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118"/>
  </p:notesMasterIdLst>
  <p:sldIdLst>
    <p:sldId id="514" r:id="rId5"/>
    <p:sldId id="508" r:id="rId6"/>
    <p:sldId id="430" r:id="rId7"/>
    <p:sldId id="431" r:id="rId8"/>
    <p:sldId id="282" r:id="rId9"/>
    <p:sldId id="432" r:id="rId10"/>
    <p:sldId id="447" r:id="rId11"/>
    <p:sldId id="258" r:id="rId12"/>
    <p:sldId id="322" r:id="rId13"/>
    <p:sldId id="460" r:id="rId14"/>
    <p:sldId id="502" r:id="rId15"/>
    <p:sldId id="288" r:id="rId16"/>
    <p:sldId id="294" r:id="rId17"/>
    <p:sldId id="259" r:id="rId18"/>
    <p:sldId id="449" r:id="rId19"/>
    <p:sldId id="474" r:id="rId20"/>
    <p:sldId id="491" r:id="rId21"/>
    <p:sldId id="477" r:id="rId22"/>
    <p:sldId id="510" r:id="rId23"/>
    <p:sldId id="509" r:id="rId24"/>
    <p:sldId id="461" r:id="rId25"/>
    <p:sldId id="496" r:id="rId26"/>
    <p:sldId id="377" r:id="rId27"/>
    <p:sldId id="512" r:id="rId28"/>
    <p:sldId id="450" r:id="rId29"/>
    <p:sldId id="462" r:id="rId30"/>
    <p:sldId id="464" r:id="rId31"/>
    <p:sldId id="504" r:id="rId32"/>
    <p:sldId id="515" r:id="rId33"/>
    <p:sldId id="466" r:id="rId34"/>
    <p:sldId id="468" r:id="rId35"/>
    <p:sldId id="469" r:id="rId36"/>
    <p:sldId id="470" r:id="rId37"/>
    <p:sldId id="471" r:id="rId38"/>
    <p:sldId id="499" r:id="rId39"/>
    <p:sldId id="472" r:id="rId40"/>
    <p:sldId id="421" r:id="rId41"/>
    <p:sldId id="473" r:id="rId42"/>
    <p:sldId id="505" r:id="rId43"/>
    <p:sldId id="445" r:id="rId44"/>
    <p:sldId id="490" r:id="rId45"/>
    <p:sldId id="482" r:id="rId46"/>
    <p:sldId id="483" r:id="rId47"/>
    <p:sldId id="484" r:id="rId48"/>
    <p:sldId id="486" r:id="rId49"/>
    <p:sldId id="487" r:id="rId50"/>
    <p:sldId id="488" r:id="rId51"/>
    <p:sldId id="489" r:id="rId52"/>
    <p:sldId id="506" r:id="rId53"/>
    <p:sldId id="516" r:id="rId54"/>
    <p:sldId id="497" r:id="rId55"/>
    <p:sldId id="275" r:id="rId56"/>
    <p:sldId id="274" r:id="rId57"/>
    <p:sldId id="273" r:id="rId58"/>
    <p:sldId id="520" r:id="rId59"/>
    <p:sldId id="521" r:id="rId60"/>
    <p:sldId id="442" r:id="rId61"/>
    <p:sldId id="265" r:id="rId62"/>
    <p:sldId id="270" r:id="rId63"/>
    <p:sldId id="268" r:id="rId64"/>
    <p:sldId id="269" r:id="rId65"/>
    <p:sldId id="272" r:id="rId66"/>
    <p:sldId id="266" r:id="rId67"/>
    <p:sldId id="279" r:id="rId68"/>
    <p:sldId id="287" r:id="rId69"/>
    <p:sldId id="260" r:id="rId70"/>
    <p:sldId id="296" r:id="rId71"/>
    <p:sldId id="297" r:id="rId72"/>
    <p:sldId id="302" r:id="rId73"/>
    <p:sldId id="518" r:id="rId74"/>
    <p:sldId id="517" r:id="rId75"/>
    <p:sldId id="300" r:id="rId76"/>
    <p:sldId id="476" r:id="rId77"/>
    <p:sldId id="492" r:id="rId78"/>
    <p:sldId id="493" r:id="rId79"/>
    <p:sldId id="494" r:id="rId80"/>
    <p:sldId id="522" r:id="rId81"/>
    <p:sldId id="524" r:id="rId82"/>
    <p:sldId id="523" r:id="rId83"/>
    <p:sldId id="380" r:id="rId84"/>
    <p:sldId id="459" r:id="rId85"/>
    <p:sldId id="379" r:id="rId86"/>
    <p:sldId id="386" r:id="rId87"/>
    <p:sldId id="513" r:id="rId88"/>
    <p:sldId id="451" r:id="rId89"/>
    <p:sldId id="325" r:id="rId90"/>
    <p:sldId id="326" r:id="rId91"/>
    <p:sldId id="316" r:id="rId92"/>
    <p:sldId id="323" r:id="rId93"/>
    <p:sldId id="327" r:id="rId94"/>
    <p:sldId id="381" r:id="rId95"/>
    <p:sldId id="382" r:id="rId96"/>
    <p:sldId id="383" r:id="rId97"/>
    <p:sldId id="328" r:id="rId98"/>
    <p:sldId id="329" r:id="rId99"/>
    <p:sldId id="310" r:id="rId100"/>
    <p:sldId id="511" r:id="rId101"/>
    <p:sldId id="463" r:id="rId102"/>
    <p:sldId id="315" r:id="rId103"/>
    <p:sldId id="311" r:id="rId104"/>
    <p:sldId id="362" r:id="rId105"/>
    <p:sldId id="500" r:id="rId106"/>
    <p:sldId id="305" r:id="rId107"/>
    <p:sldId id="338" r:id="rId108"/>
    <p:sldId id="339" r:id="rId109"/>
    <p:sldId id="340" r:id="rId110"/>
    <p:sldId id="341" r:id="rId111"/>
    <p:sldId id="342" r:id="rId112"/>
    <p:sldId id="344" r:id="rId113"/>
    <p:sldId id="343" r:id="rId114"/>
    <p:sldId id="263" r:id="rId115"/>
    <p:sldId id="336" r:id="rId116"/>
    <p:sldId id="32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09B1A0-6633-7F48-89B9-A63E6DCB3393}">
          <p14:sldIdLst>
            <p14:sldId id="514"/>
            <p14:sldId id="508"/>
            <p14:sldId id="430"/>
            <p14:sldId id="431"/>
            <p14:sldId id="282"/>
            <p14:sldId id="432"/>
            <p14:sldId id="447"/>
            <p14:sldId id="258"/>
            <p14:sldId id="322"/>
            <p14:sldId id="460"/>
            <p14:sldId id="502"/>
            <p14:sldId id="288"/>
            <p14:sldId id="294"/>
            <p14:sldId id="259"/>
            <p14:sldId id="449"/>
            <p14:sldId id="474"/>
            <p14:sldId id="491"/>
            <p14:sldId id="477"/>
            <p14:sldId id="510"/>
            <p14:sldId id="509"/>
            <p14:sldId id="461"/>
            <p14:sldId id="496"/>
            <p14:sldId id="377"/>
            <p14:sldId id="512"/>
            <p14:sldId id="450"/>
            <p14:sldId id="462"/>
            <p14:sldId id="464"/>
            <p14:sldId id="504"/>
            <p14:sldId id="515"/>
            <p14:sldId id="466"/>
            <p14:sldId id="468"/>
            <p14:sldId id="469"/>
            <p14:sldId id="470"/>
            <p14:sldId id="471"/>
            <p14:sldId id="499"/>
            <p14:sldId id="472"/>
            <p14:sldId id="421"/>
            <p14:sldId id="473"/>
            <p14:sldId id="505"/>
            <p14:sldId id="445"/>
            <p14:sldId id="490"/>
            <p14:sldId id="482"/>
            <p14:sldId id="483"/>
            <p14:sldId id="484"/>
            <p14:sldId id="486"/>
            <p14:sldId id="487"/>
            <p14:sldId id="488"/>
            <p14:sldId id="489"/>
            <p14:sldId id="506"/>
            <p14:sldId id="516"/>
            <p14:sldId id="497"/>
            <p14:sldId id="275"/>
            <p14:sldId id="274"/>
            <p14:sldId id="273"/>
            <p14:sldId id="520"/>
            <p14:sldId id="521"/>
            <p14:sldId id="442"/>
            <p14:sldId id="265"/>
            <p14:sldId id="270"/>
            <p14:sldId id="268"/>
            <p14:sldId id="269"/>
            <p14:sldId id="272"/>
            <p14:sldId id="266"/>
            <p14:sldId id="279"/>
            <p14:sldId id="287"/>
            <p14:sldId id="260"/>
            <p14:sldId id="296"/>
            <p14:sldId id="297"/>
            <p14:sldId id="302"/>
            <p14:sldId id="518"/>
            <p14:sldId id="517"/>
            <p14:sldId id="300"/>
            <p14:sldId id="476"/>
            <p14:sldId id="492"/>
            <p14:sldId id="493"/>
            <p14:sldId id="494"/>
            <p14:sldId id="522"/>
            <p14:sldId id="524"/>
            <p14:sldId id="523"/>
            <p14:sldId id="380"/>
            <p14:sldId id="459"/>
            <p14:sldId id="379"/>
            <p14:sldId id="386"/>
            <p14:sldId id="513"/>
            <p14:sldId id="451"/>
            <p14:sldId id="325"/>
            <p14:sldId id="326"/>
            <p14:sldId id="316"/>
            <p14:sldId id="323"/>
            <p14:sldId id="327"/>
            <p14:sldId id="381"/>
            <p14:sldId id="382"/>
            <p14:sldId id="383"/>
            <p14:sldId id="328"/>
            <p14:sldId id="329"/>
            <p14:sldId id="310"/>
            <p14:sldId id="511"/>
            <p14:sldId id="463"/>
            <p14:sldId id="315"/>
            <p14:sldId id="311"/>
            <p14:sldId id="362"/>
            <p14:sldId id="500"/>
            <p14:sldId id="305"/>
            <p14:sldId id="338"/>
            <p14:sldId id="339"/>
            <p14:sldId id="340"/>
            <p14:sldId id="341"/>
            <p14:sldId id="342"/>
            <p14:sldId id="344"/>
            <p14:sldId id="343"/>
            <p14:sldId id="263"/>
            <p14:sldId id="336"/>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iyat B Olayiwola" initials="WBO" lastIdx="1" clrIdx="0">
    <p:extLst>
      <p:ext uri="{19B8F6BF-5375-455C-9EA6-DF929625EA0E}">
        <p15:presenceInfo xmlns:p15="http://schemas.microsoft.com/office/powerpoint/2012/main" userId="Waliyat B Olayiwola" providerId="None"/>
      </p:ext>
    </p:extLst>
  </p:cmAuthor>
  <p:cmAuthor id="2" name="Robert Grillo" initials="RG" lastIdx="1" clrIdx="1">
    <p:extLst>
      <p:ext uri="{19B8F6BF-5375-455C-9EA6-DF929625EA0E}">
        <p15:presenceInfo xmlns:p15="http://schemas.microsoft.com/office/powerpoint/2012/main" userId="a0e6c465f4fe2b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66"/>
    <a:srgbClr val="601700"/>
    <a:srgbClr val="CC3300"/>
    <a:srgbClr val="339933"/>
    <a:srgbClr val="CC99FF"/>
    <a:srgbClr val="FFFF99"/>
    <a:srgbClr val="FFCCCC"/>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5" autoAdjust="0"/>
    <p:restoredTop sz="95256" autoAdjust="0"/>
  </p:normalViewPr>
  <p:slideViewPr>
    <p:cSldViewPr snapToGrid="0" snapToObjects="1" showGuides="1">
      <p:cViewPr>
        <p:scale>
          <a:sx n="80" d="100"/>
          <a:sy n="80" d="100"/>
        </p:scale>
        <p:origin x="1632" y="1134"/>
      </p:cViewPr>
      <p:guideLst>
        <p:guide orient="horz" pos="2160"/>
        <p:guide pos="3840"/>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commentAuthors" Target="commentAuthor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bow\Desktop\GMU_CLASSES\Summer2019\DAEN%20690\ShotForKDCAC\KidnappingAbduction\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ow\Desktop\GMU_CLASSES\Summer2019\DAEN%20690\ShotForKDCAC\KidnappingAbduction\Book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Target Variable Distribution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0486031680395548"/>
          <c:y val="0.10899621212121212"/>
          <c:w val="0.86583917731420312"/>
          <c:h val="0.72978729221347327"/>
        </c:manualLayout>
      </c:layout>
      <c:barChart>
        <c:barDir val="col"/>
        <c:grouping val="clustered"/>
        <c:varyColors val="0"/>
        <c:ser>
          <c:idx val="0"/>
          <c:order val="0"/>
          <c:tx>
            <c:strRef>
              <c:f>Sheet1!$C$95</c:f>
              <c:strCache>
                <c:ptCount val="1"/>
                <c:pt idx="0">
                  <c:v>Count</c:v>
                </c:pt>
              </c:strCache>
            </c:strRef>
          </c:tx>
          <c:spPr>
            <a:solidFill>
              <a:schemeClr val="accent6">
                <a:lumMod val="75000"/>
              </a:schemeClr>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Sheet1!$B$96:$B$99</c:f>
              <c:strCache>
                <c:ptCount val="4"/>
                <c:pt idx="0">
                  <c:v>Assault</c:v>
                </c:pt>
                <c:pt idx="1">
                  <c:v>Homicide Non-negligent</c:v>
                </c:pt>
                <c:pt idx="2">
                  <c:v>Kidnapping/Abduction</c:v>
                </c:pt>
                <c:pt idx="3">
                  <c:v>Sex Offense</c:v>
                </c:pt>
              </c:strCache>
            </c:strRef>
          </c:cat>
          <c:val>
            <c:numRef>
              <c:f>Sheet1!$C$96:$C$99</c:f>
              <c:numCache>
                <c:formatCode>_(* #,##0_);_(* \(#,##0\);_(* "-"??_);_(@_)</c:formatCode>
                <c:ptCount val="4"/>
                <c:pt idx="0">
                  <c:v>871563</c:v>
                </c:pt>
                <c:pt idx="1">
                  <c:v>2048</c:v>
                </c:pt>
                <c:pt idx="2">
                  <c:v>19760</c:v>
                </c:pt>
                <c:pt idx="3">
                  <c:v>243112</c:v>
                </c:pt>
              </c:numCache>
            </c:numRef>
          </c:val>
          <c:extLst>
            <c:ext xmlns:c16="http://schemas.microsoft.com/office/drawing/2014/chart" uri="{C3380CC4-5D6E-409C-BE32-E72D297353CC}">
              <c16:uniqueId val="{00000000-35B9-314C-B871-06C4310C329F}"/>
            </c:ext>
          </c:extLst>
        </c:ser>
        <c:dLbls>
          <c:dLblPos val="inEnd"/>
          <c:showLegendKey val="0"/>
          <c:showVal val="1"/>
          <c:showCatName val="0"/>
          <c:showSerName val="0"/>
          <c:showPercent val="0"/>
          <c:showBubbleSize val="0"/>
        </c:dLbls>
        <c:gapWidth val="115"/>
        <c:axId val="1919166175"/>
        <c:axId val="1919848127"/>
      </c:barChart>
      <c:catAx>
        <c:axId val="191916617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9848127"/>
        <c:crosses val="autoZero"/>
        <c:auto val="1"/>
        <c:lblAlgn val="ctr"/>
        <c:lblOffset val="100"/>
        <c:noMultiLvlLbl val="0"/>
      </c:catAx>
      <c:valAx>
        <c:axId val="1919848127"/>
        <c:scaling>
          <c:orientation val="minMax"/>
          <c:max val="900000"/>
          <c:min val="0"/>
        </c:scaling>
        <c:delete val="0"/>
        <c:axPos val="l"/>
        <c:majorGridlines>
          <c:spPr>
            <a:ln w="9525" cap="flat" cmpd="sng" algn="ctr">
              <a:solidFill>
                <a:schemeClr val="lt1">
                  <a:lumMod val="95000"/>
                  <a:alpha val="10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19166175"/>
        <c:crosses val="autoZero"/>
        <c:crossBetween val="between"/>
        <c:majorUnit val="100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Bayesian Network Performance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Sheet1!$B$16</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Sheet1!$A$17:$A$20</c:f>
              <c:strCache>
                <c:ptCount val="4"/>
                <c:pt idx="0">
                  <c:v>Homicide</c:v>
                </c:pt>
                <c:pt idx="1">
                  <c:v>Assault</c:v>
                </c:pt>
                <c:pt idx="2">
                  <c:v>Sex Offense</c:v>
                </c:pt>
                <c:pt idx="3">
                  <c:v>Kidnapping/Abduction</c:v>
                </c:pt>
              </c:strCache>
            </c:strRef>
          </c:cat>
          <c:val>
            <c:numRef>
              <c:f>Sheet1!$B$17:$B$20</c:f>
              <c:numCache>
                <c:formatCode>General</c:formatCode>
                <c:ptCount val="4"/>
                <c:pt idx="0">
                  <c:v>86.8</c:v>
                </c:pt>
                <c:pt idx="1">
                  <c:v>81.5</c:v>
                </c:pt>
                <c:pt idx="2">
                  <c:v>85.3</c:v>
                </c:pt>
                <c:pt idx="3">
                  <c:v>84.5</c:v>
                </c:pt>
              </c:numCache>
            </c:numRef>
          </c:val>
          <c:extLst>
            <c:ext xmlns:c16="http://schemas.microsoft.com/office/drawing/2014/chart" uri="{C3380CC4-5D6E-409C-BE32-E72D297353CC}">
              <c16:uniqueId val="{00000000-1ED2-2545-A73F-B3FE40882452}"/>
            </c:ext>
          </c:extLst>
        </c:ser>
        <c:ser>
          <c:idx val="1"/>
          <c:order val="1"/>
          <c:tx>
            <c:strRef>
              <c:f>Sheet1!$C$16</c:f>
              <c:strCache>
                <c:ptCount val="1"/>
                <c:pt idx="0">
                  <c:v>AUC</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Sheet1!$A$17:$A$20</c:f>
              <c:strCache>
                <c:ptCount val="4"/>
                <c:pt idx="0">
                  <c:v>Homicide</c:v>
                </c:pt>
                <c:pt idx="1">
                  <c:v>Assault</c:v>
                </c:pt>
                <c:pt idx="2">
                  <c:v>Sex Offense</c:v>
                </c:pt>
                <c:pt idx="3">
                  <c:v>Kidnapping/Abduction</c:v>
                </c:pt>
              </c:strCache>
            </c:strRef>
          </c:cat>
          <c:val>
            <c:numRef>
              <c:f>Sheet1!$C$17:$C$20</c:f>
              <c:numCache>
                <c:formatCode>General</c:formatCode>
                <c:ptCount val="4"/>
                <c:pt idx="0">
                  <c:v>94.5</c:v>
                </c:pt>
                <c:pt idx="1">
                  <c:v>88</c:v>
                </c:pt>
                <c:pt idx="2">
                  <c:v>90.1</c:v>
                </c:pt>
                <c:pt idx="3">
                  <c:v>86.4</c:v>
                </c:pt>
              </c:numCache>
            </c:numRef>
          </c:val>
          <c:extLst>
            <c:ext xmlns:c16="http://schemas.microsoft.com/office/drawing/2014/chart" uri="{C3380CC4-5D6E-409C-BE32-E72D297353CC}">
              <c16:uniqueId val="{00000001-1ED2-2545-A73F-B3FE40882452}"/>
            </c:ext>
          </c:extLst>
        </c:ser>
        <c:dLbls>
          <c:dLblPos val="outEnd"/>
          <c:showLegendKey val="0"/>
          <c:showVal val="1"/>
          <c:showCatName val="0"/>
          <c:showSerName val="0"/>
          <c:showPercent val="0"/>
          <c:showBubbleSize val="0"/>
        </c:dLbls>
        <c:gapWidth val="100"/>
        <c:overlap val="-24"/>
        <c:axId val="1948681679"/>
        <c:axId val="1948914831"/>
      </c:barChart>
      <c:catAx>
        <c:axId val="1948681679"/>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48914831"/>
        <c:crosses val="autoZero"/>
        <c:auto val="1"/>
        <c:lblAlgn val="ctr"/>
        <c:lblOffset val="100"/>
        <c:noMultiLvlLbl val="0"/>
      </c:catAx>
      <c:valAx>
        <c:axId val="1948914831"/>
        <c:scaling>
          <c:orientation val="minMax"/>
          <c:min val="0"/>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948681679"/>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1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0.svg"/><Relationship Id="rId2" Type="http://schemas.openxmlformats.org/officeDocument/2006/relationships/image" Target="../media/image50.svg"/><Relationship Id="rId1" Type="http://schemas.openxmlformats.org/officeDocument/2006/relationships/image" Target="../media/image61.png"/><Relationship Id="rId6" Type="http://schemas.openxmlformats.org/officeDocument/2006/relationships/image" Target="../media/image54.svg"/><Relationship Id="rId11" Type="http://schemas.openxmlformats.org/officeDocument/2006/relationships/image" Target="../media/image66.png"/><Relationship Id="rId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B29B5-A7F8-410B-B54F-8626FD70C73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0D78892-6365-4182-A5B4-FA394CFA94F5}">
      <dgm:prSet custT="1"/>
      <dgm:spPr/>
      <dgm:t>
        <a:bodyPr/>
        <a:lstStyle/>
        <a:p>
          <a:r>
            <a:rPr lang="en-US" sz="1800" b="1"/>
            <a:t>Team Roles</a:t>
          </a:r>
          <a:endParaRPr lang="en-US" sz="1800"/>
        </a:p>
      </dgm:t>
    </dgm:pt>
    <dgm:pt modelId="{7D9794C6-AADA-4FAA-AAA1-5916FB04C9FE}" type="parTrans" cxnId="{DE84CBA2-726E-49BD-88CC-0A0D8CC0516F}">
      <dgm:prSet/>
      <dgm:spPr/>
      <dgm:t>
        <a:bodyPr/>
        <a:lstStyle/>
        <a:p>
          <a:endParaRPr lang="en-US" sz="3200"/>
        </a:p>
      </dgm:t>
    </dgm:pt>
    <dgm:pt modelId="{C0ECD06B-C5B9-48AA-8318-D48C49BFDD7B}" type="sibTrans" cxnId="{DE84CBA2-726E-49BD-88CC-0A0D8CC0516F}">
      <dgm:prSet/>
      <dgm:spPr/>
      <dgm:t>
        <a:bodyPr/>
        <a:lstStyle/>
        <a:p>
          <a:endParaRPr lang="en-US" sz="3200"/>
        </a:p>
      </dgm:t>
    </dgm:pt>
    <dgm:pt modelId="{F54A7138-E432-4EB3-957D-26F051E8B090}">
      <dgm:prSet custT="1"/>
      <dgm:spPr/>
      <dgm:t>
        <a:bodyPr/>
        <a:lstStyle/>
        <a:p>
          <a:r>
            <a:rPr lang="en-US" sz="2400" b="1" dirty="0"/>
            <a:t>Product Owner </a:t>
          </a:r>
          <a:r>
            <a:rPr lang="en-US" sz="2400" dirty="0"/>
            <a:t>– Robert Grillo</a:t>
          </a:r>
        </a:p>
      </dgm:t>
    </dgm:pt>
    <dgm:pt modelId="{C2437E86-555E-4064-9F0B-645430D15C1F}" type="parTrans" cxnId="{BB90E70E-5A40-4D6C-937C-B33E66BEF090}">
      <dgm:prSet/>
      <dgm:spPr/>
      <dgm:t>
        <a:bodyPr/>
        <a:lstStyle/>
        <a:p>
          <a:endParaRPr lang="en-US" sz="3200"/>
        </a:p>
      </dgm:t>
    </dgm:pt>
    <dgm:pt modelId="{705D9AA0-B94A-4C14-8C6E-74219FE94862}" type="sibTrans" cxnId="{BB90E70E-5A40-4D6C-937C-B33E66BEF090}">
      <dgm:prSet/>
      <dgm:spPr/>
      <dgm:t>
        <a:bodyPr/>
        <a:lstStyle/>
        <a:p>
          <a:endParaRPr lang="en-US" sz="3200"/>
        </a:p>
      </dgm:t>
    </dgm:pt>
    <dgm:pt modelId="{20237065-C744-4FF0-ACD8-47FD5A94825A}">
      <dgm:prSet custT="1"/>
      <dgm:spPr/>
      <dgm:t>
        <a:bodyPr/>
        <a:lstStyle/>
        <a:p>
          <a:r>
            <a:rPr lang="en-US" sz="2400" b="1" dirty="0"/>
            <a:t>Scrum Master </a:t>
          </a:r>
          <a:r>
            <a:rPr lang="en-US" sz="2400" dirty="0"/>
            <a:t>– </a:t>
          </a:r>
          <a:r>
            <a:rPr lang="en-US" sz="2400" dirty="0" err="1"/>
            <a:t>Waliyat</a:t>
          </a:r>
          <a:r>
            <a:rPr lang="en-US" sz="2400" dirty="0"/>
            <a:t> </a:t>
          </a:r>
          <a:r>
            <a:rPr lang="en-US" sz="2400" dirty="0" err="1"/>
            <a:t>Olayiwola</a:t>
          </a:r>
          <a:endParaRPr lang="en-US" sz="2400" dirty="0"/>
        </a:p>
      </dgm:t>
    </dgm:pt>
    <dgm:pt modelId="{632C9E5A-85EA-4FCD-8E7C-6B0B0E5EBE50}" type="parTrans" cxnId="{DEF81BB6-C1EB-4079-A51E-0648C31D9932}">
      <dgm:prSet/>
      <dgm:spPr/>
      <dgm:t>
        <a:bodyPr/>
        <a:lstStyle/>
        <a:p>
          <a:endParaRPr lang="en-US" sz="3200"/>
        </a:p>
      </dgm:t>
    </dgm:pt>
    <dgm:pt modelId="{BD594FD8-2984-455E-BC54-0784C0A7959F}" type="sibTrans" cxnId="{DEF81BB6-C1EB-4079-A51E-0648C31D9932}">
      <dgm:prSet/>
      <dgm:spPr/>
      <dgm:t>
        <a:bodyPr/>
        <a:lstStyle/>
        <a:p>
          <a:endParaRPr lang="en-US" sz="3200"/>
        </a:p>
      </dgm:t>
    </dgm:pt>
    <dgm:pt modelId="{6D67A53D-DE5D-472F-B801-937FEED55DA4}">
      <dgm:prSet custT="1"/>
      <dgm:spPr/>
      <dgm:t>
        <a:bodyPr/>
        <a:lstStyle/>
        <a:p>
          <a:r>
            <a:rPr lang="en-US" sz="2400" b="1" dirty="0"/>
            <a:t>Developer</a:t>
          </a:r>
          <a:r>
            <a:rPr lang="en-US" sz="2400" dirty="0"/>
            <a:t> – </a:t>
          </a:r>
          <a:r>
            <a:rPr lang="en-US" sz="2400" dirty="0" err="1"/>
            <a:t>Xianci</a:t>
          </a:r>
          <a:r>
            <a:rPr lang="en-US" sz="2400" dirty="0"/>
            <a:t> Tang</a:t>
          </a:r>
        </a:p>
      </dgm:t>
    </dgm:pt>
    <dgm:pt modelId="{303D6269-1AFC-4CD3-BC64-ECA02C991494}" type="parTrans" cxnId="{BFF89BB2-3C60-448F-B2EE-F5F832E31742}">
      <dgm:prSet/>
      <dgm:spPr/>
      <dgm:t>
        <a:bodyPr/>
        <a:lstStyle/>
        <a:p>
          <a:endParaRPr lang="en-US" sz="3200"/>
        </a:p>
      </dgm:t>
    </dgm:pt>
    <dgm:pt modelId="{7AA12730-5715-4EBF-BD24-1C62ECE44F46}" type="sibTrans" cxnId="{BFF89BB2-3C60-448F-B2EE-F5F832E31742}">
      <dgm:prSet/>
      <dgm:spPr/>
      <dgm:t>
        <a:bodyPr/>
        <a:lstStyle/>
        <a:p>
          <a:endParaRPr lang="en-US" sz="3200"/>
        </a:p>
      </dgm:t>
    </dgm:pt>
    <dgm:pt modelId="{4F331F9B-B5DE-4D63-996A-5500D1C5A0E9}">
      <dgm:prSet custT="1"/>
      <dgm:spPr/>
      <dgm:t>
        <a:bodyPr/>
        <a:lstStyle/>
        <a:p>
          <a:r>
            <a:rPr lang="en-US" sz="2400" b="1" dirty="0"/>
            <a:t>Developer</a:t>
          </a:r>
          <a:r>
            <a:rPr lang="en-US" sz="2400" dirty="0"/>
            <a:t> – </a:t>
          </a:r>
          <a:r>
            <a:rPr lang="en-US" sz="2400" dirty="0" err="1"/>
            <a:t>Nikhitha</a:t>
          </a:r>
          <a:r>
            <a:rPr lang="en-US" sz="2400" dirty="0"/>
            <a:t> </a:t>
          </a:r>
          <a:r>
            <a:rPr lang="en-US" sz="2400" dirty="0" err="1"/>
            <a:t>Lingutla</a:t>
          </a:r>
          <a:endParaRPr lang="en-US" sz="2400" dirty="0"/>
        </a:p>
      </dgm:t>
    </dgm:pt>
    <dgm:pt modelId="{68E70238-2F6D-488E-8255-19F167115C6A}" type="parTrans" cxnId="{2A6A3F35-0AC1-4673-970F-315E6C63A7C7}">
      <dgm:prSet/>
      <dgm:spPr/>
      <dgm:t>
        <a:bodyPr/>
        <a:lstStyle/>
        <a:p>
          <a:endParaRPr lang="en-US" sz="3200"/>
        </a:p>
      </dgm:t>
    </dgm:pt>
    <dgm:pt modelId="{C1548D76-26E1-402B-A48B-A5028B1E908E}" type="sibTrans" cxnId="{2A6A3F35-0AC1-4673-970F-315E6C63A7C7}">
      <dgm:prSet/>
      <dgm:spPr/>
      <dgm:t>
        <a:bodyPr/>
        <a:lstStyle/>
        <a:p>
          <a:endParaRPr lang="en-US" sz="3200"/>
        </a:p>
      </dgm:t>
    </dgm:pt>
    <dgm:pt modelId="{207AA11B-8CD7-43EA-BF38-7C3F27F742B2}">
      <dgm:prSet custT="1"/>
      <dgm:spPr/>
      <dgm:t>
        <a:bodyPr/>
        <a:lstStyle/>
        <a:p>
          <a:r>
            <a:rPr lang="en-US" sz="2400" b="1" dirty="0"/>
            <a:t>Developer</a:t>
          </a:r>
          <a:r>
            <a:rPr lang="en-US" sz="2400" dirty="0"/>
            <a:t> – Yao Zhang</a:t>
          </a:r>
        </a:p>
      </dgm:t>
    </dgm:pt>
    <dgm:pt modelId="{D8FF077A-571A-492C-9177-D35813AEB950}" type="parTrans" cxnId="{8B18E50E-8380-4D01-9F10-7C88952CCFBC}">
      <dgm:prSet/>
      <dgm:spPr/>
      <dgm:t>
        <a:bodyPr/>
        <a:lstStyle/>
        <a:p>
          <a:endParaRPr lang="en-US" sz="3200"/>
        </a:p>
      </dgm:t>
    </dgm:pt>
    <dgm:pt modelId="{6D8390C5-4964-40F4-AA3A-570BE4277260}" type="sibTrans" cxnId="{8B18E50E-8380-4D01-9F10-7C88952CCFBC}">
      <dgm:prSet/>
      <dgm:spPr/>
      <dgm:t>
        <a:bodyPr/>
        <a:lstStyle/>
        <a:p>
          <a:endParaRPr lang="en-US" sz="3200"/>
        </a:p>
      </dgm:t>
    </dgm:pt>
    <dgm:pt modelId="{8140AE8B-397F-44B2-AAC3-A4A70BF8A276}">
      <dgm:prSet custT="1"/>
      <dgm:spPr/>
      <dgm:t>
        <a:bodyPr/>
        <a:lstStyle/>
        <a:p>
          <a:r>
            <a:rPr lang="en-US" sz="1800" b="1" dirty="0"/>
            <a:t>Tools</a:t>
          </a:r>
          <a:endParaRPr lang="en-US" sz="1800" dirty="0"/>
        </a:p>
      </dgm:t>
    </dgm:pt>
    <dgm:pt modelId="{AE09B7E1-0CBF-4401-A868-E53318A2A2AF}" type="parTrans" cxnId="{05CECB56-B2AA-4ABD-9F38-0B9886BB67B1}">
      <dgm:prSet/>
      <dgm:spPr/>
      <dgm:t>
        <a:bodyPr/>
        <a:lstStyle/>
        <a:p>
          <a:endParaRPr lang="en-US" sz="2400"/>
        </a:p>
      </dgm:t>
    </dgm:pt>
    <dgm:pt modelId="{F7E7AE8C-21F5-4A70-8B50-96757E046ED7}" type="sibTrans" cxnId="{05CECB56-B2AA-4ABD-9F38-0B9886BB67B1}">
      <dgm:prSet/>
      <dgm:spPr/>
      <dgm:t>
        <a:bodyPr/>
        <a:lstStyle/>
        <a:p>
          <a:endParaRPr lang="en-US" sz="2400"/>
        </a:p>
      </dgm:t>
    </dgm:pt>
    <dgm:pt modelId="{B1859389-6D29-465E-B6BB-B44C57274117}">
      <dgm:prSet custT="1"/>
      <dgm:spPr/>
      <dgm:t>
        <a:bodyPr/>
        <a:lstStyle/>
        <a:p>
          <a:r>
            <a:rPr lang="en-US" sz="2000" b="1" i="1" dirty="0" err="1"/>
            <a:t>YouTrack</a:t>
          </a:r>
          <a:r>
            <a:rPr lang="en-US" sz="2000" dirty="0"/>
            <a:t> for tracking all Sprints</a:t>
          </a:r>
        </a:p>
      </dgm:t>
    </dgm:pt>
    <dgm:pt modelId="{1C6223CB-5A71-40E0-A795-77BEB854C462}" type="parTrans" cxnId="{0D4B99AC-890B-4901-AE89-D8C210C0C9D1}">
      <dgm:prSet/>
      <dgm:spPr/>
      <dgm:t>
        <a:bodyPr/>
        <a:lstStyle/>
        <a:p>
          <a:endParaRPr lang="en-US" sz="2400"/>
        </a:p>
      </dgm:t>
    </dgm:pt>
    <dgm:pt modelId="{34E79DD3-0F3A-4DAF-B9E4-F31ED6E73128}" type="sibTrans" cxnId="{0D4B99AC-890B-4901-AE89-D8C210C0C9D1}">
      <dgm:prSet/>
      <dgm:spPr/>
      <dgm:t>
        <a:bodyPr/>
        <a:lstStyle/>
        <a:p>
          <a:endParaRPr lang="en-US" sz="2400"/>
        </a:p>
      </dgm:t>
    </dgm:pt>
    <dgm:pt modelId="{DBC9C7B6-CD1A-42A1-96A6-8A4811DE75AC}">
      <dgm:prSet custT="1"/>
      <dgm:spPr/>
      <dgm:t>
        <a:bodyPr/>
        <a:lstStyle/>
        <a:p>
          <a:r>
            <a:rPr lang="en-US" sz="2000" b="1" i="1" dirty="0"/>
            <a:t>Blackboard</a:t>
          </a:r>
          <a:r>
            <a:rPr lang="en-US" sz="2000" dirty="0"/>
            <a:t> and </a:t>
          </a:r>
          <a:r>
            <a:rPr lang="en-US" sz="2000" b="1" i="1" dirty="0"/>
            <a:t>Google Drive </a:t>
          </a:r>
          <a:r>
            <a:rPr lang="en-US" sz="2000" dirty="0"/>
            <a:t>for file sharing, and online meetings via </a:t>
          </a:r>
          <a:r>
            <a:rPr lang="en-US" sz="2000" b="1" i="1" dirty="0"/>
            <a:t>Blackboard Collaborate</a:t>
          </a:r>
          <a:endParaRPr lang="en-US" sz="2000" dirty="0"/>
        </a:p>
      </dgm:t>
    </dgm:pt>
    <dgm:pt modelId="{FF85C563-32F3-466D-B12E-72AF0C08F307}" type="parTrans" cxnId="{F4D70E85-99D8-4D6B-B3D5-1A65693E6C92}">
      <dgm:prSet/>
      <dgm:spPr/>
      <dgm:t>
        <a:bodyPr/>
        <a:lstStyle/>
        <a:p>
          <a:endParaRPr lang="en-US" sz="2400"/>
        </a:p>
      </dgm:t>
    </dgm:pt>
    <dgm:pt modelId="{5303EC6D-0EE7-44AA-9182-C7259655D54C}" type="sibTrans" cxnId="{F4D70E85-99D8-4D6B-B3D5-1A65693E6C92}">
      <dgm:prSet/>
      <dgm:spPr/>
      <dgm:t>
        <a:bodyPr/>
        <a:lstStyle/>
        <a:p>
          <a:endParaRPr lang="en-US" sz="2400"/>
        </a:p>
      </dgm:t>
    </dgm:pt>
    <dgm:pt modelId="{346ABD1D-495C-4024-8D4D-7A217E561583}">
      <dgm:prSet custT="1"/>
      <dgm:spPr/>
      <dgm:t>
        <a:bodyPr/>
        <a:lstStyle/>
        <a:p>
          <a:r>
            <a:rPr lang="en-US" sz="2000" b="1" i="1" dirty="0"/>
            <a:t>R</a:t>
          </a:r>
          <a:r>
            <a:rPr lang="en-US" sz="2000" b="1" dirty="0"/>
            <a:t>, </a:t>
          </a:r>
          <a:r>
            <a:rPr lang="en-US" sz="2000" b="1" i="1" dirty="0"/>
            <a:t>Python, </a:t>
          </a:r>
          <a:r>
            <a:rPr lang="en-US" sz="2000" b="1" i="1" dirty="0" err="1"/>
            <a:t>Jupyter</a:t>
          </a:r>
          <a:r>
            <a:rPr lang="en-US" sz="2000" b="1" i="1" dirty="0"/>
            <a:t> Notebook, ARGO Cluster, Tableau</a:t>
          </a:r>
          <a:r>
            <a:rPr lang="en-US" sz="2000" b="1" dirty="0"/>
            <a:t>, </a:t>
          </a:r>
          <a:r>
            <a:rPr lang="en-US" sz="2000" b="1" i="1" dirty="0"/>
            <a:t>Microsoft Excel, </a:t>
          </a:r>
          <a:r>
            <a:rPr lang="en-US" sz="2000" dirty="0"/>
            <a:t>and </a:t>
          </a:r>
          <a:r>
            <a:rPr lang="en-US" sz="2000" b="1" i="1" dirty="0"/>
            <a:t>Watson</a:t>
          </a:r>
          <a:r>
            <a:rPr lang="en-US" sz="2000" b="1" dirty="0"/>
            <a:t> </a:t>
          </a:r>
          <a:r>
            <a:rPr lang="en-US" sz="2000" dirty="0"/>
            <a:t>for knowledge discovery</a:t>
          </a:r>
        </a:p>
      </dgm:t>
    </dgm:pt>
    <dgm:pt modelId="{1371337F-8DDA-4451-A26F-A455F333C0B7}" type="parTrans" cxnId="{65A22F1A-9A9C-4F94-BC81-FAD27F5BF402}">
      <dgm:prSet/>
      <dgm:spPr/>
      <dgm:t>
        <a:bodyPr/>
        <a:lstStyle/>
        <a:p>
          <a:endParaRPr lang="en-US" sz="2400"/>
        </a:p>
      </dgm:t>
    </dgm:pt>
    <dgm:pt modelId="{2ED92806-A24C-4D38-BC62-D5AF9EB48C1B}" type="sibTrans" cxnId="{65A22F1A-9A9C-4F94-BC81-FAD27F5BF402}">
      <dgm:prSet/>
      <dgm:spPr/>
      <dgm:t>
        <a:bodyPr/>
        <a:lstStyle/>
        <a:p>
          <a:endParaRPr lang="en-US" sz="2400"/>
        </a:p>
      </dgm:t>
    </dgm:pt>
    <dgm:pt modelId="{ECACA889-02A8-3443-83B7-C08A14AF3080}" type="pres">
      <dgm:prSet presAssocID="{5D9B29B5-A7F8-410B-B54F-8626FD70C73D}" presName="linear" presStyleCnt="0">
        <dgm:presLayoutVars>
          <dgm:dir/>
          <dgm:animLvl val="lvl"/>
          <dgm:resizeHandles val="exact"/>
        </dgm:presLayoutVars>
      </dgm:prSet>
      <dgm:spPr/>
    </dgm:pt>
    <dgm:pt modelId="{CF5B632E-0B51-9C40-9C5A-006D5152B0B4}" type="pres">
      <dgm:prSet presAssocID="{20D78892-6365-4182-A5B4-FA394CFA94F5}" presName="parentLin" presStyleCnt="0"/>
      <dgm:spPr/>
    </dgm:pt>
    <dgm:pt modelId="{F6A4EF9A-DEF4-0B40-AB03-B939E466ECEE}" type="pres">
      <dgm:prSet presAssocID="{20D78892-6365-4182-A5B4-FA394CFA94F5}" presName="parentLeftMargin" presStyleLbl="node1" presStyleIdx="0" presStyleCnt="2"/>
      <dgm:spPr/>
    </dgm:pt>
    <dgm:pt modelId="{4655F290-749C-B643-8493-86550382B701}" type="pres">
      <dgm:prSet presAssocID="{20D78892-6365-4182-A5B4-FA394CFA94F5}" presName="parentText" presStyleLbl="node1" presStyleIdx="0" presStyleCnt="2">
        <dgm:presLayoutVars>
          <dgm:chMax val="0"/>
          <dgm:bulletEnabled val="1"/>
        </dgm:presLayoutVars>
      </dgm:prSet>
      <dgm:spPr/>
    </dgm:pt>
    <dgm:pt modelId="{EB16EEB0-451C-8D4C-9E74-72D978EC820D}" type="pres">
      <dgm:prSet presAssocID="{20D78892-6365-4182-A5B4-FA394CFA94F5}" presName="negativeSpace" presStyleCnt="0"/>
      <dgm:spPr/>
    </dgm:pt>
    <dgm:pt modelId="{EA7EC8C2-EC30-BF45-8D30-0ED3F961A0D8}" type="pres">
      <dgm:prSet presAssocID="{20D78892-6365-4182-A5B4-FA394CFA94F5}" presName="childText" presStyleLbl="conFgAcc1" presStyleIdx="0" presStyleCnt="2">
        <dgm:presLayoutVars>
          <dgm:bulletEnabled val="1"/>
        </dgm:presLayoutVars>
      </dgm:prSet>
      <dgm:spPr/>
    </dgm:pt>
    <dgm:pt modelId="{D862ABF3-B732-43FE-A2C1-E93A51920182}" type="pres">
      <dgm:prSet presAssocID="{C0ECD06B-C5B9-48AA-8318-D48C49BFDD7B}" presName="spaceBetweenRectangles" presStyleCnt="0"/>
      <dgm:spPr/>
    </dgm:pt>
    <dgm:pt modelId="{230B1C01-EB1E-458C-9470-398A11DD6434}" type="pres">
      <dgm:prSet presAssocID="{8140AE8B-397F-44B2-AAC3-A4A70BF8A276}" presName="parentLin" presStyleCnt="0"/>
      <dgm:spPr/>
    </dgm:pt>
    <dgm:pt modelId="{08352F86-57F0-411A-AD51-8FBA8641C0EA}" type="pres">
      <dgm:prSet presAssocID="{8140AE8B-397F-44B2-AAC3-A4A70BF8A276}" presName="parentLeftMargin" presStyleLbl="node1" presStyleIdx="0" presStyleCnt="2"/>
      <dgm:spPr/>
    </dgm:pt>
    <dgm:pt modelId="{62C62758-02A3-45E0-98CC-5670D015567A}" type="pres">
      <dgm:prSet presAssocID="{8140AE8B-397F-44B2-AAC3-A4A70BF8A276}" presName="parentText" presStyleLbl="node1" presStyleIdx="1" presStyleCnt="2">
        <dgm:presLayoutVars>
          <dgm:chMax val="0"/>
          <dgm:bulletEnabled val="1"/>
        </dgm:presLayoutVars>
      </dgm:prSet>
      <dgm:spPr/>
    </dgm:pt>
    <dgm:pt modelId="{72D014B5-BEEF-4FB7-8305-CF10486FDEA2}" type="pres">
      <dgm:prSet presAssocID="{8140AE8B-397F-44B2-AAC3-A4A70BF8A276}" presName="negativeSpace" presStyleCnt="0"/>
      <dgm:spPr/>
    </dgm:pt>
    <dgm:pt modelId="{72A534AC-F675-48CD-9C43-F12B5D903247}" type="pres">
      <dgm:prSet presAssocID="{8140AE8B-397F-44B2-AAC3-A4A70BF8A276}" presName="childText" presStyleLbl="conFgAcc1" presStyleIdx="1" presStyleCnt="2">
        <dgm:presLayoutVars>
          <dgm:bulletEnabled val="1"/>
        </dgm:presLayoutVars>
      </dgm:prSet>
      <dgm:spPr/>
    </dgm:pt>
  </dgm:ptLst>
  <dgm:cxnLst>
    <dgm:cxn modelId="{8B18E50E-8380-4D01-9F10-7C88952CCFBC}" srcId="{20D78892-6365-4182-A5B4-FA394CFA94F5}" destId="{207AA11B-8CD7-43EA-BF38-7C3F27F742B2}" srcOrd="4" destOrd="0" parTransId="{D8FF077A-571A-492C-9177-D35813AEB950}" sibTransId="{6D8390C5-4964-40F4-AA3A-570BE4277260}"/>
    <dgm:cxn modelId="{BB90E70E-5A40-4D6C-937C-B33E66BEF090}" srcId="{20D78892-6365-4182-A5B4-FA394CFA94F5}" destId="{F54A7138-E432-4EB3-957D-26F051E8B090}" srcOrd="0" destOrd="0" parTransId="{C2437E86-555E-4064-9F0B-645430D15C1F}" sibTransId="{705D9AA0-B94A-4C14-8C6E-74219FE94862}"/>
    <dgm:cxn modelId="{56F5830F-4F81-CB43-B45F-F6A1B60B916F}" type="presOf" srcId="{20D78892-6365-4182-A5B4-FA394CFA94F5}" destId="{F6A4EF9A-DEF4-0B40-AB03-B939E466ECEE}" srcOrd="0" destOrd="0" presId="urn:microsoft.com/office/officeart/2005/8/layout/list1"/>
    <dgm:cxn modelId="{65A22F1A-9A9C-4F94-BC81-FAD27F5BF402}" srcId="{8140AE8B-397F-44B2-AAC3-A4A70BF8A276}" destId="{346ABD1D-495C-4024-8D4D-7A217E561583}" srcOrd="2" destOrd="0" parTransId="{1371337F-8DDA-4451-A26F-A455F333C0B7}" sibTransId="{2ED92806-A24C-4D38-BC62-D5AF9EB48C1B}"/>
    <dgm:cxn modelId="{5BA5C425-DE9A-4643-9AC4-A9918405A220}" type="presOf" srcId="{6D67A53D-DE5D-472F-B801-937FEED55DA4}" destId="{EA7EC8C2-EC30-BF45-8D30-0ED3F961A0D8}" srcOrd="0" destOrd="2" presId="urn:microsoft.com/office/officeart/2005/8/layout/list1"/>
    <dgm:cxn modelId="{AC738426-DE5F-4FAF-BFC4-B30540BAB1A1}" type="presOf" srcId="{B1859389-6D29-465E-B6BB-B44C57274117}" destId="{72A534AC-F675-48CD-9C43-F12B5D903247}" srcOrd="0" destOrd="0" presId="urn:microsoft.com/office/officeart/2005/8/layout/list1"/>
    <dgm:cxn modelId="{A4805A2D-55F3-254B-AC5C-62AC103E1718}" type="presOf" srcId="{20237065-C744-4FF0-ACD8-47FD5A94825A}" destId="{EA7EC8C2-EC30-BF45-8D30-0ED3F961A0D8}" srcOrd="0" destOrd="1" presId="urn:microsoft.com/office/officeart/2005/8/layout/list1"/>
    <dgm:cxn modelId="{2A6A3F35-0AC1-4673-970F-315E6C63A7C7}" srcId="{20D78892-6365-4182-A5B4-FA394CFA94F5}" destId="{4F331F9B-B5DE-4D63-996A-5500D1C5A0E9}" srcOrd="3" destOrd="0" parTransId="{68E70238-2F6D-488E-8255-19F167115C6A}" sibTransId="{C1548D76-26E1-402B-A48B-A5028B1E908E}"/>
    <dgm:cxn modelId="{941C0B41-136E-9042-AEA1-08D86BD7230C}" type="presOf" srcId="{F54A7138-E432-4EB3-957D-26F051E8B090}" destId="{EA7EC8C2-EC30-BF45-8D30-0ED3F961A0D8}" srcOrd="0" destOrd="0" presId="urn:microsoft.com/office/officeart/2005/8/layout/list1"/>
    <dgm:cxn modelId="{74771A43-1394-7040-AE32-D6D899E9BEDD}" type="presOf" srcId="{20D78892-6365-4182-A5B4-FA394CFA94F5}" destId="{4655F290-749C-B643-8493-86550382B701}" srcOrd="1" destOrd="0" presId="urn:microsoft.com/office/officeart/2005/8/layout/list1"/>
    <dgm:cxn modelId="{BF3C8C6F-28BA-46E2-9837-8C9342C730C1}" type="presOf" srcId="{8140AE8B-397F-44B2-AAC3-A4A70BF8A276}" destId="{08352F86-57F0-411A-AD51-8FBA8641C0EA}" srcOrd="0" destOrd="0" presId="urn:microsoft.com/office/officeart/2005/8/layout/list1"/>
    <dgm:cxn modelId="{05CECB56-B2AA-4ABD-9F38-0B9886BB67B1}" srcId="{5D9B29B5-A7F8-410B-B54F-8626FD70C73D}" destId="{8140AE8B-397F-44B2-AAC3-A4A70BF8A276}" srcOrd="1" destOrd="0" parTransId="{AE09B7E1-0CBF-4401-A868-E53318A2A2AF}" sibTransId="{F7E7AE8C-21F5-4A70-8B50-96757E046ED7}"/>
    <dgm:cxn modelId="{7CB3F781-20F5-E54F-91E5-E46031FBA7CE}" type="presOf" srcId="{207AA11B-8CD7-43EA-BF38-7C3F27F742B2}" destId="{EA7EC8C2-EC30-BF45-8D30-0ED3F961A0D8}" srcOrd="0" destOrd="4" presId="urn:microsoft.com/office/officeart/2005/8/layout/list1"/>
    <dgm:cxn modelId="{F4D70E85-99D8-4D6B-B3D5-1A65693E6C92}" srcId="{8140AE8B-397F-44B2-AAC3-A4A70BF8A276}" destId="{DBC9C7B6-CD1A-42A1-96A6-8A4811DE75AC}" srcOrd="1" destOrd="0" parTransId="{FF85C563-32F3-466D-B12E-72AF0C08F307}" sibTransId="{5303EC6D-0EE7-44AA-9182-C7259655D54C}"/>
    <dgm:cxn modelId="{DE84CBA2-726E-49BD-88CC-0A0D8CC0516F}" srcId="{5D9B29B5-A7F8-410B-B54F-8626FD70C73D}" destId="{20D78892-6365-4182-A5B4-FA394CFA94F5}" srcOrd="0" destOrd="0" parTransId="{7D9794C6-AADA-4FAA-AAA1-5916FB04C9FE}" sibTransId="{C0ECD06B-C5B9-48AA-8318-D48C49BFDD7B}"/>
    <dgm:cxn modelId="{0D4B99AC-890B-4901-AE89-D8C210C0C9D1}" srcId="{8140AE8B-397F-44B2-AAC3-A4A70BF8A276}" destId="{B1859389-6D29-465E-B6BB-B44C57274117}" srcOrd="0" destOrd="0" parTransId="{1C6223CB-5A71-40E0-A795-77BEB854C462}" sibTransId="{34E79DD3-0F3A-4DAF-B9E4-F31ED6E73128}"/>
    <dgm:cxn modelId="{31C5FAAE-7A52-C146-AA2B-2638A1E23288}" type="presOf" srcId="{5D9B29B5-A7F8-410B-B54F-8626FD70C73D}" destId="{ECACA889-02A8-3443-83B7-C08A14AF3080}" srcOrd="0" destOrd="0" presId="urn:microsoft.com/office/officeart/2005/8/layout/list1"/>
    <dgm:cxn modelId="{BFF89BB2-3C60-448F-B2EE-F5F832E31742}" srcId="{20D78892-6365-4182-A5B4-FA394CFA94F5}" destId="{6D67A53D-DE5D-472F-B801-937FEED55DA4}" srcOrd="2" destOrd="0" parTransId="{303D6269-1AFC-4CD3-BC64-ECA02C991494}" sibTransId="{7AA12730-5715-4EBF-BD24-1C62ECE44F46}"/>
    <dgm:cxn modelId="{DEF81BB6-C1EB-4079-A51E-0648C31D9932}" srcId="{20D78892-6365-4182-A5B4-FA394CFA94F5}" destId="{20237065-C744-4FF0-ACD8-47FD5A94825A}" srcOrd="1" destOrd="0" parTransId="{632C9E5A-85EA-4FCD-8E7C-6B0B0E5EBE50}" sibTransId="{BD594FD8-2984-455E-BC54-0784C0A7959F}"/>
    <dgm:cxn modelId="{BE033AC0-3205-4230-86F3-D3EC7E1808C2}" type="presOf" srcId="{346ABD1D-495C-4024-8D4D-7A217E561583}" destId="{72A534AC-F675-48CD-9C43-F12B5D903247}" srcOrd="0" destOrd="2" presId="urn:microsoft.com/office/officeart/2005/8/layout/list1"/>
    <dgm:cxn modelId="{3F8BADCE-4182-40E8-9C06-5C295FC1A6B5}" type="presOf" srcId="{DBC9C7B6-CD1A-42A1-96A6-8A4811DE75AC}" destId="{72A534AC-F675-48CD-9C43-F12B5D903247}" srcOrd="0" destOrd="1" presId="urn:microsoft.com/office/officeart/2005/8/layout/list1"/>
    <dgm:cxn modelId="{C3222DE1-FE33-AD4E-AA6B-4F22E661DA67}" type="presOf" srcId="{4F331F9B-B5DE-4D63-996A-5500D1C5A0E9}" destId="{EA7EC8C2-EC30-BF45-8D30-0ED3F961A0D8}" srcOrd="0" destOrd="3" presId="urn:microsoft.com/office/officeart/2005/8/layout/list1"/>
    <dgm:cxn modelId="{4BCC99F1-BC56-485A-A85C-69F1F3E133F7}" type="presOf" srcId="{8140AE8B-397F-44B2-AAC3-A4A70BF8A276}" destId="{62C62758-02A3-45E0-98CC-5670D015567A}" srcOrd="1" destOrd="0" presId="urn:microsoft.com/office/officeart/2005/8/layout/list1"/>
    <dgm:cxn modelId="{4B820F97-85FD-B442-9B6C-78988734D1B3}" type="presParOf" srcId="{ECACA889-02A8-3443-83B7-C08A14AF3080}" destId="{CF5B632E-0B51-9C40-9C5A-006D5152B0B4}" srcOrd="0" destOrd="0" presId="urn:microsoft.com/office/officeart/2005/8/layout/list1"/>
    <dgm:cxn modelId="{7171F21B-BC10-974F-8219-C01179CD859A}" type="presParOf" srcId="{CF5B632E-0B51-9C40-9C5A-006D5152B0B4}" destId="{F6A4EF9A-DEF4-0B40-AB03-B939E466ECEE}" srcOrd="0" destOrd="0" presId="urn:microsoft.com/office/officeart/2005/8/layout/list1"/>
    <dgm:cxn modelId="{691085EC-D98B-0D4F-A5ED-CF0DCA654062}" type="presParOf" srcId="{CF5B632E-0B51-9C40-9C5A-006D5152B0B4}" destId="{4655F290-749C-B643-8493-86550382B701}" srcOrd="1" destOrd="0" presId="urn:microsoft.com/office/officeart/2005/8/layout/list1"/>
    <dgm:cxn modelId="{E989686D-E920-6343-B509-E27CA05BD0D8}" type="presParOf" srcId="{ECACA889-02A8-3443-83B7-C08A14AF3080}" destId="{EB16EEB0-451C-8D4C-9E74-72D978EC820D}" srcOrd="1" destOrd="0" presId="urn:microsoft.com/office/officeart/2005/8/layout/list1"/>
    <dgm:cxn modelId="{AB8F860C-8803-9140-A31E-6E73CFE35558}" type="presParOf" srcId="{ECACA889-02A8-3443-83B7-C08A14AF3080}" destId="{EA7EC8C2-EC30-BF45-8D30-0ED3F961A0D8}" srcOrd="2" destOrd="0" presId="urn:microsoft.com/office/officeart/2005/8/layout/list1"/>
    <dgm:cxn modelId="{2DE8B620-94A3-47EF-97DA-234B0D692FF1}" type="presParOf" srcId="{ECACA889-02A8-3443-83B7-C08A14AF3080}" destId="{D862ABF3-B732-43FE-A2C1-E93A51920182}" srcOrd="3" destOrd="0" presId="urn:microsoft.com/office/officeart/2005/8/layout/list1"/>
    <dgm:cxn modelId="{F9236BF7-188D-47B1-9013-C99C7C3E5769}" type="presParOf" srcId="{ECACA889-02A8-3443-83B7-C08A14AF3080}" destId="{230B1C01-EB1E-458C-9470-398A11DD6434}" srcOrd="4" destOrd="0" presId="urn:microsoft.com/office/officeart/2005/8/layout/list1"/>
    <dgm:cxn modelId="{761A0512-DC62-476F-ABE1-69C6D483099D}" type="presParOf" srcId="{230B1C01-EB1E-458C-9470-398A11DD6434}" destId="{08352F86-57F0-411A-AD51-8FBA8641C0EA}" srcOrd="0" destOrd="0" presId="urn:microsoft.com/office/officeart/2005/8/layout/list1"/>
    <dgm:cxn modelId="{9BEF7C83-7267-4CD6-9280-ADF412A190FD}" type="presParOf" srcId="{230B1C01-EB1E-458C-9470-398A11DD6434}" destId="{62C62758-02A3-45E0-98CC-5670D015567A}" srcOrd="1" destOrd="0" presId="urn:microsoft.com/office/officeart/2005/8/layout/list1"/>
    <dgm:cxn modelId="{2636563F-1EAB-4588-B65B-0F02D4603F4C}" type="presParOf" srcId="{ECACA889-02A8-3443-83B7-C08A14AF3080}" destId="{72D014B5-BEEF-4FB7-8305-CF10486FDEA2}" srcOrd="5" destOrd="0" presId="urn:microsoft.com/office/officeart/2005/8/layout/list1"/>
    <dgm:cxn modelId="{FB26472F-BFBB-46F3-9EF3-293DCE1FCB92}" type="presParOf" srcId="{ECACA889-02A8-3443-83B7-C08A14AF3080}" destId="{72A534AC-F675-48CD-9C43-F12B5D90324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ADDE12-E771-4B3D-B870-46EF81983474}"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0E82987D-3F92-40C6-A824-73813D7E7F01}">
      <dgm:prSet custT="1"/>
      <dgm:spPr/>
      <dgm:t>
        <a:bodyPr/>
        <a:lstStyle/>
        <a:p>
          <a:pPr>
            <a:lnSpc>
              <a:spcPct val="100000"/>
            </a:lnSpc>
          </a:pPr>
          <a:r>
            <a:rPr lang="en-US" sz="2400" dirty="0"/>
            <a:t>Target variable labeling</a:t>
          </a:r>
        </a:p>
      </dgm:t>
    </dgm:pt>
    <dgm:pt modelId="{8E5F3C59-5106-4FF7-ACC0-FB7DA95E13D3}" type="parTrans" cxnId="{A632EC13-3AA0-44B3-B112-FA4D29201A7A}">
      <dgm:prSet/>
      <dgm:spPr/>
      <dgm:t>
        <a:bodyPr/>
        <a:lstStyle/>
        <a:p>
          <a:endParaRPr lang="en-US" sz="2000"/>
        </a:p>
      </dgm:t>
    </dgm:pt>
    <dgm:pt modelId="{AD0CD21B-9073-498F-8893-7DD956B72017}" type="sibTrans" cxnId="{A632EC13-3AA0-44B3-B112-FA4D29201A7A}">
      <dgm:prSet/>
      <dgm:spPr/>
      <dgm:t>
        <a:bodyPr/>
        <a:lstStyle/>
        <a:p>
          <a:endParaRPr lang="en-US" sz="2000"/>
        </a:p>
      </dgm:t>
    </dgm:pt>
    <dgm:pt modelId="{D4B8CA04-3D3C-4263-85E7-540AD99A9343}">
      <dgm:prSet custT="1"/>
      <dgm:spPr/>
      <dgm:t>
        <a:bodyPr/>
        <a:lstStyle/>
        <a:p>
          <a:pPr>
            <a:lnSpc>
              <a:spcPct val="100000"/>
            </a:lnSpc>
          </a:pPr>
          <a:r>
            <a:rPr lang="en-US" sz="2000" dirty="0"/>
            <a:t>Binary field for each offense category</a:t>
          </a:r>
        </a:p>
      </dgm:t>
    </dgm:pt>
    <dgm:pt modelId="{8B512251-6FDD-49B9-91ED-07F032A82103}" type="parTrans" cxnId="{7EEF4204-2000-424B-8B55-57A29E5AE281}">
      <dgm:prSet/>
      <dgm:spPr/>
      <dgm:t>
        <a:bodyPr/>
        <a:lstStyle/>
        <a:p>
          <a:endParaRPr lang="en-US" sz="2000"/>
        </a:p>
      </dgm:t>
    </dgm:pt>
    <dgm:pt modelId="{9C604044-EDC5-4639-990F-4DB9F3B532C4}" type="sibTrans" cxnId="{7EEF4204-2000-424B-8B55-57A29E5AE281}">
      <dgm:prSet/>
      <dgm:spPr/>
      <dgm:t>
        <a:bodyPr/>
        <a:lstStyle/>
        <a:p>
          <a:endParaRPr lang="en-US" sz="2000"/>
        </a:p>
      </dgm:t>
    </dgm:pt>
    <dgm:pt modelId="{95D8ED2A-B581-4E11-A83B-32F7F863357C}">
      <dgm:prSet custT="1"/>
      <dgm:spPr/>
      <dgm:t>
        <a:bodyPr/>
        <a:lstStyle/>
        <a:p>
          <a:pPr>
            <a:lnSpc>
              <a:spcPct val="100000"/>
            </a:lnSpc>
          </a:pPr>
          <a:r>
            <a:rPr lang="en-US" sz="2400"/>
            <a:t>Consolidated certain categorical variables</a:t>
          </a:r>
        </a:p>
      </dgm:t>
    </dgm:pt>
    <dgm:pt modelId="{F911EBCC-BD88-4B30-88BC-518A31074B85}" type="parTrans" cxnId="{F2393075-91B7-427E-B8B3-D60F438B248C}">
      <dgm:prSet/>
      <dgm:spPr/>
      <dgm:t>
        <a:bodyPr/>
        <a:lstStyle/>
        <a:p>
          <a:endParaRPr lang="en-US" sz="2000"/>
        </a:p>
      </dgm:t>
    </dgm:pt>
    <dgm:pt modelId="{49529637-89A9-4CC0-8BAD-F76411A78743}" type="sibTrans" cxnId="{F2393075-91B7-427E-B8B3-D60F438B248C}">
      <dgm:prSet/>
      <dgm:spPr/>
      <dgm:t>
        <a:bodyPr/>
        <a:lstStyle/>
        <a:p>
          <a:endParaRPr lang="en-US" sz="2000"/>
        </a:p>
      </dgm:t>
    </dgm:pt>
    <dgm:pt modelId="{F6484548-B941-48B2-89FD-7DBE16DDB64C}">
      <dgm:prSet custT="1"/>
      <dgm:spPr/>
      <dgm:t>
        <a:bodyPr/>
        <a:lstStyle/>
        <a:p>
          <a:pPr>
            <a:lnSpc>
              <a:spcPct val="100000"/>
            </a:lnSpc>
          </a:pPr>
          <a:r>
            <a:rPr lang="en-US" sz="2400"/>
            <a:t>Created independent binary variables:</a:t>
          </a:r>
        </a:p>
      </dgm:t>
    </dgm:pt>
    <dgm:pt modelId="{606AB674-A315-4D75-88BC-7BFA6FE2EED9}" type="parTrans" cxnId="{76E86ED9-05F1-47EC-8509-7B63B113A8A8}">
      <dgm:prSet/>
      <dgm:spPr/>
      <dgm:t>
        <a:bodyPr/>
        <a:lstStyle/>
        <a:p>
          <a:endParaRPr lang="en-US" sz="2000"/>
        </a:p>
      </dgm:t>
    </dgm:pt>
    <dgm:pt modelId="{BAD786FE-B92C-4009-A867-37F9DC2009B9}" type="sibTrans" cxnId="{76E86ED9-05F1-47EC-8509-7B63B113A8A8}">
      <dgm:prSet/>
      <dgm:spPr/>
      <dgm:t>
        <a:bodyPr/>
        <a:lstStyle/>
        <a:p>
          <a:endParaRPr lang="en-US" sz="2000"/>
        </a:p>
      </dgm:t>
    </dgm:pt>
    <dgm:pt modelId="{CA469B34-4D3B-4A42-A43B-C0051774F02A}">
      <dgm:prSet custT="1"/>
      <dgm:spPr/>
      <dgm:t>
        <a:bodyPr/>
        <a:lstStyle/>
        <a:p>
          <a:pPr>
            <a:lnSpc>
              <a:spcPct val="100000"/>
            </a:lnSpc>
          </a:pPr>
          <a:r>
            <a:rPr lang="en-US" sz="2400"/>
            <a:t>Identified and removed duplicates</a:t>
          </a:r>
        </a:p>
      </dgm:t>
    </dgm:pt>
    <dgm:pt modelId="{BEAC3CF9-7C73-DA49-81B7-2D86D94AC57E}" type="parTrans" cxnId="{4FD89E3D-132F-7541-8954-306C2DBD8C00}">
      <dgm:prSet/>
      <dgm:spPr/>
      <dgm:t>
        <a:bodyPr/>
        <a:lstStyle/>
        <a:p>
          <a:endParaRPr lang="en-US" sz="2000"/>
        </a:p>
      </dgm:t>
    </dgm:pt>
    <dgm:pt modelId="{58DBC52C-45B1-BE4B-937B-88032EB457D7}" type="sibTrans" cxnId="{4FD89E3D-132F-7541-8954-306C2DBD8C00}">
      <dgm:prSet/>
      <dgm:spPr/>
      <dgm:t>
        <a:bodyPr/>
        <a:lstStyle/>
        <a:p>
          <a:endParaRPr lang="en-US" sz="2000"/>
        </a:p>
      </dgm:t>
    </dgm:pt>
    <dgm:pt modelId="{35978336-A1C4-4D5D-9A89-60D937C28B97}" type="pres">
      <dgm:prSet presAssocID="{56ADDE12-E771-4B3D-B870-46EF81983474}" presName="root" presStyleCnt="0">
        <dgm:presLayoutVars>
          <dgm:dir/>
          <dgm:resizeHandles val="exact"/>
        </dgm:presLayoutVars>
      </dgm:prSet>
      <dgm:spPr/>
    </dgm:pt>
    <dgm:pt modelId="{50AC14CB-A3A5-4F49-AE67-E85C009C62B1}" type="pres">
      <dgm:prSet presAssocID="{0E82987D-3F92-40C6-A824-73813D7E7F01}" presName="compNode" presStyleCnt="0"/>
      <dgm:spPr/>
    </dgm:pt>
    <dgm:pt modelId="{6994F047-123F-4B22-8516-23A720EC8CF5}" type="pres">
      <dgm:prSet presAssocID="{0E82987D-3F92-40C6-A824-73813D7E7F01}" presName="bgRect" presStyleLbl="bgShp" presStyleIdx="0" presStyleCnt="4"/>
      <dgm:spPr/>
    </dgm:pt>
    <dgm:pt modelId="{7DBCC76A-042C-4CDD-BD4D-91CC0BF5A033}" type="pres">
      <dgm:prSet presAssocID="{0E82987D-3F92-40C6-A824-73813D7E7F0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2E9C862-B320-4574-AF0F-E5B4A7A1A8CC}" type="pres">
      <dgm:prSet presAssocID="{0E82987D-3F92-40C6-A824-73813D7E7F01}" presName="spaceRect" presStyleCnt="0"/>
      <dgm:spPr/>
    </dgm:pt>
    <dgm:pt modelId="{724F3926-C074-4409-BDD0-B1F296826FDC}" type="pres">
      <dgm:prSet presAssocID="{0E82987D-3F92-40C6-A824-73813D7E7F01}" presName="parTx" presStyleLbl="revTx" presStyleIdx="0" presStyleCnt="5">
        <dgm:presLayoutVars>
          <dgm:chMax val="0"/>
          <dgm:chPref val="0"/>
        </dgm:presLayoutVars>
      </dgm:prSet>
      <dgm:spPr/>
    </dgm:pt>
    <dgm:pt modelId="{1A25D4CA-1BCF-4956-87C0-2FC4C424C26C}" type="pres">
      <dgm:prSet presAssocID="{0E82987D-3F92-40C6-A824-73813D7E7F01}" presName="desTx" presStyleLbl="revTx" presStyleIdx="1" presStyleCnt="5">
        <dgm:presLayoutVars/>
      </dgm:prSet>
      <dgm:spPr/>
    </dgm:pt>
    <dgm:pt modelId="{FD03B65A-D0C8-4FE6-B2D6-86AAC4A229B4}" type="pres">
      <dgm:prSet presAssocID="{AD0CD21B-9073-498F-8893-7DD956B72017}" presName="sibTrans" presStyleCnt="0"/>
      <dgm:spPr/>
    </dgm:pt>
    <dgm:pt modelId="{1D84DA26-CA77-4CE2-A3A9-319C775ACE13}" type="pres">
      <dgm:prSet presAssocID="{CA469B34-4D3B-4A42-A43B-C0051774F02A}" presName="compNode" presStyleCnt="0"/>
      <dgm:spPr/>
    </dgm:pt>
    <dgm:pt modelId="{812F869E-BE22-4DEE-850E-6709903D0FE5}" type="pres">
      <dgm:prSet presAssocID="{CA469B34-4D3B-4A42-A43B-C0051774F02A}" presName="bgRect" presStyleLbl="bgShp" presStyleIdx="1" presStyleCnt="4"/>
      <dgm:spPr/>
    </dgm:pt>
    <dgm:pt modelId="{8B321EA7-9392-4C00-B540-9C2B741FED83}" type="pres">
      <dgm:prSet presAssocID="{CA469B34-4D3B-4A42-A43B-C0051774F0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654CF517-E1F4-46FE-A433-117BE09FF1B3}" type="pres">
      <dgm:prSet presAssocID="{CA469B34-4D3B-4A42-A43B-C0051774F02A}" presName="spaceRect" presStyleCnt="0"/>
      <dgm:spPr/>
    </dgm:pt>
    <dgm:pt modelId="{84EFA0BA-3EBB-494F-812B-51FD2DFBE44E}" type="pres">
      <dgm:prSet presAssocID="{CA469B34-4D3B-4A42-A43B-C0051774F02A}" presName="parTx" presStyleLbl="revTx" presStyleIdx="2" presStyleCnt="5">
        <dgm:presLayoutVars>
          <dgm:chMax val="0"/>
          <dgm:chPref val="0"/>
        </dgm:presLayoutVars>
      </dgm:prSet>
      <dgm:spPr/>
    </dgm:pt>
    <dgm:pt modelId="{806EBDBC-75B7-46FB-9152-E128B820DD44}" type="pres">
      <dgm:prSet presAssocID="{58DBC52C-45B1-BE4B-937B-88032EB457D7}" presName="sibTrans" presStyleCnt="0"/>
      <dgm:spPr/>
    </dgm:pt>
    <dgm:pt modelId="{F09838A2-A252-4C90-861B-E0C80A5B7C59}" type="pres">
      <dgm:prSet presAssocID="{95D8ED2A-B581-4E11-A83B-32F7F863357C}" presName="compNode" presStyleCnt="0"/>
      <dgm:spPr/>
    </dgm:pt>
    <dgm:pt modelId="{123935CD-EEDD-4ED5-AB49-3404C5FDFE1B}" type="pres">
      <dgm:prSet presAssocID="{95D8ED2A-B581-4E11-A83B-32F7F863357C}" presName="bgRect" presStyleLbl="bgShp" presStyleIdx="2" presStyleCnt="4"/>
      <dgm:spPr/>
    </dgm:pt>
    <dgm:pt modelId="{9DD49A1F-2338-4149-A9B5-86800785734E}" type="pres">
      <dgm:prSet presAssocID="{95D8ED2A-B581-4E11-A83B-32F7F86335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52590304-A760-4840-A469-C28FEA969356}" type="pres">
      <dgm:prSet presAssocID="{95D8ED2A-B581-4E11-A83B-32F7F863357C}" presName="spaceRect" presStyleCnt="0"/>
      <dgm:spPr/>
    </dgm:pt>
    <dgm:pt modelId="{669B351E-4EF7-4D9E-8309-CE5946333DA9}" type="pres">
      <dgm:prSet presAssocID="{95D8ED2A-B581-4E11-A83B-32F7F863357C}" presName="parTx" presStyleLbl="revTx" presStyleIdx="3" presStyleCnt="5">
        <dgm:presLayoutVars>
          <dgm:chMax val="0"/>
          <dgm:chPref val="0"/>
        </dgm:presLayoutVars>
      </dgm:prSet>
      <dgm:spPr/>
    </dgm:pt>
    <dgm:pt modelId="{71990F8A-7F64-4D6F-B9D1-4A8BABE441F3}" type="pres">
      <dgm:prSet presAssocID="{49529637-89A9-4CC0-8BAD-F76411A78743}" presName="sibTrans" presStyleCnt="0"/>
      <dgm:spPr/>
    </dgm:pt>
    <dgm:pt modelId="{24083C7F-D398-44FC-A9F6-7E033AD08EED}" type="pres">
      <dgm:prSet presAssocID="{F6484548-B941-48B2-89FD-7DBE16DDB64C}" presName="compNode" presStyleCnt="0"/>
      <dgm:spPr/>
    </dgm:pt>
    <dgm:pt modelId="{40B25F89-6430-4A85-AE18-6F6E26D21AA6}" type="pres">
      <dgm:prSet presAssocID="{F6484548-B941-48B2-89FD-7DBE16DDB64C}" presName="bgRect" presStyleLbl="bgShp" presStyleIdx="3" presStyleCnt="4"/>
      <dgm:spPr/>
    </dgm:pt>
    <dgm:pt modelId="{CED6B811-6AE1-4A9B-B53A-3D9B2255A8B9}" type="pres">
      <dgm:prSet presAssocID="{F6484548-B941-48B2-89FD-7DBE16DDB6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
        </a:ext>
      </dgm:extLst>
    </dgm:pt>
    <dgm:pt modelId="{766B2EC9-AAC5-4C42-82DF-1971784A444A}" type="pres">
      <dgm:prSet presAssocID="{F6484548-B941-48B2-89FD-7DBE16DDB64C}" presName="spaceRect" presStyleCnt="0"/>
      <dgm:spPr/>
    </dgm:pt>
    <dgm:pt modelId="{7BD3F4A4-5930-4E0B-9F68-A4BDD43D99E9}" type="pres">
      <dgm:prSet presAssocID="{F6484548-B941-48B2-89FD-7DBE16DDB64C}" presName="parTx" presStyleLbl="revTx" presStyleIdx="4" presStyleCnt="5">
        <dgm:presLayoutVars>
          <dgm:chMax val="0"/>
          <dgm:chPref val="0"/>
        </dgm:presLayoutVars>
      </dgm:prSet>
      <dgm:spPr/>
    </dgm:pt>
  </dgm:ptLst>
  <dgm:cxnLst>
    <dgm:cxn modelId="{7EEF4204-2000-424B-8B55-57A29E5AE281}" srcId="{0E82987D-3F92-40C6-A824-73813D7E7F01}" destId="{D4B8CA04-3D3C-4263-85E7-540AD99A9343}" srcOrd="0" destOrd="0" parTransId="{8B512251-6FDD-49B9-91ED-07F032A82103}" sibTransId="{9C604044-EDC5-4639-990F-4DB9F3B532C4}"/>
    <dgm:cxn modelId="{7DDACC0D-6DEE-C740-9B90-9A8962111C6E}" type="presOf" srcId="{CA469B34-4D3B-4A42-A43B-C0051774F02A}" destId="{84EFA0BA-3EBB-494F-812B-51FD2DFBE44E}" srcOrd="0" destOrd="0" presId="urn:microsoft.com/office/officeart/2018/2/layout/IconVerticalSolidList"/>
    <dgm:cxn modelId="{A632EC13-3AA0-44B3-B112-FA4D29201A7A}" srcId="{56ADDE12-E771-4B3D-B870-46EF81983474}" destId="{0E82987D-3F92-40C6-A824-73813D7E7F01}" srcOrd="0" destOrd="0" parTransId="{8E5F3C59-5106-4FF7-ACC0-FB7DA95E13D3}" sibTransId="{AD0CD21B-9073-498F-8893-7DD956B72017}"/>
    <dgm:cxn modelId="{4FD89E3D-132F-7541-8954-306C2DBD8C00}" srcId="{56ADDE12-E771-4B3D-B870-46EF81983474}" destId="{CA469B34-4D3B-4A42-A43B-C0051774F02A}" srcOrd="1" destOrd="0" parTransId="{BEAC3CF9-7C73-DA49-81B7-2D86D94AC57E}" sibTransId="{58DBC52C-45B1-BE4B-937B-88032EB457D7}"/>
    <dgm:cxn modelId="{6D99FE5B-B710-C449-BA2D-9B12A0A7DE22}" type="presOf" srcId="{95D8ED2A-B581-4E11-A83B-32F7F863357C}" destId="{669B351E-4EF7-4D9E-8309-CE5946333DA9}" srcOrd="0" destOrd="0" presId="urn:microsoft.com/office/officeart/2018/2/layout/IconVerticalSolidList"/>
    <dgm:cxn modelId="{F2393075-91B7-427E-B8B3-D60F438B248C}" srcId="{56ADDE12-E771-4B3D-B870-46EF81983474}" destId="{95D8ED2A-B581-4E11-A83B-32F7F863357C}" srcOrd="2" destOrd="0" parTransId="{F911EBCC-BD88-4B30-88BC-518A31074B85}" sibTransId="{49529637-89A9-4CC0-8BAD-F76411A78743}"/>
    <dgm:cxn modelId="{97FC50B0-BD96-1B44-93BC-CEAA7B19F759}" type="presOf" srcId="{D4B8CA04-3D3C-4263-85E7-540AD99A9343}" destId="{1A25D4CA-1BCF-4956-87C0-2FC4C424C26C}" srcOrd="0" destOrd="0" presId="urn:microsoft.com/office/officeart/2018/2/layout/IconVerticalSolidList"/>
    <dgm:cxn modelId="{FC8E8FB6-2B8C-0F4A-8EA3-2AF4EDAE9714}" type="presOf" srcId="{56ADDE12-E771-4B3D-B870-46EF81983474}" destId="{35978336-A1C4-4D5D-9A89-60D937C28B97}" srcOrd="0" destOrd="0" presId="urn:microsoft.com/office/officeart/2018/2/layout/IconVerticalSolidList"/>
    <dgm:cxn modelId="{7034A8C8-77DE-FE46-81EE-5EDAF3F15A15}" type="presOf" srcId="{0E82987D-3F92-40C6-A824-73813D7E7F01}" destId="{724F3926-C074-4409-BDD0-B1F296826FDC}" srcOrd="0" destOrd="0" presId="urn:microsoft.com/office/officeart/2018/2/layout/IconVerticalSolidList"/>
    <dgm:cxn modelId="{76E86ED9-05F1-47EC-8509-7B63B113A8A8}" srcId="{56ADDE12-E771-4B3D-B870-46EF81983474}" destId="{F6484548-B941-48B2-89FD-7DBE16DDB64C}" srcOrd="3" destOrd="0" parTransId="{606AB674-A315-4D75-88BC-7BFA6FE2EED9}" sibTransId="{BAD786FE-B92C-4009-A867-37F9DC2009B9}"/>
    <dgm:cxn modelId="{B706FEF1-054F-9342-9ACE-7DAC651175F4}" type="presOf" srcId="{F6484548-B941-48B2-89FD-7DBE16DDB64C}" destId="{7BD3F4A4-5930-4E0B-9F68-A4BDD43D99E9}" srcOrd="0" destOrd="0" presId="urn:microsoft.com/office/officeart/2018/2/layout/IconVerticalSolidList"/>
    <dgm:cxn modelId="{62F7798A-46F8-6F4B-8607-EF3856D307B7}" type="presParOf" srcId="{35978336-A1C4-4D5D-9A89-60D937C28B97}" destId="{50AC14CB-A3A5-4F49-AE67-E85C009C62B1}" srcOrd="0" destOrd="0" presId="urn:microsoft.com/office/officeart/2018/2/layout/IconVerticalSolidList"/>
    <dgm:cxn modelId="{7E0044FC-8860-5545-B7DE-F6C0378BC8A6}" type="presParOf" srcId="{50AC14CB-A3A5-4F49-AE67-E85C009C62B1}" destId="{6994F047-123F-4B22-8516-23A720EC8CF5}" srcOrd="0" destOrd="0" presId="urn:microsoft.com/office/officeart/2018/2/layout/IconVerticalSolidList"/>
    <dgm:cxn modelId="{1B8626CB-041E-424E-8290-5C7049F8B9FA}" type="presParOf" srcId="{50AC14CB-A3A5-4F49-AE67-E85C009C62B1}" destId="{7DBCC76A-042C-4CDD-BD4D-91CC0BF5A033}" srcOrd="1" destOrd="0" presId="urn:microsoft.com/office/officeart/2018/2/layout/IconVerticalSolidList"/>
    <dgm:cxn modelId="{02A53543-A101-AD4D-B660-22DF0736A06B}" type="presParOf" srcId="{50AC14CB-A3A5-4F49-AE67-E85C009C62B1}" destId="{92E9C862-B320-4574-AF0F-E5B4A7A1A8CC}" srcOrd="2" destOrd="0" presId="urn:microsoft.com/office/officeart/2018/2/layout/IconVerticalSolidList"/>
    <dgm:cxn modelId="{33687F32-3C56-9D4E-8593-1CD581D00F34}" type="presParOf" srcId="{50AC14CB-A3A5-4F49-AE67-E85C009C62B1}" destId="{724F3926-C074-4409-BDD0-B1F296826FDC}" srcOrd="3" destOrd="0" presId="urn:microsoft.com/office/officeart/2018/2/layout/IconVerticalSolidList"/>
    <dgm:cxn modelId="{6F4F6457-A4E3-4940-ADAA-0DBB9F6EF477}" type="presParOf" srcId="{50AC14CB-A3A5-4F49-AE67-E85C009C62B1}" destId="{1A25D4CA-1BCF-4956-87C0-2FC4C424C26C}" srcOrd="4" destOrd="0" presId="urn:microsoft.com/office/officeart/2018/2/layout/IconVerticalSolidList"/>
    <dgm:cxn modelId="{9868404B-BC70-C943-9982-FEE381EC391E}" type="presParOf" srcId="{35978336-A1C4-4D5D-9A89-60D937C28B97}" destId="{FD03B65A-D0C8-4FE6-B2D6-86AAC4A229B4}" srcOrd="1" destOrd="0" presId="urn:microsoft.com/office/officeart/2018/2/layout/IconVerticalSolidList"/>
    <dgm:cxn modelId="{EF1DB4E2-0FE8-854A-9F57-B521DFC02A11}" type="presParOf" srcId="{35978336-A1C4-4D5D-9A89-60D937C28B97}" destId="{1D84DA26-CA77-4CE2-A3A9-319C775ACE13}" srcOrd="2" destOrd="0" presId="urn:microsoft.com/office/officeart/2018/2/layout/IconVerticalSolidList"/>
    <dgm:cxn modelId="{54A62834-BB2C-6741-8322-3C07EEDB36D8}" type="presParOf" srcId="{1D84DA26-CA77-4CE2-A3A9-319C775ACE13}" destId="{812F869E-BE22-4DEE-850E-6709903D0FE5}" srcOrd="0" destOrd="0" presId="urn:microsoft.com/office/officeart/2018/2/layout/IconVerticalSolidList"/>
    <dgm:cxn modelId="{B0B91319-721B-C146-90A6-9EADE719C74A}" type="presParOf" srcId="{1D84DA26-CA77-4CE2-A3A9-319C775ACE13}" destId="{8B321EA7-9392-4C00-B540-9C2B741FED83}" srcOrd="1" destOrd="0" presId="urn:microsoft.com/office/officeart/2018/2/layout/IconVerticalSolidList"/>
    <dgm:cxn modelId="{510ECB03-1E65-7C45-905D-F58AFE8A44C4}" type="presParOf" srcId="{1D84DA26-CA77-4CE2-A3A9-319C775ACE13}" destId="{654CF517-E1F4-46FE-A433-117BE09FF1B3}" srcOrd="2" destOrd="0" presId="urn:microsoft.com/office/officeart/2018/2/layout/IconVerticalSolidList"/>
    <dgm:cxn modelId="{8256DE6D-8B4F-AC44-A98F-D1B68BD9B9DF}" type="presParOf" srcId="{1D84DA26-CA77-4CE2-A3A9-319C775ACE13}" destId="{84EFA0BA-3EBB-494F-812B-51FD2DFBE44E}" srcOrd="3" destOrd="0" presId="urn:microsoft.com/office/officeart/2018/2/layout/IconVerticalSolidList"/>
    <dgm:cxn modelId="{13C5EC79-4D64-FC46-A591-D346352C52E5}" type="presParOf" srcId="{35978336-A1C4-4D5D-9A89-60D937C28B97}" destId="{806EBDBC-75B7-46FB-9152-E128B820DD44}" srcOrd="3" destOrd="0" presId="urn:microsoft.com/office/officeart/2018/2/layout/IconVerticalSolidList"/>
    <dgm:cxn modelId="{4B9EDBFC-1C3A-9F47-BFD7-92CD3B48568B}" type="presParOf" srcId="{35978336-A1C4-4D5D-9A89-60D937C28B97}" destId="{F09838A2-A252-4C90-861B-E0C80A5B7C59}" srcOrd="4" destOrd="0" presId="urn:microsoft.com/office/officeart/2018/2/layout/IconVerticalSolidList"/>
    <dgm:cxn modelId="{4774DC99-BFC5-D04B-96FC-B4B983014925}" type="presParOf" srcId="{F09838A2-A252-4C90-861B-E0C80A5B7C59}" destId="{123935CD-EEDD-4ED5-AB49-3404C5FDFE1B}" srcOrd="0" destOrd="0" presId="urn:microsoft.com/office/officeart/2018/2/layout/IconVerticalSolidList"/>
    <dgm:cxn modelId="{50A1F02C-0088-9442-8A0F-B5156C2A20BC}" type="presParOf" srcId="{F09838A2-A252-4C90-861B-E0C80A5B7C59}" destId="{9DD49A1F-2338-4149-A9B5-86800785734E}" srcOrd="1" destOrd="0" presId="urn:microsoft.com/office/officeart/2018/2/layout/IconVerticalSolidList"/>
    <dgm:cxn modelId="{1CD2257C-4DCD-B844-A153-8E6A6C74FAD3}" type="presParOf" srcId="{F09838A2-A252-4C90-861B-E0C80A5B7C59}" destId="{52590304-A760-4840-A469-C28FEA969356}" srcOrd="2" destOrd="0" presId="urn:microsoft.com/office/officeart/2018/2/layout/IconVerticalSolidList"/>
    <dgm:cxn modelId="{9B8CAC37-71A7-1743-A780-F7ACFE8AAA9E}" type="presParOf" srcId="{F09838A2-A252-4C90-861B-E0C80A5B7C59}" destId="{669B351E-4EF7-4D9E-8309-CE5946333DA9}" srcOrd="3" destOrd="0" presId="urn:microsoft.com/office/officeart/2018/2/layout/IconVerticalSolidList"/>
    <dgm:cxn modelId="{6B4F6DE7-2292-7E4F-A41A-D8D39AF7B645}" type="presParOf" srcId="{35978336-A1C4-4D5D-9A89-60D937C28B97}" destId="{71990F8A-7F64-4D6F-B9D1-4A8BABE441F3}" srcOrd="5" destOrd="0" presId="urn:microsoft.com/office/officeart/2018/2/layout/IconVerticalSolidList"/>
    <dgm:cxn modelId="{D81B0B20-F11E-E246-8F77-FDE2AD00BD79}" type="presParOf" srcId="{35978336-A1C4-4D5D-9A89-60D937C28B97}" destId="{24083C7F-D398-44FC-A9F6-7E033AD08EED}" srcOrd="6" destOrd="0" presId="urn:microsoft.com/office/officeart/2018/2/layout/IconVerticalSolidList"/>
    <dgm:cxn modelId="{3443B7A4-386C-4348-9CE6-48A4679DCE56}" type="presParOf" srcId="{24083C7F-D398-44FC-A9F6-7E033AD08EED}" destId="{40B25F89-6430-4A85-AE18-6F6E26D21AA6}" srcOrd="0" destOrd="0" presId="urn:microsoft.com/office/officeart/2018/2/layout/IconVerticalSolidList"/>
    <dgm:cxn modelId="{20E513CA-C4E1-264F-B452-0B4AC51ECBC2}" type="presParOf" srcId="{24083C7F-D398-44FC-A9F6-7E033AD08EED}" destId="{CED6B811-6AE1-4A9B-B53A-3D9B2255A8B9}" srcOrd="1" destOrd="0" presId="urn:microsoft.com/office/officeart/2018/2/layout/IconVerticalSolidList"/>
    <dgm:cxn modelId="{FB734F09-084F-514B-A456-7F73DF6E0125}" type="presParOf" srcId="{24083C7F-D398-44FC-A9F6-7E033AD08EED}" destId="{766B2EC9-AAC5-4C42-82DF-1971784A444A}" srcOrd="2" destOrd="0" presId="urn:microsoft.com/office/officeart/2018/2/layout/IconVerticalSolidList"/>
    <dgm:cxn modelId="{D7FD8C91-051E-CA4D-AAC5-69C44C3C8D0C}" type="presParOf" srcId="{24083C7F-D398-44FC-A9F6-7E033AD08EED}" destId="{7BD3F4A4-5930-4E0B-9F68-A4BDD43D99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533814-F2FA-4D2A-832F-4957F449178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50CBF4C-8E3B-49DB-96F3-0B6DF525EFDA}">
      <dgm:prSet/>
      <dgm:spPr/>
      <dgm:t>
        <a:bodyPr/>
        <a:lstStyle/>
        <a:p>
          <a:r>
            <a:rPr lang="en-US" dirty="0"/>
            <a:t>Total size: 372 MB</a:t>
          </a:r>
        </a:p>
      </dgm:t>
    </dgm:pt>
    <dgm:pt modelId="{F8ACA880-A229-4ADB-BE99-D257765C7921}" type="parTrans" cxnId="{2862701D-43C8-4DD7-A8BD-E7EC7B078C73}">
      <dgm:prSet/>
      <dgm:spPr/>
      <dgm:t>
        <a:bodyPr/>
        <a:lstStyle/>
        <a:p>
          <a:endParaRPr lang="en-US"/>
        </a:p>
      </dgm:t>
    </dgm:pt>
    <dgm:pt modelId="{79686AEB-014E-4F0A-9CCE-368712281490}" type="sibTrans" cxnId="{2862701D-43C8-4DD7-A8BD-E7EC7B078C73}">
      <dgm:prSet/>
      <dgm:spPr/>
      <dgm:t>
        <a:bodyPr/>
        <a:lstStyle/>
        <a:p>
          <a:endParaRPr lang="en-US"/>
        </a:p>
      </dgm:t>
    </dgm:pt>
    <dgm:pt modelId="{FAD6293D-BE4E-4D24-8053-683BA55421C0}">
      <dgm:prSet/>
      <dgm:spPr/>
      <dgm:t>
        <a:bodyPr/>
        <a:lstStyle/>
        <a:p>
          <a:r>
            <a:rPr lang="en-US" dirty="0"/>
            <a:t>Number of variables: 82</a:t>
          </a:r>
        </a:p>
      </dgm:t>
    </dgm:pt>
    <dgm:pt modelId="{0A70D475-0196-4809-BC75-4430E30E0200}" type="parTrans" cxnId="{3CC92243-BC1A-4EA9-B3F7-CA8EA7B69FEC}">
      <dgm:prSet/>
      <dgm:spPr/>
      <dgm:t>
        <a:bodyPr/>
        <a:lstStyle/>
        <a:p>
          <a:endParaRPr lang="en-US"/>
        </a:p>
      </dgm:t>
    </dgm:pt>
    <dgm:pt modelId="{673A3774-B453-465A-B3B2-A07AC753C574}" type="sibTrans" cxnId="{3CC92243-BC1A-4EA9-B3F7-CA8EA7B69FEC}">
      <dgm:prSet/>
      <dgm:spPr/>
      <dgm:t>
        <a:bodyPr/>
        <a:lstStyle/>
        <a:p>
          <a:endParaRPr lang="en-US"/>
        </a:p>
      </dgm:t>
    </dgm:pt>
    <dgm:pt modelId="{02670CE3-C4F3-4C47-AFB3-30EC9124A92A}">
      <dgm:prSet/>
      <dgm:spPr/>
      <dgm:t>
        <a:bodyPr/>
        <a:lstStyle/>
        <a:p>
          <a:r>
            <a:rPr lang="en-US" dirty="0"/>
            <a:t>Number of observations: 1,137,211</a:t>
          </a:r>
        </a:p>
      </dgm:t>
    </dgm:pt>
    <dgm:pt modelId="{A8BF0F0A-552B-4A2E-91F8-5F2C11E15B40}" type="parTrans" cxnId="{F9D26FDE-5A69-4205-8E5D-E37B0EC82DEC}">
      <dgm:prSet/>
      <dgm:spPr/>
      <dgm:t>
        <a:bodyPr/>
        <a:lstStyle/>
        <a:p>
          <a:endParaRPr lang="en-US"/>
        </a:p>
      </dgm:t>
    </dgm:pt>
    <dgm:pt modelId="{DF2BAB85-1B30-4DB3-A626-32D709420067}" type="sibTrans" cxnId="{F9D26FDE-5A69-4205-8E5D-E37B0EC82DEC}">
      <dgm:prSet/>
      <dgm:spPr/>
      <dgm:t>
        <a:bodyPr/>
        <a:lstStyle/>
        <a:p>
          <a:endParaRPr lang="en-US"/>
        </a:p>
      </dgm:t>
    </dgm:pt>
    <dgm:pt modelId="{85A3B6AF-5FF2-6049-8A0B-B6D5CE1DF8A6}" type="pres">
      <dgm:prSet presAssocID="{A8533814-F2FA-4D2A-832F-4957F449178B}" presName="vert0" presStyleCnt="0">
        <dgm:presLayoutVars>
          <dgm:dir/>
          <dgm:animOne val="branch"/>
          <dgm:animLvl val="lvl"/>
        </dgm:presLayoutVars>
      </dgm:prSet>
      <dgm:spPr/>
    </dgm:pt>
    <dgm:pt modelId="{10F270D2-577E-D142-AC2B-5162653B896B}" type="pres">
      <dgm:prSet presAssocID="{E50CBF4C-8E3B-49DB-96F3-0B6DF525EFDA}" presName="thickLine" presStyleLbl="alignNode1" presStyleIdx="0" presStyleCnt="3"/>
      <dgm:spPr/>
    </dgm:pt>
    <dgm:pt modelId="{64231E66-2460-C945-BC52-2EE9625AC118}" type="pres">
      <dgm:prSet presAssocID="{E50CBF4C-8E3B-49DB-96F3-0B6DF525EFDA}" presName="horz1" presStyleCnt="0"/>
      <dgm:spPr/>
    </dgm:pt>
    <dgm:pt modelId="{B356B72C-7679-4347-942A-F27AFA8767D6}" type="pres">
      <dgm:prSet presAssocID="{E50CBF4C-8E3B-49DB-96F3-0B6DF525EFDA}" presName="tx1" presStyleLbl="revTx" presStyleIdx="0" presStyleCnt="3"/>
      <dgm:spPr/>
    </dgm:pt>
    <dgm:pt modelId="{4420C499-0B04-1343-9B49-E003095026AB}" type="pres">
      <dgm:prSet presAssocID="{E50CBF4C-8E3B-49DB-96F3-0B6DF525EFDA}" presName="vert1" presStyleCnt="0"/>
      <dgm:spPr/>
    </dgm:pt>
    <dgm:pt modelId="{8D05CBBF-47C5-A64E-9183-7F67BC494B28}" type="pres">
      <dgm:prSet presAssocID="{FAD6293D-BE4E-4D24-8053-683BA55421C0}" presName="thickLine" presStyleLbl="alignNode1" presStyleIdx="1" presStyleCnt="3"/>
      <dgm:spPr/>
    </dgm:pt>
    <dgm:pt modelId="{0C0E109A-0177-D74F-9395-E00A67149A78}" type="pres">
      <dgm:prSet presAssocID="{FAD6293D-BE4E-4D24-8053-683BA55421C0}" presName="horz1" presStyleCnt="0"/>
      <dgm:spPr/>
    </dgm:pt>
    <dgm:pt modelId="{C7D25AE2-6FEA-DF4E-B4FC-6A0EB30DAE61}" type="pres">
      <dgm:prSet presAssocID="{FAD6293D-BE4E-4D24-8053-683BA55421C0}" presName="tx1" presStyleLbl="revTx" presStyleIdx="1" presStyleCnt="3"/>
      <dgm:spPr/>
    </dgm:pt>
    <dgm:pt modelId="{DF3E61E1-7369-AB4B-A163-36263A973F3E}" type="pres">
      <dgm:prSet presAssocID="{FAD6293D-BE4E-4D24-8053-683BA55421C0}" presName="vert1" presStyleCnt="0"/>
      <dgm:spPr/>
    </dgm:pt>
    <dgm:pt modelId="{62079D9D-8EE8-4741-925C-DF8CB09C3A9D}" type="pres">
      <dgm:prSet presAssocID="{02670CE3-C4F3-4C47-AFB3-30EC9124A92A}" presName="thickLine" presStyleLbl="alignNode1" presStyleIdx="2" presStyleCnt="3"/>
      <dgm:spPr/>
    </dgm:pt>
    <dgm:pt modelId="{EF0437CB-76E4-9046-B4FF-FA0E8BEA57C2}" type="pres">
      <dgm:prSet presAssocID="{02670CE3-C4F3-4C47-AFB3-30EC9124A92A}" presName="horz1" presStyleCnt="0"/>
      <dgm:spPr/>
    </dgm:pt>
    <dgm:pt modelId="{58059A34-0697-2546-9321-8CFE150592B5}" type="pres">
      <dgm:prSet presAssocID="{02670CE3-C4F3-4C47-AFB3-30EC9124A92A}" presName="tx1" presStyleLbl="revTx" presStyleIdx="2" presStyleCnt="3"/>
      <dgm:spPr/>
    </dgm:pt>
    <dgm:pt modelId="{0258803D-85F6-5F47-8FDC-B0402FB48159}" type="pres">
      <dgm:prSet presAssocID="{02670CE3-C4F3-4C47-AFB3-30EC9124A92A}" presName="vert1" presStyleCnt="0"/>
      <dgm:spPr/>
    </dgm:pt>
  </dgm:ptLst>
  <dgm:cxnLst>
    <dgm:cxn modelId="{2862701D-43C8-4DD7-A8BD-E7EC7B078C73}" srcId="{A8533814-F2FA-4D2A-832F-4957F449178B}" destId="{E50CBF4C-8E3B-49DB-96F3-0B6DF525EFDA}" srcOrd="0" destOrd="0" parTransId="{F8ACA880-A229-4ADB-BE99-D257765C7921}" sibTransId="{79686AEB-014E-4F0A-9CCE-368712281490}"/>
    <dgm:cxn modelId="{1A619825-A10A-7A47-9B59-BFF6057459BC}" type="presOf" srcId="{FAD6293D-BE4E-4D24-8053-683BA55421C0}" destId="{C7D25AE2-6FEA-DF4E-B4FC-6A0EB30DAE61}" srcOrd="0" destOrd="0" presId="urn:microsoft.com/office/officeart/2008/layout/LinedList"/>
    <dgm:cxn modelId="{5CC9E638-3673-414F-9AB1-252C16999443}" type="presOf" srcId="{E50CBF4C-8E3B-49DB-96F3-0B6DF525EFDA}" destId="{B356B72C-7679-4347-942A-F27AFA8767D6}" srcOrd="0" destOrd="0" presId="urn:microsoft.com/office/officeart/2008/layout/LinedList"/>
    <dgm:cxn modelId="{3CC92243-BC1A-4EA9-B3F7-CA8EA7B69FEC}" srcId="{A8533814-F2FA-4D2A-832F-4957F449178B}" destId="{FAD6293D-BE4E-4D24-8053-683BA55421C0}" srcOrd="1" destOrd="0" parTransId="{0A70D475-0196-4809-BC75-4430E30E0200}" sibTransId="{673A3774-B453-465A-B3B2-A07AC753C574}"/>
    <dgm:cxn modelId="{5FAED088-5BD8-404A-A67C-7431772FEF6E}" type="presOf" srcId="{A8533814-F2FA-4D2A-832F-4957F449178B}" destId="{85A3B6AF-5FF2-6049-8A0B-B6D5CE1DF8A6}" srcOrd="0" destOrd="0" presId="urn:microsoft.com/office/officeart/2008/layout/LinedList"/>
    <dgm:cxn modelId="{F9D26FDE-5A69-4205-8E5D-E37B0EC82DEC}" srcId="{A8533814-F2FA-4D2A-832F-4957F449178B}" destId="{02670CE3-C4F3-4C47-AFB3-30EC9124A92A}" srcOrd="2" destOrd="0" parTransId="{A8BF0F0A-552B-4A2E-91F8-5F2C11E15B40}" sibTransId="{DF2BAB85-1B30-4DB3-A626-32D709420067}"/>
    <dgm:cxn modelId="{3CDECFEA-5F58-124C-9A5F-C0FC17ADFE72}" type="presOf" srcId="{02670CE3-C4F3-4C47-AFB3-30EC9124A92A}" destId="{58059A34-0697-2546-9321-8CFE150592B5}" srcOrd="0" destOrd="0" presId="urn:microsoft.com/office/officeart/2008/layout/LinedList"/>
    <dgm:cxn modelId="{8256A469-4B2E-5044-91B2-591B9E8962D2}" type="presParOf" srcId="{85A3B6AF-5FF2-6049-8A0B-B6D5CE1DF8A6}" destId="{10F270D2-577E-D142-AC2B-5162653B896B}" srcOrd="0" destOrd="0" presId="urn:microsoft.com/office/officeart/2008/layout/LinedList"/>
    <dgm:cxn modelId="{BA570D81-BF62-134F-B1EA-8E801B6C8677}" type="presParOf" srcId="{85A3B6AF-5FF2-6049-8A0B-B6D5CE1DF8A6}" destId="{64231E66-2460-C945-BC52-2EE9625AC118}" srcOrd="1" destOrd="0" presId="urn:microsoft.com/office/officeart/2008/layout/LinedList"/>
    <dgm:cxn modelId="{62DC08F7-A5A5-6646-B8B2-539C7BF2B158}" type="presParOf" srcId="{64231E66-2460-C945-BC52-2EE9625AC118}" destId="{B356B72C-7679-4347-942A-F27AFA8767D6}" srcOrd="0" destOrd="0" presId="urn:microsoft.com/office/officeart/2008/layout/LinedList"/>
    <dgm:cxn modelId="{AB44391B-B68E-5D4A-A660-B386D1B803CB}" type="presParOf" srcId="{64231E66-2460-C945-BC52-2EE9625AC118}" destId="{4420C499-0B04-1343-9B49-E003095026AB}" srcOrd="1" destOrd="0" presId="urn:microsoft.com/office/officeart/2008/layout/LinedList"/>
    <dgm:cxn modelId="{944DF185-D1C7-9E4C-A1AD-469925C31A7F}" type="presParOf" srcId="{85A3B6AF-5FF2-6049-8A0B-B6D5CE1DF8A6}" destId="{8D05CBBF-47C5-A64E-9183-7F67BC494B28}" srcOrd="2" destOrd="0" presId="urn:microsoft.com/office/officeart/2008/layout/LinedList"/>
    <dgm:cxn modelId="{7AD52B8E-B998-9944-8ACB-AF062AC7FA86}" type="presParOf" srcId="{85A3B6AF-5FF2-6049-8A0B-B6D5CE1DF8A6}" destId="{0C0E109A-0177-D74F-9395-E00A67149A78}" srcOrd="3" destOrd="0" presId="urn:microsoft.com/office/officeart/2008/layout/LinedList"/>
    <dgm:cxn modelId="{7BBDBF78-E4D7-AC45-80E0-54350509003A}" type="presParOf" srcId="{0C0E109A-0177-D74F-9395-E00A67149A78}" destId="{C7D25AE2-6FEA-DF4E-B4FC-6A0EB30DAE61}" srcOrd="0" destOrd="0" presId="urn:microsoft.com/office/officeart/2008/layout/LinedList"/>
    <dgm:cxn modelId="{692C582B-D0A1-864E-95E5-CFCDB99E8A27}" type="presParOf" srcId="{0C0E109A-0177-D74F-9395-E00A67149A78}" destId="{DF3E61E1-7369-AB4B-A163-36263A973F3E}" srcOrd="1" destOrd="0" presId="urn:microsoft.com/office/officeart/2008/layout/LinedList"/>
    <dgm:cxn modelId="{834D3936-FA04-8746-8EB1-3981D17DD56F}" type="presParOf" srcId="{85A3B6AF-5FF2-6049-8A0B-B6D5CE1DF8A6}" destId="{62079D9D-8EE8-4741-925C-DF8CB09C3A9D}" srcOrd="4" destOrd="0" presId="urn:microsoft.com/office/officeart/2008/layout/LinedList"/>
    <dgm:cxn modelId="{FBC16A01-66BA-F74F-B042-BB8938C30591}" type="presParOf" srcId="{85A3B6AF-5FF2-6049-8A0B-B6D5CE1DF8A6}" destId="{EF0437CB-76E4-9046-B4FF-FA0E8BEA57C2}" srcOrd="5" destOrd="0" presId="urn:microsoft.com/office/officeart/2008/layout/LinedList"/>
    <dgm:cxn modelId="{9ECC24F9-6356-144B-AC8D-6CAD54FAC65B}" type="presParOf" srcId="{EF0437CB-76E4-9046-B4FF-FA0E8BEA57C2}" destId="{58059A34-0697-2546-9321-8CFE150592B5}" srcOrd="0" destOrd="0" presId="urn:microsoft.com/office/officeart/2008/layout/LinedList"/>
    <dgm:cxn modelId="{9F250829-63F8-5345-A62A-DFCEFF8DBA29}" type="presParOf" srcId="{EF0437CB-76E4-9046-B4FF-FA0E8BEA57C2}" destId="{0258803D-85F6-5F47-8FDC-B0402FB4815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C2C7AD7-669F-482E-BBC6-D07604BE0FFB}"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7FDFAFC-2BEB-473A-A590-30F5D033BB85}">
      <dgm:prSet custT="1"/>
      <dgm:spPr/>
      <dgm:t>
        <a:bodyPr/>
        <a:lstStyle/>
        <a:p>
          <a:r>
            <a:rPr lang="en-US" sz="2800"/>
            <a:t>Data Completeness </a:t>
          </a:r>
        </a:p>
      </dgm:t>
    </dgm:pt>
    <dgm:pt modelId="{F1A81378-D6B0-4F48-93A6-14FDE69CD8B5}" type="parTrans" cxnId="{A9520A7F-19C0-46E3-9B3F-E622CFF4B2EB}">
      <dgm:prSet/>
      <dgm:spPr/>
      <dgm:t>
        <a:bodyPr/>
        <a:lstStyle/>
        <a:p>
          <a:endParaRPr lang="en-US" sz="2400"/>
        </a:p>
      </dgm:t>
    </dgm:pt>
    <dgm:pt modelId="{E015F76F-4FC0-48AB-B1B4-9F4733FC6E3D}" type="sibTrans" cxnId="{A9520A7F-19C0-46E3-9B3F-E622CFF4B2EB}">
      <dgm:prSet/>
      <dgm:spPr/>
      <dgm:t>
        <a:bodyPr/>
        <a:lstStyle/>
        <a:p>
          <a:endParaRPr lang="en-US" sz="2400"/>
        </a:p>
      </dgm:t>
    </dgm:pt>
    <dgm:pt modelId="{821D846E-B38D-4919-90EC-BAB49E79C6A9}">
      <dgm:prSet custT="1"/>
      <dgm:spPr/>
      <dgm:t>
        <a:bodyPr/>
        <a:lstStyle/>
        <a:p>
          <a:pPr marL="0" indent="0">
            <a:tabLst/>
          </a:pPr>
          <a:r>
            <a:rPr lang="en-US" sz="2400" dirty="0"/>
            <a:t>Percentage of missing and unknown did not overly influence the analysis</a:t>
          </a:r>
        </a:p>
      </dgm:t>
    </dgm:pt>
    <dgm:pt modelId="{1A9A7B2D-E564-4097-BED3-A9F820C44740}" type="parTrans" cxnId="{117DFBA8-6FCD-4ABA-8D14-5B6007E5C466}">
      <dgm:prSet/>
      <dgm:spPr/>
      <dgm:t>
        <a:bodyPr/>
        <a:lstStyle/>
        <a:p>
          <a:endParaRPr lang="en-US" sz="2400"/>
        </a:p>
      </dgm:t>
    </dgm:pt>
    <dgm:pt modelId="{27A03868-F84F-44E9-BB87-A9DF8EA3C369}" type="sibTrans" cxnId="{117DFBA8-6FCD-4ABA-8D14-5B6007E5C466}">
      <dgm:prSet/>
      <dgm:spPr/>
      <dgm:t>
        <a:bodyPr/>
        <a:lstStyle/>
        <a:p>
          <a:endParaRPr lang="en-US" sz="2400"/>
        </a:p>
      </dgm:t>
    </dgm:pt>
    <dgm:pt modelId="{6732C44A-929A-4A9C-AD79-180EC30B69D8}">
      <dgm:prSet custT="1"/>
      <dgm:spPr/>
      <dgm:t>
        <a:bodyPr/>
        <a:lstStyle/>
        <a:p>
          <a:r>
            <a:rPr lang="en-US" sz="2800"/>
            <a:t>Data Uniqueness </a:t>
          </a:r>
        </a:p>
      </dgm:t>
    </dgm:pt>
    <dgm:pt modelId="{1FC1BC50-B7E4-4066-A166-2E4620D8ACDE}" type="parTrans" cxnId="{913AFF26-D306-413D-A3CA-9266974E9C5A}">
      <dgm:prSet/>
      <dgm:spPr/>
      <dgm:t>
        <a:bodyPr/>
        <a:lstStyle/>
        <a:p>
          <a:endParaRPr lang="en-US" sz="2400"/>
        </a:p>
      </dgm:t>
    </dgm:pt>
    <dgm:pt modelId="{B784ECD3-0B3C-4B2F-9C91-CF0685CAB144}" type="sibTrans" cxnId="{913AFF26-D306-413D-A3CA-9266974E9C5A}">
      <dgm:prSet/>
      <dgm:spPr/>
      <dgm:t>
        <a:bodyPr/>
        <a:lstStyle/>
        <a:p>
          <a:endParaRPr lang="en-US" sz="2400"/>
        </a:p>
      </dgm:t>
    </dgm:pt>
    <dgm:pt modelId="{4E5B08A2-E4EB-46CD-B029-987313101B41}">
      <dgm:prSet custT="1"/>
      <dgm:spPr/>
      <dgm:t>
        <a:bodyPr/>
        <a:lstStyle/>
        <a:p>
          <a:pPr marL="9525" indent="0">
            <a:tabLst/>
          </a:pPr>
          <a:r>
            <a:rPr lang="en-US" sz="2400" dirty="0"/>
            <a:t>Approximately 7,000 duplicates were found and removed </a:t>
          </a:r>
        </a:p>
      </dgm:t>
    </dgm:pt>
    <dgm:pt modelId="{7720B3F9-0C46-4C17-847E-D785E8124534}" type="parTrans" cxnId="{B465FFEE-97FC-4F63-BD43-88968FB32543}">
      <dgm:prSet/>
      <dgm:spPr/>
      <dgm:t>
        <a:bodyPr/>
        <a:lstStyle/>
        <a:p>
          <a:endParaRPr lang="en-US" sz="2400"/>
        </a:p>
      </dgm:t>
    </dgm:pt>
    <dgm:pt modelId="{07FF6F48-5366-4C20-834F-EA3BE5B2E2C7}" type="sibTrans" cxnId="{B465FFEE-97FC-4F63-BD43-88968FB32543}">
      <dgm:prSet/>
      <dgm:spPr/>
      <dgm:t>
        <a:bodyPr/>
        <a:lstStyle/>
        <a:p>
          <a:endParaRPr lang="en-US" sz="2400"/>
        </a:p>
      </dgm:t>
    </dgm:pt>
    <dgm:pt modelId="{DFD00E5D-57BC-4529-906A-6CE4089657E8}">
      <dgm:prSet custT="1"/>
      <dgm:spPr/>
      <dgm:t>
        <a:bodyPr/>
        <a:lstStyle/>
        <a:p>
          <a:r>
            <a:rPr lang="en-US" sz="2800"/>
            <a:t>Data Accuracy</a:t>
          </a:r>
        </a:p>
      </dgm:t>
    </dgm:pt>
    <dgm:pt modelId="{5927546A-C09D-4867-92A5-BF24C2D781D0}" type="parTrans" cxnId="{208E1FD9-8C3F-43B0-8960-11B56098EA55}">
      <dgm:prSet/>
      <dgm:spPr/>
      <dgm:t>
        <a:bodyPr/>
        <a:lstStyle/>
        <a:p>
          <a:endParaRPr lang="en-US" sz="2400"/>
        </a:p>
      </dgm:t>
    </dgm:pt>
    <dgm:pt modelId="{1F20E002-11D9-4C16-8647-B494FB7CDD58}" type="sibTrans" cxnId="{208E1FD9-8C3F-43B0-8960-11B56098EA55}">
      <dgm:prSet/>
      <dgm:spPr/>
      <dgm:t>
        <a:bodyPr/>
        <a:lstStyle/>
        <a:p>
          <a:endParaRPr lang="en-US" sz="2400"/>
        </a:p>
      </dgm:t>
    </dgm:pt>
    <dgm:pt modelId="{AA7C40E0-462D-4F31-AB54-39CAA62B991D}">
      <dgm:prSet custT="1"/>
      <dgm:spPr/>
      <dgm:t>
        <a:bodyPr/>
        <a:lstStyle/>
        <a:p>
          <a:r>
            <a:rPr lang="en-US" sz="2400" dirty="0"/>
            <a:t>There was a small percentage of accuracy issues with the victim-offender relationship field</a:t>
          </a:r>
        </a:p>
      </dgm:t>
    </dgm:pt>
    <dgm:pt modelId="{63C0E1DD-8594-4A72-9976-676490800435}" type="parTrans" cxnId="{B68EB59B-073E-4CC4-8CDE-7EF8EAB5AD09}">
      <dgm:prSet/>
      <dgm:spPr/>
      <dgm:t>
        <a:bodyPr/>
        <a:lstStyle/>
        <a:p>
          <a:endParaRPr lang="en-US" sz="2400"/>
        </a:p>
      </dgm:t>
    </dgm:pt>
    <dgm:pt modelId="{A6043594-F7D2-442C-9341-32D56678292B}" type="sibTrans" cxnId="{B68EB59B-073E-4CC4-8CDE-7EF8EAB5AD09}">
      <dgm:prSet/>
      <dgm:spPr/>
      <dgm:t>
        <a:bodyPr/>
        <a:lstStyle/>
        <a:p>
          <a:endParaRPr lang="en-US" sz="2400"/>
        </a:p>
      </dgm:t>
    </dgm:pt>
    <dgm:pt modelId="{5A693E68-3EB7-45A0-AFDE-8F3DA4609C1A}">
      <dgm:prSet custT="1"/>
      <dgm:spPr/>
      <dgm:t>
        <a:bodyPr/>
        <a:lstStyle/>
        <a:p>
          <a:r>
            <a:rPr lang="en-US" sz="2800"/>
            <a:t>Conformity</a:t>
          </a:r>
        </a:p>
      </dgm:t>
    </dgm:pt>
    <dgm:pt modelId="{9CE2AD05-082D-420C-9020-D06E8D0FBE29}" type="parTrans" cxnId="{0BA1B6E3-4BD5-4FC1-AB99-2E834194AA84}">
      <dgm:prSet/>
      <dgm:spPr/>
      <dgm:t>
        <a:bodyPr/>
        <a:lstStyle/>
        <a:p>
          <a:endParaRPr lang="en-US" sz="2400"/>
        </a:p>
      </dgm:t>
    </dgm:pt>
    <dgm:pt modelId="{77C786C1-4CA7-4027-93AD-3A660EEC86E9}" type="sibTrans" cxnId="{0BA1B6E3-4BD5-4FC1-AB99-2E834194AA84}">
      <dgm:prSet/>
      <dgm:spPr/>
      <dgm:t>
        <a:bodyPr/>
        <a:lstStyle/>
        <a:p>
          <a:endParaRPr lang="en-US" sz="2400"/>
        </a:p>
      </dgm:t>
    </dgm:pt>
    <dgm:pt modelId="{71A88B43-7995-4DD3-86E0-A90CA987DF73}">
      <dgm:prSet custT="1"/>
      <dgm:spPr/>
      <dgm:t>
        <a:bodyPr/>
        <a:lstStyle/>
        <a:p>
          <a:r>
            <a:rPr lang="en-US" sz="2400" dirty="0"/>
            <a:t>After initial exploratory data analysis, there were no issues found with data conformity</a:t>
          </a:r>
        </a:p>
      </dgm:t>
    </dgm:pt>
    <dgm:pt modelId="{361B18A2-5549-451B-8ECE-67CAD011DC7E}" type="parTrans" cxnId="{81DD3396-D341-4ABA-92B6-E4858FC60671}">
      <dgm:prSet/>
      <dgm:spPr/>
      <dgm:t>
        <a:bodyPr/>
        <a:lstStyle/>
        <a:p>
          <a:endParaRPr lang="en-US" sz="2400"/>
        </a:p>
      </dgm:t>
    </dgm:pt>
    <dgm:pt modelId="{F7131FCF-B91A-4FA5-B818-E19A966FF80F}" type="sibTrans" cxnId="{81DD3396-D341-4ABA-92B6-E4858FC60671}">
      <dgm:prSet/>
      <dgm:spPr/>
      <dgm:t>
        <a:bodyPr/>
        <a:lstStyle/>
        <a:p>
          <a:endParaRPr lang="en-US" sz="2400"/>
        </a:p>
      </dgm:t>
    </dgm:pt>
    <dgm:pt modelId="{BC6A02A9-5A46-4A36-85EF-E5EE8FB28F1F}" type="pres">
      <dgm:prSet presAssocID="{3C2C7AD7-669F-482E-BBC6-D07604BE0FFB}" presName="root" presStyleCnt="0">
        <dgm:presLayoutVars>
          <dgm:dir/>
          <dgm:resizeHandles val="exact"/>
        </dgm:presLayoutVars>
      </dgm:prSet>
      <dgm:spPr/>
    </dgm:pt>
    <dgm:pt modelId="{8497FDD2-7C70-48FF-8E49-B8C11BFE1D3A}" type="pres">
      <dgm:prSet presAssocID="{87FDFAFC-2BEB-473A-A590-30F5D033BB85}" presName="compNode" presStyleCnt="0"/>
      <dgm:spPr/>
    </dgm:pt>
    <dgm:pt modelId="{F78C03F8-48D6-4961-8C9A-A9B7ABCEDD6F}" type="pres">
      <dgm:prSet presAssocID="{87FDFAFC-2BEB-473A-A590-30F5D033BB85}" presName="bgRect" presStyleLbl="bgShp" presStyleIdx="0" presStyleCnt="4"/>
      <dgm:spPr/>
    </dgm:pt>
    <dgm:pt modelId="{FF2D4128-EF45-43DA-A773-8601C41F744B}" type="pres">
      <dgm:prSet presAssocID="{87FDFAFC-2BEB-473A-A590-30F5D033BB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B64693F-6C5B-4ADD-89AF-EFF5B37FF1D6}" type="pres">
      <dgm:prSet presAssocID="{87FDFAFC-2BEB-473A-A590-30F5D033BB85}" presName="spaceRect" presStyleCnt="0"/>
      <dgm:spPr/>
    </dgm:pt>
    <dgm:pt modelId="{AB4CA76A-0712-467D-BE2D-42F13585FAA8}" type="pres">
      <dgm:prSet presAssocID="{87FDFAFC-2BEB-473A-A590-30F5D033BB85}" presName="parTx" presStyleLbl="revTx" presStyleIdx="0" presStyleCnt="8">
        <dgm:presLayoutVars>
          <dgm:chMax val="0"/>
          <dgm:chPref val="0"/>
        </dgm:presLayoutVars>
      </dgm:prSet>
      <dgm:spPr/>
    </dgm:pt>
    <dgm:pt modelId="{9D5ABB76-3F59-433B-B300-381C642F0CDA}" type="pres">
      <dgm:prSet presAssocID="{87FDFAFC-2BEB-473A-A590-30F5D033BB85}" presName="desTx" presStyleLbl="revTx" presStyleIdx="1" presStyleCnt="8" custScaleX="127769" custLinFactNeighborX="-14314">
        <dgm:presLayoutVars/>
      </dgm:prSet>
      <dgm:spPr/>
    </dgm:pt>
    <dgm:pt modelId="{9628694B-BE40-4B09-865F-BDB264085C86}" type="pres">
      <dgm:prSet presAssocID="{E015F76F-4FC0-48AB-B1B4-9F4733FC6E3D}" presName="sibTrans" presStyleCnt="0"/>
      <dgm:spPr/>
    </dgm:pt>
    <dgm:pt modelId="{C23428A7-87B3-4B28-829D-F8E7899ED533}" type="pres">
      <dgm:prSet presAssocID="{6732C44A-929A-4A9C-AD79-180EC30B69D8}" presName="compNode" presStyleCnt="0"/>
      <dgm:spPr/>
    </dgm:pt>
    <dgm:pt modelId="{AEB79264-DC57-423F-8E93-973161D8AF61}" type="pres">
      <dgm:prSet presAssocID="{6732C44A-929A-4A9C-AD79-180EC30B69D8}" presName="bgRect" presStyleLbl="bgShp" presStyleIdx="1" presStyleCnt="4"/>
      <dgm:spPr/>
    </dgm:pt>
    <dgm:pt modelId="{6A3ED342-A1FD-4197-B05A-7772053488D9}" type="pres">
      <dgm:prSet presAssocID="{6732C44A-929A-4A9C-AD79-180EC30B69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7C0A642B-B06F-4418-BAAC-EC450B8DD0C1}" type="pres">
      <dgm:prSet presAssocID="{6732C44A-929A-4A9C-AD79-180EC30B69D8}" presName="spaceRect" presStyleCnt="0"/>
      <dgm:spPr/>
    </dgm:pt>
    <dgm:pt modelId="{06745A97-B918-4340-B38A-67357ED49C1D}" type="pres">
      <dgm:prSet presAssocID="{6732C44A-929A-4A9C-AD79-180EC30B69D8}" presName="parTx" presStyleLbl="revTx" presStyleIdx="2" presStyleCnt="8">
        <dgm:presLayoutVars>
          <dgm:chMax val="0"/>
          <dgm:chPref val="0"/>
        </dgm:presLayoutVars>
      </dgm:prSet>
      <dgm:spPr/>
    </dgm:pt>
    <dgm:pt modelId="{E2D1C2F9-BE6F-44D7-8839-28FC8F7DAB1F}" type="pres">
      <dgm:prSet presAssocID="{6732C44A-929A-4A9C-AD79-180EC30B69D8}" presName="desTx" presStyleLbl="revTx" presStyleIdx="3" presStyleCnt="8" custScaleX="126666" custLinFactNeighborX="-14832">
        <dgm:presLayoutVars/>
      </dgm:prSet>
      <dgm:spPr/>
    </dgm:pt>
    <dgm:pt modelId="{C16663C5-10F4-4802-8FFF-CCC3D26FAD99}" type="pres">
      <dgm:prSet presAssocID="{B784ECD3-0B3C-4B2F-9C91-CF0685CAB144}" presName="sibTrans" presStyleCnt="0"/>
      <dgm:spPr/>
    </dgm:pt>
    <dgm:pt modelId="{778461C9-0953-4429-9DC9-74E15C50F89E}" type="pres">
      <dgm:prSet presAssocID="{DFD00E5D-57BC-4529-906A-6CE4089657E8}" presName="compNode" presStyleCnt="0"/>
      <dgm:spPr/>
    </dgm:pt>
    <dgm:pt modelId="{CD9CF7DB-0F1E-4496-AAB3-DABB6BECBF03}" type="pres">
      <dgm:prSet presAssocID="{DFD00E5D-57BC-4529-906A-6CE4089657E8}" presName="bgRect" presStyleLbl="bgShp" presStyleIdx="2" presStyleCnt="4"/>
      <dgm:spPr/>
    </dgm:pt>
    <dgm:pt modelId="{D7AE357E-BBA7-4C0B-A70A-D51D9CBCA4E6}" type="pres">
      <dgm:prSet presAssocID="{DFD00E5D-57BC-4529-906A-6CE4089657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1402712F-FC3A-4873-B420-A9B19B71344A}" type="pres">
      <dgm:prSet presAssocID="{DFD00E5D-57BC-4529-906A-6CE4089657E8}" presName="spaceRect" presStyleCnt="0"/>
      <dgm:spPr/>
    </dgm:pt>
    <dgm:pt modelId="{F95A9BA6-B06A-4F01-9C84-DA05829378CA}" type="pres">
      <dgm:prSet presAssocID="{DFD00E5D-57BC-4529-906A-6CE4089657E8}" presName="parTx" presStyleLbl="revTx" presStyleIdx="4" presStyleCnt="8">
        <dgm:presLayoutVars>
          <dgm:chMax val="0"/>
          <dgm:chPref val="0"/>
        </dgm:presLayoutVars>
      </dgm:prSet>
      <dgm:spPr/>
    </dgm:pt>
    <dgm:pt modelId="{BF6FDC64-2526-4ACA-9E0B-50823483FF94}" type="pres">
      <dgm:prSet presAssocID="{DFD00E5D-57BC-4529-906A-6CE4089657E8}" presName="desTx" presStyleLbl="revTx" presStyleIdx="5" presStyleCnt="8" custScaleX="130982" custLinFactNeighborX="-13796">
        <dgm:presLayoutVars/>
      </dgm:prSet>
      <dgm:spPr/>
    </dgm:pt>
    <dgm:pt modelId="{5390590F-B27C-4ABD-8A9B-ED9356446731}" type="pres">
      <dgm:prSet presAssocID="{1F20E002-11D9-4C16-8647-B494FB7CDD58}" presName="sibTrans" presStyleCnt="0"/>
      <dgm:spPr/>
    </dgm:pt>
    <dgm:pt modelId="{CD795962-D596-4CD5-A609-35FC9BEE659E}" type="pres">
      <dgm:prSet presAssocID="{5A693E68-3EB7-45A0-AFDE-8F3DA4609C1A}" presName="compNode" presStyleCnt="0"/>
      <dgm:spPr/>
    </dgm:pt>
    <dgm:pt modelId="{CAADE60C-C391-4174-96C9-72C88D69AB9C}" type="pres">
      <dgm:prSet presAssocID="{5A693E68-3EB7-45A0-AFDE-8F3DA4609C1A}" presName="bgRect" presStyleLbl="bgShp" presStyleIdx="3" presStyleCnt="4"/>
      <dgm:spPr/>
    </dgm:pt>
    <dgm:pt modelId="{D271437F-9055-4C36-B5BA-2D35769CBB91}" type="pres">
      <dgm:prSet presAssocID="{5A693E68-3EB7-45A0-AFDE-8F3DA4609C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B17FB502-56F7-474A-8468-E84D56B347F4}" type="pres">
      <dgm:prSet presAssocID="{5A693E68-3EB7-45A0-AFDE-8F3DA4609C1A}" presName="spaceRect" presStyleCnt="0"/>
      <dgm:spPr/>
    </dgm:pt>
    <dgm:pt modelId="{A57A0794-4FFB-4767-9E30-1E3B11C6D957}" type="pres">
      <dgm:prSet presAssocID="{5A693E68-3EB7-45A0-AFDE-8F3DA4609C1A}" presName="parTx" presStyleLbl="revTx" presStyleIdx="6" presStyleCnt="8">
        <dgm:presLayoutVars>
          <dgm:chMax val="0"/>
          <dgm:chPref val="0"/>
        </dgm:presLayoutVars>
      </dgm:prSet>
      <dgm:spPr/>
    </dgm:pt>
    <dgm:pt modelId="{93B2E8CC-3BFA-44FA-A8C5-B637FA1ABAC9}" type="pres">
      <dgm:prSet presAssocID="{5A693E68-3EB7-45A0-AFDE-8F3DA4609C1A}" presName="desTx" presStyleLbl="revTx" presStyleIdx="7" presStyleCnt="8" custScaleX="130457" custLinFactNeighborX="-13906">
        <dgm:presLayoutVars/>
      </dgm:prSet>
      <dgm:spPr/>
    </dgm:pt>
  </dgm:ptLst>
  <dgm:cxnLst>
    <dgm:cxn modelId="{2C64E622-CF93-7247-9C65-B65742A570E8}" type="presOf" srcId="{6732C44A-929A-4A9C-AD79-180EC30B69D8}" destId="{06745A97-B918-4340-B38A-67357ED49C1D}" srcOrd="0" destOrd="0" presId="urn:microsoft.com/office/officeart/2018/2/layout/IconVerticalSolidList"/>
    <dgm:cxn modelId="{913AFF26-D306-413D-A3CA-9266974E9C5A}" srcId="{3C2C7AD7-669F-482E-BBC6-D07604BE0FFB}" destId="{6732C44A-929A-4A9C-AD79-180EC30B69D8}" srcOrd="1" destOrd="0" parTransId="{1FC1BC50-B7E4-4066-A166-2E4620D8ACDE}" sibTransId="{B784ECD3-0B3C-4B2F-9C91-CF0685CAB144}"/>
    <dgm:cxn modelId="{B0B3D44C-8691-4340-AE9A-49B8354FDB4F}" type="presOf" srcId="{5A693E68-3EB7-45A0-AFDE-8F3DA4609C1A}" destId="{A57A0794-4FFB-4767-9E30-1E3B11C6D957}" srcOrd="0" destOrd="0" presId="urn:microsoft.com/office/officeart/2018/2/layout/IconVerticalSolidList"/>
    <dgm:cxn modelId="{DE15C370-310E-B842-8C78-9236AF422B0A}" type="presOf" srcId="{DFD00E5D-57BC-4529-906A-6CE4089657E8}" destId="{F95A9BA6-B06A-4F01-9C84-DA05829378CA}" srcOrd="0" destOrd="0" presId="urn:microsoft.com/office/officeart/2018/2/layout/IconVerticalSolidList"/>
    <dgm:cxn modelId="{A9520A7F-19C0-46E3-9B3F-E622CFF4B2EB}" srcId="{3C2C7AD7-669F-482E-BBC6-D07604BE0FFB}" destId="{87FDFAFC-2BEB-473A-A590-30F5D033BB85}" srcOrd="0" destOrd="0" parTransId="{F1A81378-D6B0-4F48-93A6-14FDE69CD8B5}" sibTransId="{E015F76F-4FC0-48AB-B1B4-9F4733FC6E3D}"/>
    <dgm:cxn modelId="{E805C97F-B93F-FC4F-B663-AD2F97C3C246}" type="presOf" srcId="{71A88B43-7995-4DD3-86E0-A90CA987DF73}" destId="{93B2E8CC-3BFA-44FA-A8C5-B637FA1ABAC9}" srcOrd="0" destOrd="0" presId="urn:microsoft.com/office/officeart/2018/2/layout/IconVerticalSolidList"/>
    <dgm:cxn modelId="{7C713286-B174-6844-B459-363C6E219D64}" type="presOf" srcId="{4E5B08A2-E4EB-46CD-B029-987313101B41}" destId="{E2D1C2F9-BE6F-44D7-8839-28FC8F7DAB1F}" srcOrd="0" destOrd="0" presId="urn:microsoft.com/office/officeart/2018/2/layout/IconVerticalSolidList"/>
    <dgm:cxn modelId="{7D94FF88-6390-EC4D-9E04-F3D557716378}" type="presOf" srcId="{AA7C40E0-462D-4F31-AB54-39CAA62B991D}" destId="{BF6FDC64-2526-4ACA-9E0B-50823483FF94}" srcOrd="0" destOrd="0" presId="urn:microsoft.com/office/officeart/2018/2/layout/IconVerticalSolidList"/>
    <dgm:cxn modelId="{88259092-9CFF-3249-9329-AF8A2EB2ABA0}" type="presOf" srcId="{3C2C7AD7-669F-482E-BBC6-D07604BE0FFB}" destId="{BC6A02A9-5A46-4A36-85EF-E5EE8FB28F1F}" srcOrd="0" destOrd="0" presId="urn:microsoft.com/office/officeart/2018/2/layout/IconVerticalSolidList"/>
    <dgm:cxn modelId="{81DD3396-D341-4ABA-92B6-E4858FC60671}" srcId="{5A693E68-3EB7-45A0-AFDE-8F3DA4609C1A}" destId="{71A88B43-7995-4DD3-86E0-A90CA987DF73}" srcOrd="0" destOrd="0" parTransId="{361B18A2-5549-451B-8ECE-67CAD011DC7E}" sibTransId="{F7131FCF-B91A-4FA5-B818-E19A966FF80F}"/>
    <dgm:cxn modelId="{B68EB59B-073E-4CC4-8CDE-7EF8EAB5AD09}" srcId="{DFD00E5D-57BC-4529-906A-6CE4089657E8}" destId="{AA7C40E0-462D-4F31-AB54-39CAA62B991D}" srcOrd="0" destOrd="0" parTransId="{63C0E1DD-8594-4A72-9976-676490800435}" sibTransId="{A6043594-F7D2-442C-9341-32D56678292B}"/>
    <dgm:cxn modelId="{117DFBA8-6FCD-4ABA-8D14-5B6007E5C466}" srcId="{87FDFAFC-2BEB-473A-A590-30F5D033BB85}" destId="{821D846E-B38D-4919-90EC-BAB49E79C6A9}" srcOrd="0" destOrd="0" parTransId="{1A9A7B2D-E564-4097-BED3-A9F820C44740}" sibTransId="{27A03868-F84F-44E9-BB87-A9DF8EA3C369}"/>
    <dgm:cxn modelId="{8DF4B9D3-2BCA-D947-A065-53755850EBA6}" type="presOf" srcId="{821D846E-B38D-4919-90EC-BAB49E79C6A9}" destId="{9D5ABB76-3F59-433B-B300-381C642F0CDA}" srcOrd="0" destOrd="0" presId="urn:microsoft.com/office/officeart/2018/2/layout/IconVerticalSolidList"/>
    <dgm:cxn modelId="{208E1FD9-8C3F-43B0-8960-11B56098EA55}" srcId="{3C2C7AD7-669F-482E-BBC6-D07604BE0FFB}" destId="{DFD00E5D-57BC-4529-906A-6CE4089657E8}" srcOrd="2" destOrd="0" parTransId="{5927546A-C09D-4867-92A5-BF24C2D781D0}" sibTransId="{1F20E002-11D9-4C16-8647-B494FB7CDD58}"/>
    <dgm:cxn modelId="{0BA1B6E3-4BD5-4FC1-AB99-2E834194AA84}" srcId="{3C2C7AD7-669F-482E-BBC6-D07604BE0FFB}" destId="{5A693E68-3EB7-45A0-AFDE-8F3DA4609C1A}" srcOrd="3" destOrd="0" parTransId="{9CE2AD05-082D-420C-9020-D06E8D0FBE29}" sibTransId="{77C786C1-4CA7-4027-93AD-3A660EEC86E9}"/>
    <dgm:cxn modelId="{B465FFEE-97FC-4F63-BD43-88968FB32543}" srcId="{6732C44A-929A-4A9C-AD79-180EC30B69D8}" destId="{4E5B08A2-E4EB-46CD-B029-987313101B41}" srcOrd="0" destOrd="0" parTransId="{7720B3F9-0C46-4C17-847E-D785E8124534}" sibTransId="{07FF6F48-5366-4C20-834F-EA3BE5B2E2C7}"/>
    <dgm:cxn modelId="{B756A5F6-97B3-B546-9680-435CDC0B1508}" type="presOf" srcId="{87FDFAFC-2BEB-473A-A590-30F5D033BB85}" destId="{AB4CA76A-0712-467D-BE2D-42F13585FAA8}" srcOrd="0" destOrd="0" presId="urn:microsoft.com/office/officeart/2018/2/layout/IconVerticalSolidList"/>
    <dgm:cxn modelId="{C3637228-5ACB-104C-8B0C-66F919988BF4}" type="presParOf" srcId="{BC6A02A9-5A46-4A36-85EF-E5EE8FB28F1F}" destId="{8497FDD2-7C70-48FF-8E49-B8C11BFE1D3A}" srcOrd="0" destOrd="0" presId="urn:microsoft.com/office/officeart/2018/2/layout/IconVerticalSolidList"/>
    <dgm:cxn modelId="{087585B4-F7D8-2144-BABE-6AC50375F53E}" type="presParOf" srcId="{8497FDD2-7C70-48FF-8E49-B8C11BFE1D3A}" destId="{F78C03F8-48D6-4961-8C9A-A9B7ABCEDD6F}" srcOrd="0" destOrd="0" presId="urn:microsoft.com/office/officeart/2018/2/layout/IconVerticalSolidList"/>
    <dgm:cxn modelId="{C023F837-536D-1D45-BAA5-E35D2BB2656D}" type="presParOf" srcId="{8497FDD2-7C70-48FF-8E49-B8C11BFE1D3A}" destId="{FF2D4128-EF45-43DA-A773-8601C41F744B}" srcOrd="1" destOrd="0" presId="urn:microsoft.com/office/officeart/2018/2/layout/IconVerticalSolidList"/>
    <dgm:cxn modelId="{E75F750A-AC12-4B4D-B664-55553F58721A}" type="presParOf" srcId="{8497FDD2-7C70-48FF-8E49-B8C11BFE1D3A}" destId="{0B64693F-6C5B-4ADD-89AF-EFF5B37FF1D6}" srcOrd="2" destOrd="0" presId="urn:microsoft.com/office/officeart/2018/2/layout/IconVerticalSolidList"/>
    <dgm:cxn modelId="{0A4E5899-03CF-7846-A250-CAE93DC530E1}" type="presParOf" srcId="{8497FDD2-7C70-48FF-8E49-B8C11BFE1D3A}" destId="{AB4CA76A-0712-467D-BE2D-42F13585FAA8}" srcOrd="3" destOrd="0" presId="urn:microsoft.com/office/officeart/2018/2/layout/IconVerticalSolidList"/>
    <dgm:cxn modelId="{93088DF7-4413-3049-A9BE-FD7DFC6BEB91}" type="presParOf" srcId="{8497FDD2-7C70-48FF-8E49-B8C11BFE1D3A}" destId="{9D5ABB76-3F59-433B-B300-381C642F0CDA}" srcOrd="4" destOrd="0" presId="urn:microsoft.com/office/officeart/2018/2/layout/IconVerticalSolidList"/>
    <dgm:cxn modelId="{5B439E38-D2C9-7B4F-9A60-CEA530705379}" type="presParOf" srcId="{BC6A02A9-5A46-4A36-85EF-E5EE8FB28F1F}" destId="{9628694B-BE40-4B09-865F-BDB264085C86}" srcOrd="1" destOrd="0" presId="urn:microsoft.com/office/officeart/2018/2/layout/IconVerticalSolidList"/>
    <dgm:cxn modelId="{3F400756-307F-2A41-A52B-45DC0426F43C}" type="presParOf" srcId="{BC6A02A9-5A46-4A36-85EF-E5EE8FB28F1F}" destId="{C23428A7-87B3-4B28-829D-F8E7899ED533}" srcOrd="2" destOrd="0" presId="urn:microsoft.com/office/officeart/2018/2/layout/IconVerticalSolidList"/>
    <dgm:cxn modelId="{EAC656B9-A29F-BF45-8242-AA3C990A0ED2}" type="presParOf" srcId="{C23428A7-87B3-4B28-829D-F8E7899ED533}" destId="{AEB79264-DC57-423F-8E93-973161D8AF61}" srcOrd="0" destOrd="0" presId="urn:microsoft.com/office/officeart/2018/2/layout/IconVerticalSolidList"/>
    <dgm:cxn modelId="{F2D1428F-AF43-914D-906C-B53E3AAAED8E}" type="presParOf" srcId="{C23428A7-87B3-4B28-829D-F8E7899ED533}" destId="{6A3ED342-A1FD-4197-B05A-7772053488D9}" srcOrd="1" destOrd="0" presId="urn:microsoft.com/office/officeart/2018/2/layout/IconVerticalSolidList"/>
    <dgm:cxn modelId="{942D0594-73FB-2643-B89C-16A6D5FB402F}" type="presParOf" srcId="{C23428A7-87B3-4B28-829D-F8E7899ED533}" destId="{7C0A642B-B06F-4418-BAAC-EC450B8DD0C1}" srcOrd="2" destOrd="0" presId="urn:microsoft.com/office/officeart/2018/2/layout/IconVerticalSolidList"/>
    <dgm:cxn modelId="{216F492D-AF1A-2D40-A61C-09B72B025C27}" type="presParOf" srcId="{C23428A7-87B3-4B28-829D-F8E7899ED533}" destId="{06745A97-B918-4340-B38A-67357ED49C1D}" srcOrd="3" destOrd="0" presId="urn:microsoft.com/office/officeart/2018/2/layout/IconVerticalSolidList"/>
    <dgm:cxn modelId="{14E94959-0C5B-F44D-B03B-064FD85767F7}" type="presParOf" srcId="{C23428A7-87B3-4B28-829D-F8E7899ED533}" destId="{E2D1C2F9-BE6F-44D7-8839-28FC8F7DAB1F}" srcOrd="4" destOrd="0" presId="urn:microsoft.com/office/officeart/2018/2/layout/IconVerticalSolidList"/>
    <dgm:cxn modelId="{3B84B07E-A370-4B49-9B07-7A2F54AC0274}" type="presParOf" srcId="{BC6A02A9-5A46-4A36-85EF-E5EE8FB28F1F}" destId="{C16663C5-10F4-4802-8FFF-CCC3D26FAD99}" srcOrd="3" destOrd="0" presId="urn:microsoft.com/office/officeart/2018/2/layout/IconVerticalSolidList"/>
    <dgm:cxn modelId="{2BBED18F-C465-084C-A6AA-F8E70531C3A9}" type="presParOf" srcId="{BC6A02A9-5A46-4A36-85EF-E5EE8FB28F1F}" destId="{778461C9-0953-4429-9DC9-74E15C50F89E}" srcOrd="4" destOrd="0" presId="urn:microsoft.com/office/officeart/2018/2/layout/IconVerticalSolidList"/>
    <dgm:cxn modelId="{5FD2F892-1890-7A48-BB7E-21626AA4E73D}" type="presParOf" srcId="{778461C9-0953-4429-9DC9-74E15C50F89E}" destId="{CD9CF7DB-0F1E-4496-AAB3-DABB6BECBF03}" srcOrd="0" destOrd="0" presId="urn:microsoft.com/office/officeart/2018/2/layout/IconVerticalSolidList"/>
    <dgm:cxn modelId="{993833B1-6A6A-1048-AB3C-54FC832E3253}" type="presParOf" srcId="{778461C9-0953-4429-9DC9-74E15C50F89E}" destId="{D7AE357E-BBA7-4C0B-A70A-D51D9CBCA4E6}" srcOrd="1" destOrd="0" presId="urn:microsoft.com/office/officeart/2018/2/layout/IconVerticalSolidList"/>
    <dgm:cxn modelId="{DE4E844E-4B45-8C46-8FF0-CE819E3E0B37}" type="presParOf" srcId="{778461C9-0953-4429-9DC9-74E15C50F89E}" destId="{1402712F-FC3A-4873-B420-A9B19B71344A}" srcOrd="2" destOrd="0" presId="urn:microsoft.com/office/officeart/2018/2/layout/IconVerticalSolidList"/>
    <dgm:cxn modelId="{2A7086EA-1D08-594B-8C0C-2225128647A1}" type="presParOf" srcId="{778461C9-0953-4429-9DC9-74E15C50F89E}" destId="{F95A9BA6-B06A-4F01-9C84-DA05829378CA}" srcOrd="3" destOrd="0" presId="urn:microsoft.com/office/officeart/2018/2/layout/IconVerticalSolidList"/>
    <dgm:cxn modelId="{B10478D9-7FDC-B14F-B1D6-1725CE996D84}" type="presParOf" srcId="{778461C9-0953-4429-9DC9-74E15C50F89E}" destId="{BF6FDC64-2526-4ACA-9E0B-50823483FF94}" srcOrd="4" destOrd="0" presId="urn:microsoft.com/office/officeart/2018/2/layout/IconVerticalSolidList"/>
    <dgm:cxn modelId="{86BB84FC-0DFA-FB43-9996-C2287B6940DE}" type="presParOf" srcId="{BC6A02A9-5A46-4A36-85EF-E5EE8FB28F1F}" destId="{5390590F-B27C-4ABD-8A9B-ED9356446731}" srcOrd="5" destOrd="0" presId="urn:microsoft.com/office/officeart/2018/2/layout/IconVerticalSolidList"/>
    <dgm:cxn modelId="{670B3273-9339-2943-AFAD-85622AE0A144}" type="presParOf" srcId="{BC6A02A9-5A46-4A36-85EF-E5EE8FB28F1F}" destId="{CD795962-D596-4CD5-A609-35FC9BEE659E}" srcOrd="6" destOrd="0" presId="urn:microsoft.com/office/officeart/2018/2/layout/IconVerticalSolidList"/>
    <dgm:cxn modelId="{F2770C42-1BB9-334E-9726-EB7F5F097117}" type="presParOf" srcId="{CD795962-D596-4CD5-A609-35FC9BEE659E}" destId="{CAADE60C-C391-4174-96C9-72C88D69AB9C}" srcOrd="0" destOrd="0" presId="urn:microsoft.com/office/officeart/2018/2/layout/IconVerticalSolidList"/>
    <dgm:cxn modelId="{008F5772-7714-6D41-8276-8FC01872FCEF}" type="presParOf" srcId="{CD795962-D596-4CD5-A609-35FC9BEE659E}" destId="{D271437F-9055-4C36-B5BA-2D35769CBB91}" srcOrd="1" destOrd="0" presId="urn:microsoft.com/office/officeart/2018/2/layout/IconVerticalSolidList"/>
    <dgm:cxn modelId="{0AE64B74-76F5-084F-B944-41845F7BB6FC}" type="presParOf" srcId="{CD795962-D596-4CD5-A609-35FC9BEE659E}" destId="{B17FB502-56F7-474A-8468-E84D56B347F4}" srcOrd="2" destOrd="0" presId="urn:microsoft.com/office/officeart/2018/2/layout/IconVerticalSolidList"/>
    <dgm:cxn modelId="{DAAF2F7C-4F06-414F-A351-0D26E5AEBDE0}" type="presParOf" srcId="{CD795962-D596-4CD5-A609-35FC9BEE659E}" destId="{A57A0794-4FFB-4767-9E30-1E3B11C6D957}" srcOrd="3" destOrd="0" presId="urn:microsoft.com/office/officeart/2018/2/layout/IconVerticalSolidList"/>
    <dgm:cxn modelId="{A3D0F4E1-4CC3-8149-971D-B40680A320E5}" type="presParOf" srcId="{CD795962-D596-4CD5-A609-35FC9BEE659E}" destId="{93B2E8CC-3BFA-44FA-A8C5-B637FA1ABAC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A70D61-5857-48D3-B732-02A0E0BAA0E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3E90F91-E1E4-4204-A7F2-A0B01D26160E}">
      <dgm:prSet custT="1"/>
      <dgm:spPr/>
      <dgm:t>
        <a:bodyPr/>
        <a:lstStyle/>
        <a:p>
          <a:r>
            <a:rPr lang="en-US" sz="2400" b="1" dirty="0"/>
            <a:t>Mission Challenge</a:t>
          </a:r>
          <a:endParaRPr lang="en-US" sz="2400" dirty="0"/>
        </a:p>
      </dgm:t>
    </dgm:pt>
    <dgm:pt modelId="{4C79919E-5305-412C-8014-1F68A4D64556}" type="parTrans" cxnId="{692564AA-6EF0-43B0-B705-7110EF30AF88}">
      <dgm:prSet/>
      <dgm:spPr/>
      <dgm:t>
        <a:bodyPr/>
        <a:lstStyle/>
        <a:p>
          <a:endParaRPr lang="en-US" sz="2800"/>
        </a:p>
      </dgm:t>
    </dgm:pt>
    <dgm:pt modelId="{70E7D43E-7401-429B-BDF4-524068066904}" type="sibTrans" cxnId="{692564AA-6EF0-43B0-B705-7110EF30AF88}">
      <dgm:prSet/>
      <dgm:spPr/>
      <dgm:t>
        <a:bodyPr/>
        <a:lstStyle/>
        <a:p>
          <a:endParaRPr lang="en-US" sz="2800"/>
        </a:p>
      </dgm:t>
    </dgm:pt>
    <dgm:pt modelId="{7398C735-C9C8-451D-952B-BABC005FD58F}">
      <dgm:prSet custT="1"/>
      <dgm:spPr/>
      <dgm:t>
        <a:bodyPr/>
        <a:lstStyle/>
        <a:p>
          <a:r>
            <a:rPr lang="en-US" sz="2400" b="1" dirty="0"/>
            <a:t>End Users</a:t>
          </a:r>
          <a:endParaRPr lang="en-US" sz="2400" dirty="0"/>
        </a:p>
      </dgm:t>
    </dgm:pt>
    <dgm:pt modelId="{9BF0A6DB-C008-4304-87D4-9CAD0EC1D299}" type="parTrans" cxnId="{489B7DB7-4AA9-4A2C-8585-D50679CDB12C}">
      <dgm:prSet/>
      <dgm:spPr/>
      <dgm:t>
        <a:bodyPr/>
        <a:lstStyle/>
        <a:p>
          <a:endParaRPr lang="en-US" sz="2800"/>
        </a:p>
      </dgm:t>
    </dgm:pt>
    <dgm:pt modelId="{D643C070-9E7D-4CBD-BCD0-070177DB1B3A}" type="sibTrans" cxnId="{489B7DB7-4AA9-4A2C-8585-D50679CDB12C}">
      <dgm:prSet/>
      <dgm:spPr/>
      <dgm:t>
        <a:bodyPr/>
        <a:lstStyle/>
        <a:p>
          <a:endParaRPr lang="en-US" sz="2800"/>
        </a:p>
      </dgm:t>
    </dgm:pt>
    <dgm:pt modelId="{3B83930A-DBF7-459B-94EB-8105A2AD55DC}">
      <dgm:prSet custT="1"/>
      <dgm:spPr/>
      <dgm:t>
        <a:bodyPr/>
        <a:lstStyle/>
        <a:p>
          <a:r>
            <a:rPr lang="en-US" sz="2400"/>
            <a:t>Law enforcement agencies</a:t>
          </a:r>
        </a:p>
      </dgm:t>
    </dgm:pt>
    <dgm:pt modelId="{E17CC4AC-3CE7-4105-8247-5297A8B105C6}" type="parTrans" cxnId="{AD11E329-090B-437F-B3AC-A236D25B8EAF}">
      <dgm:prSet/>
      <dgm:spPr/>
      <dgm:t>
        <a:bodyPr/>
        <a:lstStyle/>
        <a:p>
          <a:endParaRPr lang="en-US" sz="2800"/>
        </a:p>
      </dgm:t>
    </dgm:pt>
    <dgm:pt modelId="{97ECD0CE-4640-46DB-8DD6-344D5DC4BC55}" type="sibTrans" cxnId="{AD11E329-090B-437F-B3AC-A236D25B8EAF}">
      <dgm:prSet/>
      <dgm:spPr/>
      <dgm:t>
        <a:bodyPr/>
        <a:lstStyle/>
        <a:p>
          <a:endParaRPr lang="en-US" sz="2800"/>
        </a:p>
      </dgm:t>
    </dgm:pt>
    <dgm:pt modelId="{4B8BE142-3797-4F69-9B20-09A8639C48A7}">
      <dgm:prSet custT="1"/>
      <dgm:spPr/>
      <dgm:t>
        <a:bodyPr/>
        <a:lstStyle/>
        <a:p>
          <a:r>
            <a:rPr lang="en-US" sz="2400"/>
            <a:t>Social workers</a:t>
          </a:r>
        </a:p>
      </dgm:t>
    </dgm:pt>
    <dgm:pt modelId="{EDF43E03-99F2-4D4F-8425-52C7D8864274}" type="parTrans" cxnId="{A3564E97-A356-4694-8DB8-F75EB8FB08AE}">
      <dgm:prSet/>
      <dgm:spPr/>
      <dgm:t>
        <a:bodyPr/>
        <a:lstStyle/>
        <a:p>
          <a:endParaRPr lang="en-US" sz="2800"/>
        </a:p>
      </dgm:t>
    </dgm:pt>
    <dgm:pt modelId="{4AB883C5-5C7F-4E25-B2F9-1F09E2DDD577}" type="sibTrans" cxnId="{A3564E97-A356-4694-8DB8-F75EB8FB08AE}">
      <dgm:prSet/>
      <dgm:spPr/>
      <dgm:t>
        <a:bodyPr/>
        <a:lstStyle/>
        <a:p>
          <a:endParaRPr lang="en-US" sz="2800"/>
        </a:p>
      </dgm:t>
    </dgm:pt>
    <dgm:pt modelId="{68C1FB17-4172-4F04-9C14-F2D60ABE0DCC}">
      <dgm:prSet custT="1"/>
      <dgm:spPr/>
      <dgm:t>
        <a:bodyPr/>
        <a:lstStyle/>
        <a:p>
          <a:r>
            <a:rPr lang="en-US" sz="2400"/>
            <a:t>School teachers/administrators</a:t>
          </a:r>
        </a:p>
      </dgm:t>
    </dgm:pt>
    <dgm:pt modelId="{4B974697-1E0C-42FF-AC40-4810287F1850}" type="parTrans" cxnId="{AA8551ED-7A3A-4B95-8316-786594B0E8F3}">
      <dgm:prSet/>
      <dgm:spPr/>
      <dgm:t>
        <a:bodyPr/>
        <a:lstStyle/>
        <a:p>
          <a:endParaRPr lang="en-US" sz="2800"/>
        </a:p>
      </dgm:t>
    </dgm:pt>
    <dgm:pt modelId="{6D83C5E1-0532-4E0A-8D9E-3A454A70CBBB}" type="sibTrans" cxnId="{AA8551ED-7A3A-4B95-8316-786594B0E8F3}">
      <dgm:prSet/>
      <dgm:spPr/>
      <dgm:t>
        <a:bodyPr/>
        <a:lstStyle/>
        <a:p>
          <a:endParaRPr lang="en-US" sz="2800"/>
        </a:p>
      </dgm:t>
    </dgm:pt>
    <dgm:pt modelId="{DC2003E7-26AF-4365-A4EE-8430C6F3176D}">
      <dgm:prSet custT="1"/>
      <dgm:spPr/>
      <dgm:t>
        <a:bodyPr/>
        <a:lstStyle/>
        <a:p>
          <a:r>
            <a:rPr lang="en-US" sz="2400"/>
            <a:t>Childcare providers</a:t>
          </a:r>
        </a:p>
      </dgm:t>
    </dgm:pt>
    <dgm:pt modelId="{B9BF7BB6-CA34-48BE-98C7-0AF5F879E6A6}" type="parTrans" cxnId="{C1F02A8E-340D-426A-B4F1-ED2D57B9AFC6}">
      <dgm:prSet/>
      <dgm:spPr/>
      <dgm:t>
        <a:bodyPr/>
        <a:lstStyle/>
        <a:p>
          <a:endParaRPr lang="en-US" sz="2800"/>
        </a:p>
      </dgm:t>
    </dgm:pt>
    <dgm:pt modelId="{C152DB10-9F78-4A77-9E5B-DA861E01C970}" type="sibTrans" cxnId="{C1F02A8E-340D-426A-B4F1-ED2D57B9AFC6}">
      <dgm:prSet/>
      <dgm:spPr/>
      <dgm:t>
        <a:bodyPr/>
        <a:lstStyle/>
        <a:p>
          <a:endParaRPr lang="en-US" sz="2800"/>
        </a:p>
      </dgm:t>
    </dgm:pt>
    <dgm:pt modelId="{6090CDF2-154F-4DAC-B0FF-E7F8DCDEEF84}">
      <dgm:prSet custT="1"/>
      <dgm:spPr/>
      <dgm:t>
        <a:bodyPr/>
        <a:lstStyle/>
        <a:p>
          <a:r>
            <a:rPr lang="en-US" sz="2400"/>
            <a:t>Healthcare providers</a:t>
          </a:r>
        </a:p>
      </dgm:t>
    </dgm:pt>
    <dgm:pt modelId="{75D303CA-B647-40D8-81DA-ACD9838AD06F}" type="parTrans" cxnId="{0B7D07DA-C756-419E-BCBE-95EE663905A9}">
      <dgm:prSet/>
      <dgm:spPr/>
      <dgm:t>
        <a:bodyPr/>
        <a:lstStyle/>
        <a:p>
          <a:endParaRPr lang="en-US" sz="2800"/>
        </a:p>
      </dgm:t>
    </dgm:pt>
    <dgm:pt modelId="{1D4203D7-0DF4-4DC4-86B0-AE4E1287BD52}" type="sibTrans" cxnId="{0B7D07DA-C756-419E-BCBE-95EE663905A9}">
      <dgm:prSet/>
      <dgm:spPr/>
      <dgm:t>
        <a:bodyPr/>
        <a:lstStyle/>
        <a:p>
          <a:endParaRPr lang="en-US" sz="2800"/>
        </a:p>
      </dgm:t>
    </dgm:pt>
    <dgm:pt modelId="{CE87C7AF-A350-4651-9CDB-DC7DB099F344}">
      <dgm:prSet custT="1"/>
      <dgm:spPr/>
      <dgm:t>
        <a:bodyPr/>
        <a:lstStyle/>
        <a:p>
          <a:r>
            <a:rPr lang="en-US" sz="2400"/>
            <a:t>Parents</a:t>
          </a:r>
        </a:p>
      </dgm:t>
    </dgm:pt>
    <dgm:pt modelId="{94C30982-0D96-4C41-B069-D6DA4488A5A6}" type="parTrans" cxnId="{00AA8CAC-59A6-41C7-8272-09AC9BC7CC48}">
      <dgm:prSet/>
      <dgm:spPr/>
      <dgm:t>
        <a:bodyPr/>
        <a:lstStyle/>
        <a:p>
          <a:endParaRPr lang="en-US" sz="2800"/>
        </a:p>
      </dgm:t>
    </dgm:pt>
    <dgm:pt modelId="{15803213-853E-4273-AFE5-360E98D830E8}" type="sibTrans" cxnId="{00AA8CAC-59A6-41C7-8272-09AC9BC7CC48}">
      <dgm:prSet/>
      <dgm:spPr/>
      <dgm:t>
        <a:bodyPr/>
        <a:lstStyle/>
        <a:p>
          <a:endParaRPr lang="en-US" sz="2800"/>
        </a:p>
      </dgm:t>
    </dgm:pt>
    <dgm:pt modelId="{7FE1D28D-7A5E-44EA-8230-67904AC536A2}">
      <dgm:prSet custT="1"/>
      <dgm:spPr/>
      <dgm:t>
        <a:bodyPr/>
        <a:lstStyle/>
        <a:p>
          <a:r>
            <a:rPr lang="en-US" sz="2400"/>
            <a:t>Researchers</a:t>
          </a:r>
        </a:p>
      </dgm:t>
    </dgm:pt>
    <dgm:pt modelId="{5055AC96-A149-4C18-AD19-566A0DAB486F}" type="parTrans" cxnId="{7C97D875-B7D9-408E-A2A1-55AA50EB64EA}">
      <dgm:prSet/>
      <dgm:spPr/>
      <dgm:t>
        <a:bodyPr/>
        <a:lstStyle/>
        <a:p>
          <a:endParaRPr lang="en-US" sz="2800"/>
        </a:p>
      </dgm:t>
    </dgm:pt>
    <dgm:pt modelId="{F8992B38-391B-4CD8-9D89-F007405F9DEB}" type="sibTrans" cxnId="{7C97D875-B7D9-408E-A2A1-55AA50EB64EA}">
      <dgm:prSet/>
      <dgm:spPr/>
      <dgm:t>
        <a:bodyPr/>
        <a:lstStyle/>
        <a:p>
          <a:endParaRPr lang="en-US" sz="2800"/>
        </a:p>
      </dgm:t>
    </dgm:pt>
    <dgm:pt modelId="{2E8BF9EB-F155-4A46-97E4-A24640369D80}">
      <dgm:prSet custT="1"/>
      <dgm:spPr/>
      <dgm:t>
        <a:bodyPr/>
        <a:lstStyle/>
        <a:p>
          <a:r>
            <a:rPr lang="en-US" sz="2400" dirty="0"/>
            <a:t>To discover and share data-driven knowledge about crimes against children through opportunistic data mining</a:t>
          </a:r>
        </a:p>
      </dgm:t>
    </dgm:pt>
    <dgm:pt modelId="{912194C2-59E0-5E48-9F0C-600DD5FDB00E}" type="parTrans" cxnId="{BFABCA37-060F-0340-ABDE-63B0F82B7606}">
      <dgm:prSet/>
      <dgm:spPr/>
      <dgm:t>
        <a:bodyPr/>
        <a:lstStyle/>
        <a:p>
          <a:endParaRPr lang="en-US" sz="2800"/>
        </a:p>
      </dgm:t>
    </dgm:pt>
    <dgm:pt modelId="{72E631D1-FD62-B546-83A2-1A8CCF8EC1BD}" type="sibTrans" cxnId="{BFABCA37-060F-0340-ABDE-63B0F82B7606}">
      <dgm:prSet/>
      <dgm:spPr/>
      <dgm:t>
        <a:bodyPr/>
        <a:lstStyle/>
        <a:p>
          <a:endParaRPr lang="en-US" sz="2800"/>
        </a:p>
      </dgm:t>
    </dgm:pt>
    <dgm:pt modelId="{7A952255-E8C6-EE44-BBBB-08960C71C019}" type="pres">
      <dgm:prSet presAssocID="{79A70D61-5857-48D3-B732-02A0E0BAA0E4}" presName="linear" presStyleCnt="0">
        <dgm:presLayoutVars>
          <dgm:dir/>
          <dgm:animLvl val="lvl"/>
          <dgm:resizeHandles val="exact"/>
        </dgm:presLayoutVars>
      </dgm:prSet>
      <dgm:spPr/>
    </dgm:pt>
    <dgm:pt modelId="{7DC7C179-C130-354C-A248-2E48EB855669}" type="pres">
      <dgm:prSet presAssocID="{E3E90F91-E1E4-4204-A7F2-A0B01D26160E}" presName="parentLin" presStyleCnt="0"/>
      <dgm:spPr/>
    </dgm:pt>
    <dgm:pt modelId="{F70741AB-A607-4A4A-B612-EBE5BF1F97A1}" type="pres">
      <dgm:prSet presAssocID="{E3E90F91-E1E4-4204-A7F2-A0B01D26160E}" presName="parentLeftMargin" presStyleLbl="node1" presStyleIdx="0" presStyleCnt="2"/>
      <dgm:spPr/>
    </dgm:pt>
    <dgm:pt modelId="{A94867EE-03FE-5F4C-8FEA-FC1DEFF9126C}" type="pres">
      <dgm:prSet presAssocID="{E3E90F91-E1E4-4204-A7F2-A0B01D26160E}" presName="parentText" presStyleLbl="node1" presStyleIdx="0" presStyleCnt="2">
        <dgm:presLayoutVars>
          <dgm:chMax val="0"/>
          <dgm:bulletEnabled val="1"/>
        </dgm:presLayoutVars>
      </dgm:prSet>
      <dgm:spPr/>
    </dgm:pt>
    <dgm:pt modelId="{404247EC-09CC-B543-A509-DF13DD84A34F}" type="pres">
      <dgm:prSet presAssocID="{E3E90F91-E1E4-4204-A7F2-A0B01D26160E}" presName="negativeSpace" presStyleCnt="0"/>
      <dgm:spPr/>
    </dgm:pt>
    <dgm:pt modelId="{77CDF01F-738F-E142-967A-A44332CBFE0B}" type="pres">
      <dgm:prSet presAssocID="{E3E90F91-E1E4-4204-A7F2-A0B01D26160E}" presName="childText" presStyleLbl="conFgAcc1" presStyleIdx="0" presStyleCnt="2">
        <dgm:presLayoutVars>
          <dgm:bulletEnabled val="1"/>
        </dgm:presLayoutVars>
      </dgm:prSet>
      <dgm:spPr/>
    </dgm:pt>
    <dgm:pt modelId="{294A6CA9-02C6-8F42-A20B-E2F036A5EE59}" type="pres">
      <dgm:prSet presAssocID="{70E7D43E-7401-429B-BDF4-524068066904}" presName="spaceBetweenRectangles" presStyleCnt="0"/>
      <dgm:spPr/>
    </dgm:pt>
    <dgm:pt modelId="{926709D0-3C62-9B48-8D0B-5939EBEEEC4B}" type="pres">
      <dgm:prSet presAssocID="{7398C735-C9C8-451D-952B-BABC005FD58F}" presName="parentLin" presStyleCnt="0"/>
      <dgm:spPr/>
    </dgm:pt>
    <dgm:pt modelId="{32E17240-3DB8-E442-BC40-C70808427763}" type="pres">
      <dgm:prSet presAssocID="{7398C735-C9C8-451D-952B-BABC005FD58F}" presName="parentLeftMargin" presStyleLbl="node1" presStyleIdx="0" presStyleCnt="2"/>
      <dgm:spPr/>
    </dgm:pt>
    <dgm:pt modelId="{0303D3C1-A960-3442-8675-D842D959DC21}" type="pres">
      <dgm:prSet presAssocID="{7398C735-C9C8-451D-952B-BABC005FD58F}" presName="parentText" presStyleLbl="node1" presStyleIdx="1" presStyleCnt="2">
        <dgm:presLayoutVars>
          <dgm:chMax val="0"/>
          <dgm:bulletEnabled val="1"/>
        </dgm:presLayoutVars>
      </dgm:prSet>
      <dgm:spPr/>
    </dgm:pt>
    <dgm:pt modelId="{666468B5-14CC-9447-B569-A37B0C13DBEB}" type="pres">
      <dgm:prSet presAssocID="{7398C735-C9C8-451D-952B-BABC005FD58F}" presName="negativeSpace" presStyleCnt="0"/>
      <dgm:spPr/>
    </dgm:pt>
    <dgm:pt modelId="{65CFC2D7-3975-4F45-A94B-1D54C409A3CB}" type="pres">
      <dgm:prSet presAssocID="{7398C735-C9C8-451D-952B-BABC005FD58F}" presName="childText" presStyleLbl="conFgAcc1" presStyleIdx="1" presStyleCnt="2">
        <dgm:presLayoutVars>
          <dgm:bulletEnabled val="1"/>
        </dgm:presLayoutVars>
      </dgm:prSet>
      <dgm:spPr/>
    </dgm:pt>
  </dgm:ptLst>
  <dgm:cxnLst>
    <dgm:cxn modelId="{48358900-2C53-D140-B020-0AF2D85CDCDB}" type="presOf" srcId="{4B8BE142-3797-4F69-9B20-09A8639C48A7}" destId="{65CFC2D7-3975-4F45-A94B-1D54C409A3CB}" srcOrd="0" destOrd="1" presId="urn:microsoft.com/office/officeart/2005/8/layout/list1"/>
    <dgm:cxn modelId="{E036CD0F-7769-A84B-A9C1-3E24B4ACF709}" type="presOf" srcId="{E3E90F91-E1E4-4204-A7F2-A0B01D26160E}" destId="{F70741AB-A607-4A4A-B612-EBE5BF1F97A1}" srcOrd="0" destOrd="0" presId="urn:microsoft.com/office/officeart/2005/8/layout/list1"/>
    <dgm:cxn modelId="{7F126C26-533F-0842-B082-6AD5DACD1A41}" type="presOf" srcId="{7398C735-C9C8-451D-952B-BABC005FD58F}" destId="{32E17240-3DB8-E442-BC40-C70808427763}" srcOrd="0" destOrd="0" presId="urn:microsoft.com/office/officeart/2005/8/layout/list1"/>
    <dgm:cxn modelId="{AD11E329-090B-437F-B3AC-A236D25B8EAF}" srcId="{7398C735-C9C8-451D-952B-BABC005FD58F}" destId="{3B83930A-DBF7-459B-94EB-8105A2AD55DC}" srcOrd="0" destOrd="0" parTransId="{E17CC4AC-3CE7-4105-8247-5297A8B105C6}" sibTransId="{97ECD0CE-4640-46DB-8DD6-344D5DC4BC55}"/>
    <dgm:cxn modelId="{2388C536-0FF4-E64F-BD30-63D43AF16E6C}" type="presOf" srcId="{3B83930A-DBF7-459B-94EB-8105A2AD55DC}" destId="{65CFC2D7-3975-4F45-A94B-1D54C409A3CB}" srcOrd="0" destOrd="0" presId="urn:microsoft.com/office/officeart/2005/8/layout/list1"/>
    <dgm:cxn modelId="{BFABCA37-060F-0340-ABDE-63B0F82B7606}" srcId="{E3E90F91-E1E4-4204-A7F2-A0B01D26160E}" destId="{2E8BF9EB-F155-4A46-97E4-A24640369D80}" srcOrd="0" destOrd="0" parTransId="{912194C2-59E0-5E48-9F0C-600DD5FDB00E}" sibTransId="{72E631D1-FD62-B546-83A2-1A8CCF8EC1BD}"/>
    <dgm:cxn modelId="{4A3DC23D-B97C-CD43-B580-353052AE636C}" type="presOf" srcId="{CE87C7AF-A350-4651-9CDB-DC7DB099F344}" destId="{65CFC2D7-3975-4F45-A94B-1D54C409A3CB}" srcOrd="0" destOrd="5" presId="urn:microsoft.com/office/officeart/2005/8/layout/list1"/>
    <dgm:cxn modelId="{AA457E5D-8EDC-6D44-93C0-5CB4637B2DA8}" type="presOf" srcId="{E3E90F91-E1E4-4204-A7F2-A0B01D26160E}" destId="{A94867EE-03FE-5F4C-8FEA-FC1DEFF9126C}" srcOrd="1" destOrd="0" presId="urn:microsoft.com/office/officeart/2005/8/layout/list1"/>
    <dgm:cxn modelId="{E6159970-6BA9-2541-BF85-A83E7AC1311F}" type="presOf" srcId="{DC2003E7-26AF-4365-A4EE-8430C6F3176D}" destId="{65CFC2D7-3975-4F45-A94B-1D54C409A3CB}" srcOrd="0" destOrd="3" presId="urn:microsoft.com/office/officeart/2005/8/layout/list1"/>
    <dgm:cxn modelId="{278EDA74-27CA-7242-BE59-D5273A07FEAF}" type="presOf" srcId="{7398C735-C9C8-451D-952B-BABC005FD58F}" destId="{0303D3C1-A960-3442-8675-D842D959DC21}" srcOrd="1" destOrd="0" presId="urn:microsoft.com/office/officeart/2005/8/layout/list1"/>
    <dgm:cxn modelId="{7C97D875-B7D9-408E-A2A1-55AA50EB64EA}" srcId="{7398C735-C9C8-451D-952B-BABC005FD58F}" destId="{7FE1D28D-7A5E-44EA-8230-67904AC536A2}" srcOrd="6" destOrd="0" parTransId="{5055AC96-A149-4C18-AD19-566A0DAB486F}" sibTransId="{F8992B38-391B-4CD8-9D89-F007405F9DEB}"/>
    <dgm:cxn modelId="{B8DCCC81-6BB4-3944-B938-6A21E37CD6F2}" type="presOf" srcId="{7FE1D28D-7A5E-44EA-8230-67904AC536A2}" destId="{65CFC2D7-3975-4F45-A94B-1D54C409A3CB}" srcOrd="0" destOrd="6" presId="urn:microsoft.com/office/officeart/2005/8/layout/list1"/>
    <dgm:cxn modelId="{C1F02A8E-340D-426A-B4F1-ED2D57B9AFC6}" srcId="{7398C735-C9C8-451D-952B-BABC005FD58F}" destId="{DC2003E7-26AF-4365-A4EE-8430C6F3176D}" srcOrd="3" destOrd="0" parTransId="{B9BF7BB6-CA34-48BE-98C7-0AF5F879E6A6}" sibTransId="{C152DB10-9F78-4A77-9E5B-DA861E01C970}"/>
    <dgm:cxn modelId="{A3564E97-A356-4694-8DB8-F75EB8FB08AE}" srcId="{7398C735-C9C8-451D-952B-BABC005FD58F}" destId="{4B8BE142-3797-4F69-9B20-09A8639C48A7}" srcOrd="1" destOrd="0" parTransId="{EDF43E03-99F2-4D4F-8425-52C7D8864274}" sibTransId="{4AB883C5-5C7F-4E25-B2F9-1F09E2DDD577}"/>
    <dgm:cxn modelId="{692564AA-6EF0-43B0-B705-7110EF30AF88}" srcId="{79A70D61-5857-48D3-B732-02A0E0BAA0E4}" destId="{E3E90F91-E1E4-4204-A7F2-A0B01D26160E}" srcOrd="0" destOrd="0" parTransId="{4C79919E-5305-412C-8014-1F68A4D64556}" sibTransId="{70E7D43E-7401-429B-BDF4-524068066904}"/>
    <dgm:cxn modelId="{00AA8CAC-59A6-41C7-8272-09AC9BC7CC48}" srcId="{7398C735-C9C8-451D-952B-BABC005FD58F}" destId="{CE87C7AF-A350-4651-9CDB-DC7DB099F344}" srcOrd="5" destOrd="0" parTransId="{94C30982-0D96-4C41-B069-D6DA4488A5A6}" sibTransId="{15803213-853E-4273-AFE5-360E98D830E8}"/>
    <dgm:cxn modelId="{36990CB7-3F28-FB47-BD14-08B65D37C8BD}" type="presOf" srcId="{79A70D61-5857-48D3-B732-02A0E0BAA0E4}" destId="{7A952255-E8C6-EE44-BBBB-08960C71C019}" srcOrd="0" destOrd="0" presId="urn:microsoft.com/office/officeart/2005/8/layout/list1"/>
    <dgm:cxn modelId="{489B7DB7-4AA9-4A2C-8585-D50679CDB12C}" srcId="{79A70D61-5857-48D3-B732-02A0E0BAA0E4}" destId="{7398C735-C9C8-451D-952B-BABC005FD58F}" srcOrd="1" destOrd="0" parTransId="{9BF0A6DB-C008-4304-87D4-9CAD0EC1D299}" sibTransId="{D643C070-9E7D-4CBD-BCD0-070177DB1B3A}"/>
    <dgm:cxn modelId="{0B7D07DA-C756-419E-BCBE-95EE663905A9}" srcId="{7398C735-C9C8-451D-952B-BABC005FD58F}" destId="{6090CDF2-154F-4DAC-B0FF-E7F8DCDEEF84}" srcOrd="4" destOrd="0" parTransId="{75D303CA-B647-40D8-81DA-ACD9838AD06F}" sibTransId="{1D4203D7-0DF4-4DC4-86B0-AE4E1287BD52}"/>
    <dgm:cxn modelId="{69BE61E1-1463-7842-A6BD-07A24BBE2D3C}" type="presOf" srcId="{6090CDF2-154F-4DAC-B0FF-E7F8DCDEEF84}" destId="{65CFC2D7-3975-4F45-A94B-1D54C409A3CB}" srcOrd="0" destOrd="4" presId="urn:microsoft.com/office/officeart/2005/8/layout/list1"/>
    <dgm:cxn modelId="{AA8551ED-7A3A-4B95-8316-786594B0E8F3}" srcId="{7398C735-C9C8-451D-952B-BABC005FD58F}" destId="{68C1FB17-4172-4F04-9C14-F2D60ABE0DCC}" srcOrd="2" destOrd="0" parTransId="{4B974697-1E0C-42FF-AC40-4810287F1850}" sibTransId="{6D83C5E1-0532-4E0A-8D9E-3A454A70CBBB}"/>
    <dgm:cxn modelId="{AC859AFB-DF7D-C147-8073-CF789E366710}" type="presOf" srcId="{2E8BF9EB-F155-4A46-97E4-A24640369D80}" destId="{77CDF01F-738F-E142-967A-A44332CBFE0B}" srcOrd="0" destOrd="0" presId="urn:microsoft.com/office/officeart/2005/8/layout/list1"/>
    <dgm:cxn modelId="{7EBB52FD-F773-8446-AD5E-E2D64E51C540}" type="presOf" srcId="{68C1FB17-4172-4F04-9C14-F2D60ABE0DCC}" destId="{65CFC2D7-3975-4F45-A94B-1D54C409A3CB}" srcOrd="0" destOrd="2" presId="urn:microsoft.com/office/officeart/2005/8/layout/list1"/>
    <dgm:cxn modelId="{834D3E10-6856-7940-8F9B-C3435C92CB27}" type="presParOf" srcId="{7A952255-E8C6-EE44-BBBB-08960C71C019}" destId="{7DC7C179-C130-354C-A248-2E48EB855669}" srcOrd="0" destOrd="0" presId="urn:microsoft.com/office/officeart/2005/8/layout/list1"/>
    <dgm:cxn modelId="{2C2E22E9-9C6A-2B4A-BD79-CAEC8A4ABD16}" type="presParOf" srcId="{7DC7C179-C130-354C-A248-2E48EB855669}" destId="{F70741AB-A607-4A4A-B612-EBE5BF1F97A1}" srcOrd="0" destOrd="0" presId="urn:microsoft.com/office/officeart/2005/8/layout/list1"/>
    <dgm:cxn modelId="{C775FD9B-F361-DF41-B6D2-6844D1458CB7}" type="presParOf" srcId="{7DC7C179-C130-354C-A248-2E48EB855669}" destId="{A94867EE-03FE-5F4C-8FEA-FC1DEFF9126C}" srcOrd="1" destOrd="0" presId="urn:microsoft.com/office/officeart/2005/8/layout/list1"/>
    <dgm:cxn modelId="{A751E983-097D-F842-90AF-53A4DA0698E5}" type="presParOf" srcId="{7A952255-E8C6-EE44-BBBB-08960C71C019}" destId="{404247EC-09CC-B543-A509-DF13DD84A34F}" srcOrd="1" destOrd="0" presId="urn:microsoft.com/office/officeart/2005/8/layout/list1"/>
    <dgm:cxn modelId="{6F93949F-53F0-B844-ADBC-CA607D174C57}" type="presParOf" srcId="{7A952255-E8C6-EE44-BBBB-08960C71C019}" destId="{77CDF01F-738F-E142-967A-A44332CBFE0B}" srcOrd="2" destOrd="0" presId="urn:microsoft.com/office/officeart/2005/8/layout/list1"/>
    <dgm:cxn modelId="{3883EE89-6953-2246-B482-CBAD4BC46A3B}" type="presParOf" srcId="{7A952255-E8C6-EE44-BBBB-08960C71C019}" destId="{294A6CA9-02C6-8F42-A20B-E2F036A5EE59}" srcOrd="3" destOrd="0" presId="urn:microsoft.com/office/officeart/2005/8/layout/list1"/>
    <dgm:cxn modelId="{6792B9DD-7304-7E4D-B0E5-6F412A3F3B06}" type="presParOf" srcId="{7A952255-E8C6-EE44-BBBB-08960C71C019}" destId="{926709D0-3C62-9B48-8D0B-5939EBEEEC4B}" srcOrd="4" destOrd="0" presId="urn:microsoft.com/office/officeart/2005/8/layout/list1"/>
    <dgm:cxn modelId="{EEBC57EC-4EDA-E540-AF54-6631295E61DD}" type="presParOf" srcId="{926709D0-3C62-9B48-8D0B-5939EBEEEC4B}" destId="{32E17240-3DB8-E442-BC40-C70808427763}" srcOrd="0" destOrd="0" presId="urn:microsoft.com/office/officeart/2005/8/layout/list1"/>
    <dgm:cxn modelId="{3D5A4132-FC12-A947-83A8-A00137703DF5}" type="presParOf" srcId="{926709D0-3C62-9B48-8D0B-5939EBEEEC4B}" destId="{0303D3C1-A960-3442-8675-D842D959DC21}" srcOrd="1" destOrd="0" presId="urn:microsoft.com/office/officeart/2005/8/layout/list1"/>
    <dgm:cxn modelId="{9DD58F24-1FCB-504D-A3BE-0746F96E7A8E}" type="presParOf" srcId="{7A952255-E8C6-EE44-BBBB-08960C71C019}" destId="{666468B5-14CC-9447-B569-A37B0C13DBEB}" srcOrd="5" destOrd="0" presId="urn:microsoft.com/office/officeart/2005/8/layout/list1"/>
    <dgm:cxn modelId="{50A0F47E-2914-7840-9E70-1DF3DF326D26}" type="presParOf" srcId="{7A952255-E8C6-EE44-BBBB-08960C71C019}" destId="{65CFC2D7-3975-4F45-A94B-1D54C409A3C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780EC7-8C3E-48BC-A731-B8C4DBCBED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4BA2E6F-A7D4-4E11-8C80-D13B380CF178}">
      <dgm:prSet custT="1"/>
      <dgm:spPr/>
      <dgm:t>
        <a:bodyPr/>
        <a:lstStyle/>
        <a:p>
          <a:r>
            <a:rPr lang="en-US" sz="2400" dirty="0"/>
            <a:t>What characteristics of crimes against children are most associated with each type of offense category?</a:t>
          </a:r>
        </a:p>
      </dgm:t>
    </dgm:pt>
    <dgm:pt modelId="{77BA221C-9B24-466C-9F20-5BD05D35F6BB}" type="parTrans" cxnId="{EE06421F-E2F5-4ED8-B2CC-9AC5E9746340}">
      <dgm:prSet/>
      <dgm:spPr/>
      <dgm:t>
        <a:bodyPr/>
        <a:lstStyle/>
        <a:p>
          <a:endParaRPr lang="en-US" sz="2400"/>
        </a:p>
      </dgm:t>
    </dgm:pt>
    <dgm:pt modelId="{DCC457CA-A5F5-4275-BCA5-4192269F306E}" type="sibTrans" cxnId="{EE06421F-E2F5-4ED8-B2CC-9AC5E9746340}">
      <dgm:prSet/>
      <dgm:spPr/>
      <dgm:t>
        <a:bodyPr/>
        <a:lstStyle/>
        <a:p>
          <a:endParaRPr lang="en-US" sz="2400"/>
        </a:p>
      </dgm:t>
    </dgm:pt>
    <dgm:pt modelId="{5068AB7F-6BB5-430D-A23B-5CF0683324DB}">
      <dgm:prSet custT="1"/>
      <dgm:spPr/>
      <dgm:t>
        <a:bodyPr/>
        <a:lstStyle/>
        <a:p>
          <a:r>
            <a:rPr lang="en-US" sz="2400" b="0" i="0" dirty="0"/>
            <a:t>How can crime data be used to predict the likelihood of a victimized child falling into a particular offense category given various known circumstances?</a:t>
          </a:r>
        </a:p>
      </dgm:t>
    </dgm:pt>
    <dgm:pt modelId="{F0D56628-3888-4E77-A49A-F3D49AA75261}" type="parTrans" cxnId="{5DC1B81E-3450-42CE-A813-993DE1F79338}">
      <dgm:prSet/>
      <dgm:spPr/>
      <dgm:t>
        <a:bodyPr/>
        <a:lstStyle/>
        <a:p>
          <a:endParaRPr lang="en-US" sz="2400"/>
        </a:p>
      </dgm:t>
    </dgm:pt>
    <dgm:pt modelId="{4DF796F0-E98A-4F65-9593-F1845CCC17FF}" type="sibTrans" cxnId="{5DC1B81E-3450-42CE-A813-993DE1F79338}">
      <dgm:prSet/>
      <dgm:spPr/>
      <dgm:t>
        <a:bodyPr/>
        <a:lstStyle/>
        <a:p>
          <a:endParaRPr lang="en-US" sz="2400"/>
        </a:p>
      </dgm:t>
    </dgm:pt>
    <dgm:pt modelId="{D95461FB-B676-47A4-B775-0D7486C8D2C6}">
      <dgm:prSet custT="1"/>
      <dgm:spPr/>
      <dgm:t>
        <a:bodyPr/>
        <a:lstStyle/>
        <a:p>
          <a:r>
            <a:rPr lang="en-US" sz="2400" dirty="0"/>
            <a:t>To what extent are state/county-level socioeconomic indicators associated with crimes against children?</a:t>
          </a:r>
        </a:p>
      </dgm:t>
    </dgm:pt>
    <dgm:pt modelId="{65FB86CF-6293-48CD-A711-1F303809E281}" type="parTrans" cxnId="{0D130721-7AFB-4A05-9DC3-651AEE1FDB81}">
      <dgm:prSet/>
      <dgm:spPr/>
      <dgm:t>
        <a:bodyPr/>
        <a:lstStyle/>
        <a:p>
          <a:endParaRPr lang="en-US" sz="2400"/>
        </a:p>
      </dgm:t>
    </dgm:pt>
    <dgm:pt modelId="{CA88E289-618F-405D-A8D2-6884D68E8225}" type="sibTrans" cxnId="{0D130721-7AFB-4A05-9DC3-651AEE1FDB81}">
      <dgm:prSet/>
      <dgm:spPr/>
      <dgm:t>
        <a:bodyPr/>
        <a:lstStyle/>
        <a:p>
          <a:endParaRPr lang="en-US" sz="2400"/>
        </a:p>
      </dgm:t>
    </dgm:pt>
    <dgm:pt modelId="{824A3F16-4FF7-48B9-A936-02CDD1036C3A}" type="pres">
      <dgm:prSet presAssocID="{4D780EC7-8C3E-48BC-A731-B8C4DBCBED9E}" presName="root" presStyleCnt="0">
        <dgm:presLayoutVars>
          <dgm:dir/>
          <dgm:resizeHandles val="exact"/>
        </dgm:presLayoutVars>
      </dgm:prSet>
      <dgm:spPr/>
    </dgm:pt>
    <dgm:pt modelId="{AF451CB9-AD41-4634-88C8-E56891D229E0}" type="pres">
      <dgm:prSet presAssocID="{B4BA2E6F-A7D4-4E11-8C80-D13B380CF178}" presName="compNode" presStyleCnt="0"/>
      <dgm:spPr/>
    </dgm:pt>
    <dgm:pt modelId="{E0B07A13-4EBE-40C3-A89A-EFCF6A51EAFE}" type="pres">
      <dgm:prSet presAssocID="{B4BA2E6F-A7D4-4E11-8C80-D13B380CF178}" presName="bgRect" presStyleLbl="bgShp" presStyleIdx="0" presStyleCnt="3" custLinFactNeighborY="-214"/>
      <dgm:spPr/>
    </dgm:pt>
    <dgm:pt modelId="{8057AED1-6A10-42F5-9BE2-E215ADA8D440}" type="pres">
      <dgm:prSet presAssocID="{B4BA2E6F-A7D4-4E11-8C80-D13B380CF1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cuffs"/>
        </a:ext>
      </dgm:extLst>
    </dgm:pt>
    <dgm:pt modelId="{9CB0BC75-8919-4374-8778-F5A4FA6186A9}" type="pres">
      <dgm:prSet presAssocID="{B4BA2E6F-A7D4-4E11-8C80-D13B380CF178}" presName="spaceRect" presStyleCnt="0"/>
      <dgm:spPr/>
    </dgm:pt>
    <dgm:pt modelId="{3DFB21E4-0B2C-4B4B-9B4E-B5F9665C7ED1}" type="pres">
      <dgm:prSet presAssocID="{B4BA2E6F-A7D4-4E11-8C80-D13B380CF178}" presName="parTx" presStyleLbl="revTx" presStyleIdx="0" presStyleCnt="3">
        <dgm:presLayoutVars>
          <dgm:chMax val="0"/>
          <dgm:chPref val="0"/>
        </dgm:presLayoutVars>
      </dgm:prSet>
      <dgm:spPr/>
    </dgm:pt>
    <dgm:pt modelId="{0774D184-052A-416D-95DD-0582848DCE9C}" type="pres">
      <dgm:prSet presAssocID="{DCC457CA-A5F5-4275-BCA5-4192269F306E}" presName="sibTrans" presStyleCnt="0"/>
      <dgm:spPr/>
    </dgm:pt>
    <dgm:pt modelId="{5D581BEC-6027-4806-866A-A6541012EED8}" type="pres">
      <dgm:prSet presAssocID="{5068AB7F-6BB5-430D-A23B-5CF0683324DB}" presName="compNode" presStyleCnt="0"/>
      <dgm:spPr/>
    </dgm:pt>
    <dgm:pt modelId="{3C7ECE51-5CE4-441E-B12C-57C03727F016}" type="pres">
      <dgm:prSet presAssocID="{5068AB7F-6BB5-430D-A23B-5CF0683324DB}" presName="bgRect" presStyleLbl="bgShp" presStyleIdx="1" presStyleCnt="3"/>
      <dgm:spPr/>
    </dgm:pt>
    <dgm:pt modelId="{562931A7-9962-43F5-BF09-A5B70BBF9ADF}" type="pres">
      <dgm:prSet presAssocID="{5068AB7F-6BB5-430D-A23B-5CF0683324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6FF8B17A-2D4D-49E2-A180-C1D5596872AA}" type="pres">
      <dgm:prSet presAssocID="{5068AB7F-6BB5-430D-A23B-5CF0683324DB}" presName="spaceRect" presStyleCnt="0"/>
      <dgm:spPr/>
    </dgm:pt>
    <dgm:pt modelId="{8D7F8735-637B-499C-A72B-2F9D64C4E763}" type="pres">
      <dgm:prSet presAssocID="{5068AB7F-6BB5-430D-A23B-5CF0683324DB}" presName="parTx" presStyleLbl="revTx" presStyleIdx="1" presStyleCnt="3">
        <dgm:presLayoutVars>
          <dgm:chMax val="0"/>
          <dgm:chPref val="0"/>
        </dgm:presLayoutVars>
      </dgm:prSet>
      <dgm:spPr/>
    </dgm:pt>
    <dgm:pt modelId="{5D966C73-BE5F-405A-B28D-9D9CA9B4122A}" type="pres">
      <dgm:prSet presAssocID="{4DF796F0-E98A-4F65-9593-F1845CCC17FF}" presName="sibTrans" presStyleCnt="0"/>
      <dgm:spPr/>
    </dgm:pt>
    <dgm:pt modelId="{97E1DDE3-1772-44F0-A0DB-C7BC4471AC71}" type="pres">
      <dgm:prSet presAssocID="{D95461FB-B676-47A4-B775-0D7486C8D2C6}" presName="compNode" presStyleCnt="0"/>
      <dgm:spPr/>
    </dgm:pt>
    <dgm:pt modelId="{BAE58BFB-4751-487E-9A7E-422B7614CFF7}" type="pres">
      <dgm:prSet presAssocID="{D95461FB-B676-47A4-B775-0D7486C8D2C6}" presName="bgRect" presStyleLbl="bgShp" presStyleIdx="2" presStyleCnt="3"/>
      <dgm:spPr/>
    </dgm:pt>
    <dgm:pt modelId="{E53448FA-FD25-4D8B-8799-710BEAA6EC00}" type="pres">
      <dgm:prSet presAssocID="{D95461FB-B676-47A4-B775-0D7486C8D2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D7CF3904-7079-48C8-A934-7C19989ABF16}" type="pres">
      <dgm:prSet presAssocID="{D95461FB-B676-47A4-B775-0D7486C8D2C6}" presName="spaceRect" presStyleCnt="0"/>
      <dgm:spPr/>
    </dgm:pt>
    <dgm:pt modelId="{6D51C17F-1CD1-4E0A-9D64-5436893CEE68}" type="pres">
      <dgm:prSet presAssocID="{D95461FB-B676-47A4-B775-0D7486C8D2C6}" presName="parTx" presStyleLbl="revTx" presStyleIdx="2" presStyleCnt="3">
        <dgm:presLayoutVars>
          <dgm:chMax val="0"/>
          <dgm:chPref val="0"/>
        </dgm:presLayoutVars>
      </dgm:prSet>
      <dgm:spPr/>
    </dgm:pt>
  </dgm:ptLst>
  <dgm:cxnLst>
    <dgm:cxn modelId="{1777EE0C-F91C-7543-BF4C-57E8B8A1284E}" type="presOf" srcId="{D95461FB-B676-47A4-B775-0D7486C8D2C6}" destId="{6D51C17F-1CD1-4E0A-9D64-5436893CEE68}" srcOrd="0" destOrd="0" presId="urn:microsoft.com/office/officeart/2018/2/layout/IconVerticalSolidList"/>
    <dgm:cxn modelId="{5DC1B81E-3450-42CE-A813-993DE1F79338}" srcId="{4D780EC7-8C3E-48BC-A731-B8C4DBCBED9E}" destId="{5068AB7F-6BB5-430D-A23B-5CF0683324DB}" srcOrd="1" destOrd="0" parTransId="{F0D56628-3888-4E77-A49A-F3D49AA75261}" sibTransId="{4DF796F0-E98A-4F65-9593-F1845CCC17FF}"/>
    <dgm:cxn modelId="{EE06421F-E2F5-4ED8-B2CC-9AC5E9746340}" srcId="{4D780EC7-8C3E-48BC-A731-B8C4DBCBED9E}" destId="{B4BA2E6F-A7D4-4E11-8C80-D13B380CF178}" srcOrd="0" destOrd="0" parTransId="{77BA221C-9B24-466C-9F20-5BD05D35F6BB}" sibTransId="{DCC457CA-A5F5-4275-BCA5-4192269F306E}"/>
    <dgm:cxn modelId="{0D130721-7AFB-4A05-9DC3-651AEE1FDB81}" srcId="{4D780EC7-8C3E-48BC-A731-B8C4DBCBED9E}" destId="{D95461FB-B676-47A4-B775-0D7486C8D2C6}" srcOrd="2" destOrd="0" parTransId="{65FB86CF-6293-48CD-A711-1F303809E281}" sibTransId="{CA88E289-618F-405D-A8D2-6884D68E8225}"/>
    <dgm:cxn modelId="{B8D2A6A5-9BC0-1F44-A479-3F519D29DA15}" type="presOf" srcId="{B4BA2E6F-A7D4-4E11-8C80-D13B380CF178}" destId="{3DFB21E4-0B2C-4B4B-9B4E-B5F9665C7ED1}" srcOrd="0" destOrd="0" presId="urn:microsoft.com/office/officeart/2018/2/layout/IconVerticalSolidList"/>
    <dgm:cxn modelId="{B2D89AC7-B838-4649-A92D-E6A03DE08C2B}" type="presOf" srcId="{5068AB7F-6BB5-430D-A23B-5CF0683324DB}" destId="{8D7F8735-637B-499C-A72B-2F9D64C4E763}" srcOrd="0" destOrd="0" presId="urn:microsoft.com/office/officeart/2018/2/layout/IconVerticalSolidList"/>
    <dgm:cxn modelId="{174DF9EA-65FC-5849-A9C2-DB1EA4E001B8}" type="presOf" srcId="{4D780EC7-8C3E-48BC-A731-B8C4DBCBED9E}" destId="{824A3F16-4FF7-48B9-A936-02CDD1036C3A}" srcOrd="0" destOrd="0" presId="urn:microsoft.com/office/officeart/2018/2/layout/IconVerticalSolidList"/>
    <dgm:cxn modelId="{2B1B51AA-90A7-414C-8C48-73F1028CAEFC}" type="presParOf" srcId="{824A3F16-4FF7-48B9-A936-02CDD1036C3A}" destId="{AF451CB9-AD41-4634-88C8-E56891D229E0}" srcOrd="0" destOrd="0" presId="urn:microsoft.com/office/officeart/2018/2/layout/IconVerticalSolidList"/>
    <dgm:cxn modelId="{E25A7939-A242-FB42-8C4F-C635362DA162}" type="presParOf" srcId="{AF451CB9-AD41-4634-88C8-E56891D229E0}" destId="{E0B07A13-4EBE-40C3-A89A-EFCF6A51EAFE}" srcOrd="0" destOrd="0" presId="urn:microsoft.com/office/officeart/2018/2/layout/IconVerticalSolidList"/>
    <dgm:cxn modelId="{649CC513-B1B6-884B-A046-87EB7FBAA344}" type="presParOf" srcId="{AF451CB9-AD41-4634-88C8-E56891D229E0}" destId="{8057AED1-6A10-42F5-9BE2-E215ADA8D440}" srcOrd="1" destOrd="0" presId="urn:microsoft.com/office/officeart/2018/2/layout/IconVerticalSolidList"/>
    <dgm:cxn modelId="{A55E36E2-7281-DA4B-9917-3F03F74F812C}" type="presParOf" srcId="{AF451CB9-AD41-4634-88C8-E56891D229E0}" destId="{9CB0BC75-8919-4374-8778-F5A4FA6186A9}" srcOrd="2" destOrd="0" presId="urn:microsoft.com/office/officeart/2018/2/layout/IconVerticalSolidList"/>
    <dgm:cxn modelId="{4FCA5B33-E8B2-3C4B-A5BB-9D2AD8C18F77}" type="presParOf" srcId="{AF451CB9-AD41-4634-88C8-E56891D229E0}" destId="{3DFB21E4-0B2C-4B4B-9B4E-B5F9665C7ED1}" srcOrd="3" destOrd="0" presId="urn:microsoft.com/office/officeart/2018/2/layout/IconVerticalSolidList"/>
    <dgm:cxn modelId="{4A28C332-D33C-C44D-B168-400E4104A1FF}" type="presParOf" srcId="{824A3F16-4FF7-48B9-A936-02CDD1036C3A}" destId="{0774D184-052A-416D-95DD-0582848DCE9C}" srcOrd="1" destOrd="0" presId="urn:microsoft.com/office/officeart/2018/2/layout/IconVerticalSolidList"/>
    <dgm:cxn modelId="{4F1234E1-DBC0-394A-88EE-A0C25990F456}" type="presParOf" srcId="{824A3F16-4FF7-48B9-A936-02CDD1036C3A}" destId="{5D581BEC-6027-4806-866A-A6541012EED8}" srcOrd="2" destOrd="0" presId="urn:microsoft.com/office/officeart/2018/2/layout/IconVerticalSolidList"/>
    <dgm:cxn modelId="{9A40D0AB-2910-EC42-90AD-27EBE32D7C87}" type="presParOf" srcId="{5D581BEC-6027-4806-866A-A6541012EED8}" destId="{3C7ECE51-5CE4-441E-B12C-57C03727F016}" srcOrd="0" destOrd="0" presId="urn:microsoft.com/office/officeart/2018/2/layout/IconVerticalSolidList"/>
    <dgm:cxn modelId="{5C9C9FD2-B046-2B46-9E44-83617DBC25CF}" type="presParOf" srcId="{5D581BEC-6027-4806-866A-A6541012EED8}" destId="{562931A7-9962-43F5-BF09-A5B70BBF9ADF}" srcOrd="1" destOrd="0" presId="urn:microsoft.com/office/officeart/2018/2/layout/IconVerticalSolidList"/>
    <dgm:cxn modelId="{EF2FF8EC-FDA5-DE46-BDDB-6860C924944A}" type="presParOf" srcId="{5D581BEC-6027-4806-866A-A6541012EED8}" destId="{6FF8B17A-2D4D-49E2-A180-C1D5596872AA}" srcOrd="2" destOrd="0" presId="urn:microsoft.com/office/officeart/2018/2/layout/IconVerticalSolidList"/>
    <dgm:cxn modelId="{F6C3F33F-E989-914E-85DF-AECB2CB2FC66}" type="presParOf" srcId="{5D581BEC-6027-4806-866A-A6541012EED8}" destId="{8D7F8735-637B-499C-A72B-2F9D64C4E763}" srcOrd="3" destOrd="0" presId="urn:microsoft.com/office/officeart/2018/2/layout/IconVerticalSolidList"/>
    <dgm:cxn modelId="{211036B0-0479-3B49-A51D-8791A5F357C6}" type="presParOf" srcId="{824A3F16-4FF7-48B9-A936-02CDD1036C3A}" destId="{5D966C73-BE5F-405A-B28D-9D9CA9B4122A}" srcOrd="3" destOrd="0" presId="urn:microsoft.com/office/officeart/2018/2/layout/IconVerticalSolidList"/>
    <dgm:cxn modelId="{C77CF49C-CBFE-BC40-8ACF-AAD8D64788A1}" type="presParOf" srcId="{824A3F16-4FF7-48B9-A936-02CDD1036C3A}" destId="{97E1DDE3-1772-44F0-A0DB-C7BC4471AC71}" srcOrd="4" destOrd="0" presId="urn:microsoft.com/office/officeart/2018/2/layout/IconVerticalSolidList"/>
    <dgm:cxn modelId="{2FF1B4F9-F10C-8842-985E-6E3EDFB6D325}" type="presParOf" srcId="{97E1DDE3-1772-44F0-A0DB-C7BC4471AC71}" destId="{BAE58BFB-4751-487E-9A7E-422B7614CFF7}" srcOrd="0" destOrd="0" presId="urn:microsoft.com/office/officeart/2018/2/layout/IconVerticalSolidList"/>
    <dgm:cxn modelId="{70E30C05-2B4E-C842-8399-C66D28F0B138}" type="presParOf" srcId="{97E1DDE3-1772-44F0-A0DB-C7BC4471AC71}" destId="{E53448FA-FD25-4D8B-8799-710BEAA6EC00}" srcOrd="1" destOrd="0" presId="urn:microsoft.com/office/officeart/2018/2/layout/IconVerticalSolidList"/>
    <dgm:cxn modelId="{7E636BE2-6006-5245-9CF8-7D81A62E6321}" type="presParOf" srcId="{97E1DDE3-1772-44F0-A0DB-C7BC4471AC71}" destId="{D7CF3904-7079-48C8-A934-7C19989ABF16}" srcOrd="2" destOrd="0" presId="urn:microsoft.com/office/officeart/2018/2/layout/IconVerticalSolidList"/>
    <dgm:cxn modelId="{70C953C8-C6A3-EF43-8D79-24410DD5EE5B}" type="presParOf" srcId="{97E1DDE3-1772-44F0-A0DB-C7BC4471AC71}" destId="{6D51C17F-1CD1-4E0A-9D64-5436893CEE6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6264EF-638F-4CA6-A815-955F668CD790}"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B5431AC4-B2AC-4325-86E4-539F2CCEA032}">
      <dgm:prSet custT="1"/>
      <dgm:spPr/>
      <dgm:t>
        <a:bodyPr/>
        <a:lstStyle/>
        <a:p>
          <a:r>
            <a:rPr lang="en-US" sz="3200" b="1" dirty="0"/>
            <a:t>Emphasized interpretable data science methods</a:t>
          </a:r>
        </a:p>
      </dgm:t>
    </dgm:pt>
    <dgm:pt modelId="{FC4DE6AB-E1AD-4D31-BB25-9BA428EACC42}" type="parTrans" cxnId="{41EE8849-257B-426A-A465-6296EA3B91B5}">
      <dgm:prSet/>
      <dgm:spPr/>
      <dgm:t>
        <a:bodyPr/>
        <a:lstStyle/>
        <a:p>
          <a:endParaRPr lang="en-US" sz="2800" b="1"/>
        </a:p>
      </dgm:t>
    </dgm:pt>
    <dgm:pt modelId="{DAEE361F-964E-41C6-B128-8BF9343B155E}" type="sibTrans" cxnId="{41EE8849-257B-426A-A465-6296EA3B91B5}">
      <dgm:prSet/>
      <dgm:spPr/>
      <dgm:t>
        <a:bodyPr/>
        <a:lstStyle/>
        <a:p>
          <a:endParaRPr lang="en-US" sz="2800" b="1"/>
        </a:p>
      </dgm:t>
    </dgm:pt>
    <dgm:pt modelId="{12E5974A-A965-42BB-8B4E-F4DD978FB4FE}">
      <dgm:prSet custT="1"/>
      <dgm:spPr/>
      <dgm:t>
        <a:bodyPr/>
        <a:lstStyle/>
        <a:p>
          <a:r>
            <a:rPr lang="en-US" sz="3200" b="1"/>
            <a:t>Crimes involving property or against society were ignored </a:t>
          </a:r>
        </a:p>
      </dgm:t>
    </dgm:pt>
    <dgm:pt modelId="{C474BCCE-6AE0-4928-AEBC-54E9173BC172}" type="parTrans" cxnId="{1B13BE50-49F0-4127-8783-CB759DC9838B}">
      <dgm:prSet/>
      <dgm:spPr/>
      <dgm:t>
        <a:bodyPr/>
        <a:lstStyle/>
        <a:p>
          <a:endParaRPr lang="en-US" sz="2800" b="1"/>
        </a:p>
      </dgm:t>
    </dgm:pt>
    <dgm:pt modelId="{98AFDE39-AF66-4920-BDEE-4AACA4D43CC9}" type="sibTrans" cxnId="{1B13BE50-49F0-4127-8783-CB759DC9838B}">
      <dgm:prSet/>
      <dgm:spPr/>
      <dgm:t>
        <a:bodyPr/>
        <a:lstStyle/>
        <a:p>
          <a:endParaRPr lang="en-US" sz="2800" b="1"/>
        </a:p>
      </dgm:t>
    </dgm:pt>
    <dgm:pt modelId="{4E0AB84A-011C-4495-9469-7B4604F02317}">
      <dgm:prSet custT="1"/>
      <dgm:spPr/>
      <dgm:t>
        <a:bodyPr/>
        <a:lstStyle/>
        <a:p>
          <a:pPr>
            <a:spcAft>
              <a:spcPts val="0"/>
            </a:spcAft>
          </a:pPr>
          <a:r>
            <a:rPr lang="en-US" sz="3200" b="1" dirty="0"/>
            <a:t>4 years of crime data</a:t>
          </a:r>
        </a:p>
        <a:p>
          <a:pPr>
            <a:spcAft>
              <a:spcPct val="35000"/>
            </a:spcAft>
          </a:pPr>
          <a:r>
            <a:rPr lang="en-US" sz="3200" b="1" dirty="0"/>
            <a:t>(2013 – 2016)</a:t>
          </a:r>
        </a:p>
      </dgm:t>
    </dgm:pt>
    <dgm:pt modelId="{C892BD98-427A-4436-9538-DF6F4BC22A68}" type="parTrans" cxnId="{DE60EFAA-76D0-47AE-A71B-C6C84973D933}">
      <dgm:prSet/>
      <dgm:spPr/>
      <dgm:t>
        <a:bodyPr/>
        <a:lstStyle/>
        <a:p>
          <a:endParaRPr lang="en-US" sz="2800" b="1"/>
        </a:p>
      </dgm:t>
    </dgm:pt>
    <dgm:pt modelId="{6F7799AB-3DC3-433F-A300-F230D8ACF59D}" type="sibTrans" cxnId="{DE60EFAA-76D0-47AE-A71B-C6C84973D933}">
      <dgm:prSet/>
      <dgm:spPr/>
      <dgm:t>
        <a:bodyPr/>
        <a:lstStyle/>
        <a:p>
          <a:endParaRPr lang="en-US" sz="2800" b="1"/>
        </a:p>
      </dgm:t>
    </dgm:pt>
    <dgm:pt modelId="{859BF544-5DE9-4C03-809D-1038FA35E65C}">
      <dgm:prSet custT="1"/>
      <dgm:spPr/>
      <dgm:t>
        <a:bodyPr/>
        <a:lstStyle/>
        <a:p>
          <a:pPr>
            <a:spcAft>
              <a:spcPts val="0"/>
            </a:spcAft>
          </a:pPr>
          <a:r>
            <a:rPr lang="en-US" sz="3200" b="1" dirty="0"/>
            <a:t>Did not include in-depth </a:t>
          </a:r>
        </a:p>
        <a:p>
          <a:pPr>
            <a:spcAft>
              <a:spcPct val="35000"/>
            </a:spcAft>
          </a:pPr>
          <a:r>
            <a:rPr lang="en-US" sz="3200" b="1" dirty="0"/>
            <a:t>temporal trend analysis</a:t>
          </a:r>
        </a:p>
      </dgm:t>
    </dgm:pt>
    <dgm:pt modelId="{C6EA8B4E-EF89-4553-8500-1163274F1EE2}" type="parTrans" cxnId="{DC6CEF1C-052F-4DC2-8BB3-A8840234CDFC}">
      <dgm:prSet/>
      <dgm:spPr/>
      <dgm:t>
        <a:bodyPr/>
        <a:lstStyle/>
        <a:p>
          <a:endParaRPr lang="en-US" sz="2800" b="1"/>
        </a:p>
      </dgm:t>
    </dgm:pt>
    <dgm:pt modelId="{4DFD29EB-4401-4217-9CFE-C54E3756EA38}" type="sibTrans" cxnId="{DC6CEF1C-052F-4DC2-8BB3-A8840234CDFC}">
      <dgm:prSet/>
      <dgm:spPr/>
      <dgm:t>
        <a:bodyPr/>
        <a:lstStyle/>
        <a:p>
          <a:endParaRPr lang="en-US" sz="2800" b="1"/>
        </a:p>
      </dgm:t>
    </dgm:pt>
    <dgm:pt modelId="{D74CB0B7-A7AE-3749-9C92-40F911AF5839}" type="pres">
      <dgm:prSet presAssocID="{E66264EF-638F-4CA6-A815-955F668CD790}" presName="diagram" presStyleCnt="0">
        <dgm:presLayoutVars>
          <dgm:dir/>
          <dgm:resizeHandles val="exact"/>
        </dgm:presLayoutVars>
      </dgm:prSet>
      <dgm:spPr/>
    </dgm:pt>
    <dgm:pt modelId="{EA926371-4F82-F04E-A41E-4446A5E386EC}" type="pres">
      <dgm:prSet presAssocID="{B5431AC4-B2AC-4325-86E4-539F2CCEA032}" presName="node" presStyleLbl="node1" presStyleIdx="0" presStyleCnt="4">
        <dgm:presLayoutVars>
          <dgm:bulletEnabled val="1"/>
        </dgm:presLayoutVars>
      </dgm:prSet>
      <dgm:spPr/>
    </dgm:pt>
    <dgm:pt modelId="{81BDBFB4-14B4-4D49-971B-A4D71EB1A1F4}" type="pres">
      <dgm:prSet presAssocID="{DAEE361F-964E-41C6-B128-8BF9343B155E}" presName="sibTrans" presStyleCnt="0"/>
      <dgm:spPr/>
    </dgm:pt>
    <dgm:pt modelId="{0551EE0D-B475-B644-B489-AF10C0485567}" type="pres">
      <dgm:prSet presAssocID="{12E5974A-A965-42BB-8B4E-F4DD978FB4FE}" presName="node" presStyleLbl="node1" presStyleIdx="1" presStyleCnt="4">
        <dgm:presLayoutVars>
          <dgm:bulletEnabled val="1"/>
        </dgm:presLayoutVars>
      </dgm:prSet>
      <dgm:spPr/>
    </dgm:pt>
    <dgm:pt modelId="{91311C91-F4D7-3A4B-B93B-8810D34577F6}" type="pres">
      <dgm:prSet presAssocID="{98AFDE39-AF66-4920-BDEE-4AACA4D43CC9}" presName="sibTrans" presStyleCnt="0"/>
      <dgm:spPr/>
    </dgm:pt>
    <dgm:pt modelId="{B46D34A1-E329-FE4A-A29B-26789BA80663}" type="pres">
      <dgm:prSet presAssocID="{4E0AB84A-011C-4495-9469-7B4604F02317}" presName="node" presStyleLbl="node1" presStyleIdx="2" presStyleCnt="4" custScaleX="119689">
        <dgm:presLayoutVars>
          <dgm:bulletEnabled val="1"/>
        </dgm:presLayoutVars>
      </dgm:prSet>
      <dgm:spPr/>
    </dgm:pt>
    <dgm:pt modelId="{9E31B6F1-3963-4545-879A-1BBB4086FE63}" type="pres">
      <dgm:prSet presAssocID="{6F7799AB-3DC3-433F-A300-F230D8ACF59D}" presName="sibTrans" presStyleCnt="0"/>
      <dgm:spPr/>
    </dgm:pt>
    <dgm:pt modelId="{F0FC2692-2CE5-F145-B5C6-592AF1AF126A}" type="pres">
      <dgm:prSet presAssocID="{859BF544-5DE9-4C03-809D-1038FA35E65C}" presName="node" presStyleLbl="node1" presStyleIdx="3" presStyleCnt="4" custScaleX="119688">
        <dgm:presLayoutVars>
          <dgm:bulletEnabled val="1"/>
        </dgm:presLayoutVars>
      </dgm:prSet>
      <dgm:spPr/>
    </dgm:pt>
  </dgm:ptLst>
  <dgm:cxnLst>
    <dgm:cxn modelId="{582E1710-7F96-2342-A54A-5719786C7F7B}" type="presOf" srcId="{859BF544-5DE9-4C03-809D-1038FA35E65C}" destId="{F0FC2692-2CE5-F145-B5C6-592AF1AF126A}" srcOrd="0" destOrd="0" presId="urn:microsoft.com/office/officeart/2005/8/layout/default"/>
    <dgm:cxn modelId="{BA14BB10-C429-064B-9668-A916EABFB8B5}" type="presOf" srcId="{E66264EF-638F-4CA6-A815-955F668CD790}" destId="{D74CB0B7-A7AE-3749-9C92-40F911AF5839}" srcOrd="0" destOrd="0" presId="urn:microsoft.com/office/officeart/2005/8/layout/default"/>
    <dgm:cxn modelId="{DC6CEF1C-052F-4DC2-8BB3-A8840234CDFC}" srcId="{E66264EF-638F-4CA6-A815-955F668CD790}" destId="{859BF544-5DE9-4C03-809D-1038FA35E65C}" srcOrd="3" destOrd="0" parTransId="{C6EA8B4E-EF89-4553-8500-1163274F1EE2}" sibTransId="{4DFD29EB-4401-4217-9CFE-C54E3756EA38}"/>
    <dgm:cxn modelId="{17330F2F-9ABD-D440-9F91-C8F45CAED586}" type="presOf" srcId="{B5431AC4-B2AC-4325-86E4-539F2CCEA032}" destId="{EA926371-4F82-F04E-A41E-4446A5E386EC}" srcOrd="0" destOrd="0" presId="urn:microsoft.com/office/officeart/2005/8/layout/default"/>
    <dgm:cxn modelId="{41EE8849-257B-426A-A465-6296EA3B91B5}" srcId="{E66264EF-638F-4CA6-A815-955F668CD790}" destId="{B5431AC4-B2AC-4325-86E4-539F2CCEA032}" srcOrd="0" destOrd="0" parTransId="{FC4DE6AB-E1AD-4D31-BB25-9BA428EACC42}" sibTransId="{DAEE361F-964E-41C6-B128-8BF9343B155E}"/>
    <dgm:cxn modelId="{1B13BE50-49F0-4127-8783-CB759DC9838B}" srcId="{E66264EF-638F-4CA6-A815-955F668CD790}" destId="{12E5974A-A965-42BB-8B4E-F4DD978FB4FE}" srcOrd="1" destOrd="0" parTransId="{C474BCCE-6AE0-4928-AEBC-54E9173BC172}" sibTransId="{98AFDE39-AF66-4920-BDEE-4AACA4D43CC9}"/>
    <dgm:cxn modelId="{71F6F156-9FD3-0542-859C-38454C9AE056}" type="presOf" srcId="{4E0AB84A-011C-4495-9469-7B4604F02317}" destId="{B46D34A1-E329-FE4A-A29B-26789BA80663}" srcOrd="0" destOrd="0" presId="urn:microsoft.com/office/officeart/2005/8/layout/default"/>
    <dgm:cxn modelId="{DE60EFAA-76D0-47AE-A71B-C6C84973D933}" srcId="{E66264EF-638F-4CA6-A815-955F668CD790}" destId="{4E0AB84A-011C-4495-9469-7B4604F02317}" srcOrd="2" destOrd="0" parTransId="{C892BD98-427A-4436-9538-DF6F4BC22A68}" sibTransId="{6F7799AB-3DC3-433F-A300-F230D8ACF59D}"/>
    <dgm:cxn modelId="{165D0FCF-3952-5C4C-B68A-AD4CDF8C7B9F}" type="presOf" srcId="{12E5974A-A965-42BB-8B4E-F4DD978FB4FE}" destId="{0551EE0D-B475-B644-B489-AF10C0485567}" srcOrd="0" destOrd="0" presId="urn:microsoft.com/office/officeart/2005/8/layout/default"/>
    <dgm:cxn modelId="{08CA3417-B1C0-BA4D-99F5-4C42D420EED7}" type="presParOf" srcId="{D74CB0B7-A7AE-3749-9C92-40F911AF5839}" destId="{EA926371-4F82-F04E-A41E-4446A5E386EC}" srcOrd="0" destOrd="0" presId="urn:microsoft.com/office/officeart/2005/8/layout/default"/>
    <dgm:cxn modelId="{BB3DBEB6-9DEF-3F4A-8A03-DC5C5C28670E}" type="presParOf" srcId="{D74CB0B7-A7AE-3749-9C92-40F911AF5839}" destId="{81BDBFB4-14B4-4D49-971B-A4D71EB1A1F4}" srcOrd="1" destOrd="0" presId="urn:microsoft.com/office/officeart/2005/8/layout/default"/>
    <dgm:cxn modelId="{7DA0E138-F9FE-5241-B88A-2814D69662A0}" type="presParOf" srcId="{D74CB0B7-A7AE-3749-9C92-40F911AF5839}" destId="{0551EE0D-B475-B644-B489-AF10C0485567}" srcOrd="2" destOrd="0" presId="urn:microsoft.com/office/officeart/2005/8/layout/default"/>
    <dgm:cxn modelId="{4981497D-17F9-DB47-A1E3-159F085C19A4}" type="presParOf" srcId="{D74CB0B7-A7AE-3749-9C92-40F911AF5839}" destId="{91311C91-F4D7-3A4B-B93B-8810D34577F6}" srcOrd="3" destOrd="0" presId="urn:microsoft.com/office/officeart/2005/8/layout/default"/>
    <dgm:cxn modelId="{958350AB-C159-A24F-A6F6-FC15FA5D838E}" type="presParOf" srcId="{D74CB0B7-A7AE-3749-9C92-40F911AF5839}" destId="{B46D34A1-E329-FE4A-A29B-26789BA80663}" srcOrd="4" destOrd="0" presId="urn:microsoft.com/office/officeart/2005/8/layout/default"/>
    <dgm:cxn modelId="{5948872C-E2FA-CA4E-AA1E-795E31E62BCB}" type="presParOf" srcId="{D74CB0B7-A7AE-3749-9C92-40F911AF5839}" destId="{9E31B6F1-3963-4545-879A-1BBB4086FE63}" srcOrd="5" destOrd="0" presId="urn:microsoft.com/office/officeart/2005/8/layout/default"/>
    <dgm:cxn modelId="{EE257D03-7847-2C4E-B8B1-181279BB76F6}" type="presParOf" srcId="{D74CB0B7-A7AE-3749-9C92-40F911AF5839}" destId="{F0FC2692-2CE5-F145-B5C6-592AF1AF126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ADDE12-E771-4B3D-B870-46EF819834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E82987D-3F92-40C6-A824-73813D7E7F01}">
      <dgm:prSet/>
      <dgm:spPr/>
      <dgm:t>
        <a:bodyPr/>
        <a:lstStyle/>
        <a:p>
          <a:r>
            <a:rPr lang="en-US" b="1"/>
            <a:t>Victim Information</a:t>
          </a:r>
          <a:endParaRPr lang="en-US"/>
        </a:p>
      </dgm:t>
    </dgm:pt>
    <dgm:pt modelId="{8E5F3C59-5106-4FF7-ACC0-FB7DA95E13D3}" type="parTrans" cxnId="{A632EC13-3AA0-44B3-B112-FA4D29201A7A}">
      <dgm:prSet/>
      <dgm:spPr/>
      <dgm:t>
        <a:bodyPr/>
        <a:lstStyle/>
        <a:p>
          <a:endParaRPr lang="en-US"/>
        </a:p>
      </dgm:t>
    </dgm:pt>
    <dgm:pt modelId="{AD0CD21B-9073-498F-8893-7DD956B72017}" type="sibTrans" cxnId="{A632EC13-3AA0-44B3-B112-FA4D29201A7A}">
      <dgm:prSet/>
      <dgm:spPr/>
      <dgm:t>
        <a:bodyPr/>
        <a:lstStyle/>
        <a:p>
          <a:endParaRPr lang="en-US"/>
        </a:p>
      </dgm:t>
    </dgm:pt>
    <dgm:pt modelId="{D4B8CA04-3D3C-4263-85E7-540AD99A9343}">
      <dgm:prSet/>
      <dgm:spPr/>
      <dgm:t>
        <a:bodyPr/>
        <a:lstStyle/>
        <a:p>
          <a:pPr>
            <a:lnSpc>
              <a:spcPct val="110000"/>
            </a:lnSpc>
            <a:spcAft>
              <a:spcPts val="600"/>
            </a:spcAft>
          </a:pPr>
          <a:r>
            <a:rPr lang="en-US" dirty="0"/>
            <a:t>Age of Victim</a:t>
          </a:r>
        </a:p>
      </dgm:t>
    </dgm:pt>
    <dgm:pt modelId="{8B512251-6FDD-49B9-91ED-07F032A82103}" type="parTrans" cxnId="{7EEF4204-2000-424B-8B55-57A29E5AE281}">
      <dgm:prSet/>
      <dgm:spPr/>
      <dgm:t>
        <a:bodyPr/>
        <a:lstStyle/>
        <a:p>
          <a:endParaRPr lang="en-US"/>
        </a:p>
      </dgm:t>
    </dgm:pt>
    <dgm:pt modelId="{9C604044-EDC5-4639-990F-4DB9F3B532C4}" type="sibTrans" cxnId="{7EEF4204-2000-424B-8B55-57A29E5AE281}">
      <dgm:prSet/>
      <dgm:spPr/>
      <dgm:t>
        <a:bodyPr/>
        <a:lstStyle/>
        <a:p>
          <a:endParaRPr lang="en-US"/>
        </a:p>
      </dgm:t>
    </dgm:pt>
    <dgm:pt modelId="{95D8ED2A-B581-4E11-A83B-32F7F863357C}">
      <dgm:prSet/>
      <dgm:spPr/>
      <dgm:t>
        <a:bodyPr/>
        <a:lstStyle/>
        <a:p>
          <a:r>
            <a:rPr lang="en-US" b="1"/>
            <a:t>Offender Information</a:t>
          </a:r>
        </a:p>
      </dgm:t>
    </dgm:pt>
    <dgm:pt modelId="{F911EBCC-BD88-4B30-88BC-518A31074B85}" type="parTrans" cxnId="{F2393075-91B7-427E-B8B3-D60F438B248C}">
      <dgm:prSet/>
      <dgm:spPr/>
      <dgm:t>
        <a:bodyPr/>
        <a:lstStyle/>
        <a:p>
          <a:endParaRPr lang="en-US"/>
        </a:p>
      </dgm:t>
    </dgm:pt>
    <dgm:pt modelId="{49529637-89A9-4CC0-8BAD-F76411A78743}" type="sibTrans" cxnId="{F2393075-91B7-427E-B8B3-D60F438B248C}">
      <dgm:prSet/>
      <dgm:spPr/>
      <dgm:t>
        <a:bodyPr/>
        <a:lstStyle/>
        <a:p>
          <a:endParaRPr lang="en-US"/>
        </a:p>
      </dgm:t>
    </dgm:pt>
    <dgm:pt modelId="{0FB82B40-9D87-A64A-856C-455C76A005CF}">
      <dgm:prSet/>
      <dgm:spPr/>
      <dgm:t>
        <a:bodyPr/>
        <a:lstStyle/>
        <a:p>
          <a:pPr>
            <a:lnSpc>
              <a:spcPct val="110000"/>
            </a:lnSpc>
            <a:spcAft>
              <a:spcPts val="600"/>
            </a:spcAft>
          </a:pPr>
          <a:r>
            <a:rPr lang="en-US" dirty="0"/>
            <a:t>Sex of Victim</a:t>
          </a:r>
        </a:p>
      </dgm:t>
    </dgm:pt>
    <dgm:pt modelId="{F897396E-3CEE-3E4B-929A-1FEDEB264FC3}" type="parTrans" cxnId="{D03797C1-52E4-5A4B-BCF6-E2D94096556E}">
      <dgm:prSet/>
      <dgm:spPr/>
      <dgm:t>
        <a:bodyPr/>
        <a:lstStyle/>
        <a:p>
          <a:endParaRPr lang="en-US"/>
        </a:p>
      </dgm:t>
    </dgm:pt>
    <dgm:pt modelId="{54CB027B-AF9D-F44A-9BF3-3B03E017651C}" type="sibTrans" cxnId="{D03797C1-52E4-5A4B-BCF6-E2D94096556E}">
      <dgm:prSet/>
      <dgm:spPr/>
      <dgm:t>
        <a:bodyPr/>
        <a:lstStyle/>
        <a:p>
          <a:endParaRPr lang="en-US"/>
        </a:p>
      </dgm:t>
    </dgm:pt>
    <dgm:pt modelId="{835AE732-1B1B-1D49-B136-E1023CEA6FC7}">
      <dgm:prSet/>
      <dgm:spPr/>
      <dgm:t>
        <a:bodyPr/>
        <a:lstStyle/>
        <a:p>
          <a:pPr>
            <a:lnSpc>
              <a:spcPct val="110000"/>
            </a:lnSpc>
            <a:spcAft>
              <a:spcPts val="600"/>
            </a:spcAft>
          </a:pPr>
          <a:r>
            <a:rPr lang="en-US" dirty="0"/>
            <a:t>Race of Victim</a:t>
          </a:r>
        </a:p>
      </dgm:t>
    </dgm:pt>
    <dgm:pt modelId="{1FE14343-23FF-BA40-A2FB-44EBF7A572CD}" type="parTrans" cxnId="{1DC251DF-B7D4-C54F-B945-12FAC9F451EF}">
      <dgm:prSet/>
      <dgm:spPr/>
      <dgm:t>
        <a:bodyPr/>
        <a:lstStyle/>
        <a:p>
          <a:endParaRPr lang="en-US"/>
        </a:p>
      </dgm:t>
    </dgm:pt>
    <dgm:pt modelId="{DF5FE4BA-9F4D-E14A-8319-7BC0F93FBB3A}" type="sibTrans" cxnId="{1DC251DF-B7D4-C54F-B945-12FAC9F451EF}">
      <dgm:prSet/>
      <dgm:spPr/>
      <dgm:t>
        <a:bodyPr/>
        <a:lstStyle/>
        <a:p>
          <a:endParaRPr lang="en-US"/>
        </a:p>
      </dgm:t>
    </dgm:pt>
    <dgm:pt modelId="{5F4808B0-F61A-B64C-9B3C-D3E5B7662E0C}">
      <dgm:prSet/>
      <dgm:spPr/>
      <dgm:t>
        <a:bodyPr/>
        <a:lstStyle/>
        <a:p>
          <a:pPr>
            <a:lnSpc>
              <a:spcPct val="110000"/>
            </a:lnSpc>
            <a:spcAft>
              <a:spcPts val="600"/>
            </a:spcAft>
          </a:pPr>
          <a:r>
            <a:rPr lang="en-US" dirty="0"/>
            <a:t>Ethnicity of Victim</a:t>
          </a:r>
        </a:p>
      </dgm:t>
    </dgm:pt>
    <dgm:pt modelId="{F41A31EE-1962-8643-858E-67333E015B6A}" type="parTrans" cxnId="{70C38696-A4A9-E742-9C62-986691C16D19}">
      <dgm:prSet/>
      <dgm:spPr/>
      <dgm:t>
        <a:bodyPr/>
        <a:lstStyle/>
        <a:p>
          <a:endParaRPr lang="en-US"/>
        </a:p>
      </dgm:t>
    </dgm:pt>
    <dgm:pt modelId="{A3F5B8B0-FEFC-7E46-8C49-B454F783F3B2}" type="sibTrans" cxnId="{70C38696-A4A9-E742-9C62-986691C16D19}">
      <dgm:prSet/>
      <dgm:spPr/>
      <dgm:t>
        <a:bodyPr/>
        <a:lstStyle/>
        <a:p>
          <a:endParaRPr lang="en-US"/>
        </a:p>
      </dgm:t>
    </dgm:pt>
    <dgm:pt modelId="{E8A60551-E903-3646-94FA-213DD49F8B4E}">
      <dgm:prSet/>
      <dgm:spPr/>
      <dgm:t>
        <a:bodyPr/>
        <a:lstStyle/>
        <a:p>
          <a:pPr>
            <a:lnSpc>
              <a:spcPct val="110000"/>
            </a:lnSpc>
            <a:spcAft>
              <a:spcPts val="600"/>
            </a:spcAft>
          </a:pPr>
          <a:r>
            <a:rPr lang="en-US" dirty="0"/>
            <a:t>Residence Status of Victim</a:t>
          </a:r>
        </a:p>
      </dgm:t>
    </dgm:pt>
    <dgm:pt modelId="{B6C8FA99-BB71-A046-9FF8-D5C8C76A17AE}" type="parTrans" cxnId="{EBF38532-20B4-D640-80E8-0A1A0B9EFA4A}">
      <dgm:prSet/>
      <dgm:spPr/>
      <dgm:t>
        <a:bodyPr/>
        <a:lstStyle/>
        <a:p>
          <a:endParaRPr lang="en-US"/>
        </a:p>
      </dgm:t>
    </dgm:pt>
    <dgm:pt modelId="{3B23E9B2-AE23-FE40-8BF5-3F12CFC6AB79}" type="sibTrans" cxnId="{EBF38532-20B4-D640-80E8-0A1A0B9EFA4A}">
      <dgm:prSet/>
      <dgm:spPr/>
      <dgm:t>
        <a:bodyPr/>
        <a:lstStyle/>
        <a:p>
          <a:endParaRPr lang="en-US"/>
        </a:p>
      </dgm:t>
    </dgm:pt>
    <dgm:pt modelId="{EF038F60-6EA6-E945-8F19-DAE287B63ECA}">
      <dgm:prSet/>
      <dgm:spPr/>
      <dgm:t>
        <a:bodyPr/>
        <a:lstStyle/>
        <a:p>
          <a:pPr>
            <a:lnSpc>
              <a:spcPct val="110000"/>
            </a:lnSpc>
            <a:spcAft>
              <a:spcPts val="600"/>
            </a:spcAft>
          </a:pPr>
          <a:r>
            <a:rPr lang="en-US" dirty="0"/>
            <a:t>Injury Types</a:t>
          </a:r>
        </a:p>
      </dgm:t>
    </dgm:pt>
    <dgm:pt modelId="{34044006-9DDD-184D-883B-595D56F0C503}" type="parTrans" cxnId="{E7BC199E-8C5C-DB47-AE3E-F90940D1D175}">
      <dgm:prSet/>
      <dgm:spPr/>
      <dgm:t>
        <a:bodyPr/>
        <a:lstStyle/>
        <a:p>
          <a:endParaRPr lang="en-US"/>
        </a:p>
      </dgm:t>
    </dgm:pt>
    <dgm:pt modelId="{811ECE40-F49D-724D-8C99-ED961F63138C}" type="sibTrans" cxnId="{E7BC199E-8C5C-DB47-AE3E-F90940D1D175}">
      <dgm:prSet/>
      <dgm:spPr/>
      <dgm:t>
        <a:bodyPr/>
        <a:lstStyle/>
        <a:p>
          <a:endParaRPr lang="en-US"/>
        </a:p>
      </dgm:t>
    </dgm:pt>
    <dgm:pt modelId="{F686345D-FE78-634E-88CA-38B1B1D1244D}">
      <dgm:prSet/>
      <dgm:spPr/>
      <dgm:t>
        <a:bodyPr/>
        <a:lstStyle/>
        <a:p>
          <a:pPr>
            <a:lnSpc>
              <a:spcPct val="110000"/>
            </a:lnSpc>
          </a:pPr>
          <a:r>
            <a:rPr lang="en-US" dirty="0"/>
            <a:t>Offender Relationship</a:t>
          </a:r>
        </a:p>
      </dgm:t>
    </dgm:pt>
    <dgm:pt modelId="{758008CF-2BFC-C746-A91E-907E0A562F6D}" type="parTrans" cxnId="{2163949F-3354-AA4D-85CE-C9CAAE701E34}">
      <dgm:prSet/>
      <dgm:spPr/>
      <dgm:t>
        <a:bodyPr/>
        <a:lstStyle/>
        <a:p>
          <a:endParaRPr lang="en-US"/>
        </a:p>
      </dgm:t>
    </dgm:pt>
    <dgm:pt modelId="{D638689F-F009-2549-A7E8-E8A91810E870}" type="sibTrans" cxnId="{2163949F-3354-AA4D-85CE-C9CAAE701E34}">
      <dgm:prSet/>
      <dgm:spPr/>
      <dgm:t>
        <a:bodyPr/>
        <a:lstStyle/>
        <a:p>
          <a:endParaRPr lang="en-US"/>
        </a:p>
      </dgm:t>
    </dgm:pt>
    <dgm:pt modelId="{D8D97D64-8CEE-6243-8F17-F7A9D82D63C6}">
      <dgm:prSet/>
      <dgm:spPr/>
      <dgm:t>
        <a:bodyPr/>
        <a:lstStyle/>
        <a:p>
          <a:pPr>
            <a:lnSpc>
              <a:spcPct val="110000"/>
            </a:lnSpc>
          </a:pPr>
          <a:r>
            <a:rPr lang="en-US" dirty="0"/>
            <a:t>Age of Offender</a:t>
          </a:r>
        </a:p>
      </dgm:t>
    </dgm:pt>
    <dgm:pt modelId="{8D6AB3CE-BECA-6B45-8C30-4EEAE021FD65}" type="parTrans" cxnId="{BC0E439B-60ED-DF46-87A9-EE20D64F4B64}">
      <dgm:prSet/>
      <dgm:spPr/>
      <dgm:t>
        <a:bodyPr/>
        <a:lstStyle/>
        <a:p>
          <a:endParaRPr lang="en-US"/>
        </a:p>
      </dgm:t>
    </dgm:pt>
    <dgm:pt modelId="{B8B1F9D2-1795-A749-BD0C-0B65BFA28135}" type="sibTrans" cxnId="{BC0E439B-60ED-DF46-87A9-EE20D64F4B64}">
      <dgm:prSet/>
      <dgm:spPr/>
      <dgm:t>
        <a:bodyPr/>
        <a:lstStyle/>
        <a:p>
          <a:endParaRPr lang="en-US"/>
        </a:p>
      </dgm:t>
    </dgm:pt>
    <dgm:pt modelId="{11AB3A67-A4AF-394B-8D8A-84922B1206AB}">
      <dgm:prSet/>
      <dgm:spPr/>
      <dgm:t>
        <a:bodyPr/>
        <a:lstStyle/>
        <a:p>
          <a:pPr>
            <a:lnSpc>
              <a:spcPct val="110000"/>
            </a:lnSpc>
          </a:pPr>
          <a:r>
            <a:rPr lang="en-US" dirty="0"/>
            <a:t>Sex of Offender</a:t>
          </a:r>
        </a:p>
      </dgm:t>
    </dgm:pt>
    <dgm:pt modelId="{7F1A7904-9627-A949-B42B-AE7762E204F1}" type="parTrans" cxnId="{8D692393-0494-6A4A-BC2A-881276276EE7}">
      <dgm:prSet/>
      <dgm:spPr/>
      <dgm:t>
        <a:bodyPr/>
        <a:lstStyle/>
        <a:p>
          <a:endParaRPr lang="en-US"/>
        </a:p>
      </dgm:t>
    </dgm:pt>
    <dgm:pt modelId="{EA538634-CE37-DE40-AF4D-4E44A328C2C8}" type="sibTrans" cxnId="{8D692393-0494-6A4A-BC2A-881276276EE7}">
      <dgm:prSet/>
      <dgm:spPr/>
      <dgm:t>
        <a:bodyPr/>
        <a:lstStyle/>
        <a:p>
          <a:endParaRPr lang="en-US"/>
        </a:p>
      </dgm:t>
    </dgm:pt>
    <dgm:pt modelId="{760BD682-FFC3-6249-9556-559F67C1ACF5}">
      <dgm:prSet/>
      <dgm:spPr/>
      <dgm:t>
        <a:bodyPr/>
        <a:lstStyle/>
        <a:p>
          <a:pPr>
            <a:lnSpc>
              <a:spcPct val="110000"/>
            </a:lnSpc>
          </a:pPr>
          <a:r>
            <a:rPr lang="en-US" dirty="0"/>
            <a:t>Race of Offender</a:t>
          </a:r>
        </a:p>
      </dgm:t>
    </dgm:pt>
    <dgm:pt modelId="{E79F6277-EFE6-5040-A037-7EE21180FBB4}" type="parTrans" cxnId="{A2314301-1D90-9D45-8B0D-3C36A0200166}">
      <dgm:prSet/>
      <dgm:spPr/>
      <dgm:t>
        <a:bodyPr/>
        <a:lstStyle/>
        <a:p>
          <a:endParaRPr lang="en-US"/>
        </a:p>
      </dgm:t>
    </dgm:pt>
    <dgm:pt modelId="{86AE630C-3623-074D-B9B9-227428610366}" type="sibTrans" cxnId="{A2314301-1D90-9D45-8B0D-3C36A0200166}">
      <dgm:prSet/>
      <dgm:spPr/>
      <dgm:t>
        <a:bodyPr/>
        <a:lstStyle/>
        <a:p>
          <a:endParaRPr lang="en-US"/>
        </a:p>
      </dgm:t>
    </dgm:pt>
    <dgm:pt modelId="{5E768DA1-A9F8-5E47-8FF5-B48ED6A4AF52}">
      <dgm:prSet/>
      <dgm:spPr/>
      <dgm:t>
        <a:bodyPr/>
        <a:lstStyle/>
        <a:p>
          <a:pPr>
            <a:lnSpc>
              <a:spcPct val="110000"/>
            </a:lnSpc>
          </a:pPr>
          <a:r>
            <a:rPr lang="en-US" dirty="0"/>
            <a:t>Ethnicity of Offender</a:t>
          </a:r>
        </a:p>
      </dgm:t>
    </dgm:pt>
    <dgm:pt modelId="{20798941-578A-3643-9DFA-C2F8363896FB}" type="parTrans" cxnId="{FFA249C2-55A3-D94D-85C6-1A2D09864874}">
      <dgm:prSet/>
      <dgm:spPr/>
      <dgm:t>
        <a:bodyPr/>
        <a:lstStyle/>
        <a:p>
          <a:endParaRPr lang="en-US"/>
        </a:p>
      </dgm:t>
    </dgm:pt>
    <dgm:pt modelId="{902E7C05-2226-C94C-8FFE-541090652CD7}" type="sibTrans" cxnId="{FFA249C2-55A3-D94D-85C6-1A2D09864874}">
      <dgm:prSet/>
      <dgm:spPr/>
      <dgm:t>
        <a:bodyPr/>
        <a:lstStyle/>
        <a:p>
          <a:endParaRPr lang="en-US"/>
        </a:p>
      </dgm:t>
    </dgm:pt>
    <dgm:pt modelId="{3DF23FFE-A4BF-3547-99C1-4B4F7A19B367}">
      <dgm:prSet/>
      <dgm:spPr/>
      <dgm:t>
        <a:bodyPr/>
        <a:lstStyle/>
        <a:p>
          <a:pPr>
            <a:lnSpc>
              <a:spcPct val="110000"/>
            </a:lnSpc>
          </a:pPr>
          <a:r>
            <a:rPr lang="en-US" dirty="0"/>
            <a:t>Offender Suspected of Using Alcohol</a:t>
          </a:r>
        </a:p>
      </dgm:t>
    </dgm:pt>
    <dgm:pt modelId="{11A74229-3C77-0F47-9ED1-B0AD0E7F8E46}" type="parTrans" cxnId="{3F5395EC-5A57-394D-B8A5-44C613E1FE29}">
      <dgm:prSet/>
      <dgm:spPr/>
      <dgm:t>
        <a:bodyPr/>
        <a:lstStyle/>
        <a:p>
          <a:endParaRPr lang="en-US"/>
        </a:p>
      </dgm:t>
    </dgm:pt>
    <dgm:pt modelId="{E454B29A-B6D5-6C49-AB42-89B30A1F84FB}" type="sibTrans" cxnId="{3F5395EC-5A57-394D-B8A5-44C613E1FE29}">
      <dgm:prSet/>
      <dgm:spPr/>
      <dgm:t>
        <a:bodyPr/>
        <a:lstStyle/>
        <a:p>
          <a:endParaRPr lang="en-US"/>
        </a:p>
      </dgm:t>
    </dgm:pt>
    <dgm:pt modelId="{573F5A4A-92E9-FD47-954F-393DADED7062}">
      <dgm:prSet/>
      <dgm:spPr/>
      <dgm:t>
        <a:bodyPr/>
        <a:lstStyle/>
        <a:p>
          <a:pPr>
            <a:lnSpc>
              <a:spcPct val="110000"/>
            </a:lnSpc>
          </a:pPr>
          <a:r>
            <a:rPr lang="en-US" dirty="0"/>
            <a:t>Offender Suspected of Using Computer Equipment</a:t>
          </a:r>
        </a:p>
      </dgm:t>
    </dgm:pt>
    <dgm:pt modelId="{21CEA545-B54D-3249-A2BB-160AC42566D2}" type="parTrans" cxnId="{E879C267-E44A-044E-9B28-81DFFA3702ED}">
      <dgm:prSet/>
      <dgm:spPr/>
      <dgm:t>
        <a:bodyPr/>
        <a:lstStyle/>
        <a:p>
          <a:endParaRPr lang="en-US"/>
        </a:p>
      </dgm:t>
    </dgm:pt>
    <dgm:pt modelId="{B008F0AF-72AE-BE4A-B4DB-528135A22F37}" type="sibTrans" cxnId="{E879C267-E44A-044E-9B28-81DFFA3702ED}">
      <dgm:prSet/>
      <dgm:spPr/>
      <dgm:t>
        <a:bodyPr/>
        <a:lstStyle/>
        <a:p>
          <a:endParaRPr lang="en-US"/>
        </a:p>
      </dgm:t>
    </dgm:pt>
    <dgm:pt modelId="{A18D689A-A53D-BD47-A017-BD91AF1599C3}">
      <dgm:prSet/>
      <dgm:spPr/>
      <dgm:t>
        <a:bodyPr/>
        <a:lstStyle/>
        <a:p>
          <a:pPr>
            <a:lnSpc>
              <a:spcPct val="110000"/>
            </a:lnSpc>
          </a:pPr>
          <a:r>
            <a:rPr lang="en-US" dirty="0"/>
            <a:t>Offender Suspected of Using Drugs</a:t>
          </a:r>
        </a:p>
      </dgm:t>
    </dgm:pt>
    <dgm:pt modelId="{6F79450D-9F21-8A46-BF65-20212A1C5E56}" type="parTrans" cxnId="{F2731A35-B7F9-4345-8006-A26B3858B282}">
      <dgm:prSet/>
      <dgm:spPr/>
      <dgm:t>
        <a:bodyPr/>
        <a:lstStyle/>
        <a:p>
          <a:endParaRPr lang="en-US"/>
        </a:p>
      </dgm:t>
    </dgm:pt>
    <dgm:pt modelId="{D305F91A-EE76-684A-9D25-E5828FAD26CF}" type="sibTrans" cxnId="{F2731A35-B7F9-4345-8006-A26B3858B282}">
      <dgm:prSet/>
      <dgm:spPr/>
      <dgm:t>
        <a:bodyPr/>
        <a:lstStyle/>
        <a:p>
          <a:endParaRPr lang="en-US"/>
        </a:p>
      </dgm:t>
    </dgm:pt>
    <dgm:pt modelId="{FF37D162-D1EC-4250-AA10-735829E095DB}">
      <dgm:prSet/>
      <dgm:spPr/>
      <dgm:t>
        <a:bodyPr/>
        <a:lstStyle/>
        <a:p>
          <a:pPr>
            <a:lnSpc>
              <a:spcPct val="110000"/>
            </a:lnSpc>
          </a:pPr>
          <a:r>
            <a:rPr lang="en-US" b="1" dirty="0"/>
            <a:t>Offense Information</a:t>
          </a:r>
          <a:endParaRPr lang="en-US" dirty="0"/>
        </a:p>
      </dgm:t>
    </dgm:pt>
    <dgm:pt modelId="{A47DDF8E-ED36-44A8-9156-84277DA9346F}" type="parTrans" cxnId="{30FD6C18-E28E-4E21-BCD5-7E834E5B966B}">
      <dgm:prSet/>
      <dgm:spPr/>
      <dgm:t>
        <a:bodyPr/>
        <a:lstStyle/>
        <a:p>
          <a:endParaRPr lang="en-US"/>
        </a:p>
      </dgm:t>
    </dgm:pt>
    <dgm:pt modelId="{16EE7718-92FE-4620-930C-F5FF6C6E13B9}" type="sibTrans" cxnId="{30FD6C18-E28E-4E21-BCD5-7E834E5B966B}">
      <dgm:prSet/>
      <dgm:spPr/>
      <dgm:t>
        <a:bodyPr/>
        <a:lstStyle/>
        <a:p>
          <a:endParaRPr lang="en-US"/>
        </a:p>
      </dgm:t>
    </dgm:pt>
    <dgm:pt modelId="{3256AACB-A857-4471-B317-0FAB1B3F57D3}">
      <dgm:prSet/>
      <dgm:spPr/>
      <dgm:t>
        <a:bodyPr/>
        <a:lstStyle/>
        <a:p>
          <a:pPr>
            <a:lnSpc>
              <a:spcPct val="110000"/>
            </a:lnSpc>
            <a:spcAft>
              <a:spcPts val="600"/>
            </a:spcAft>
          </a:pPr>
          <a:r>
            <a:rPr lang="en-US" dirty="0"/>
            <a:t>Incident Date Hour</a:t>
          </a:r>
        </a:p>
      </dgm:t>
    </dgm:pt>
    <dgm:pt modelId="{3EA5152C-9A45-4853-8D18-33C1964F9485}" type="parTrans" cxnId="{C899B84F-D128-4C82-B155-51274CB918D0}">
      <dgm:prSet/>
      <dgm:spPr/>
      <dgm:t>
        <a:bodyPr/>
        <a:lstStyle/>
        <a:p>
          <a:endParaRPr lang="en-US"/>
        </a:p>
      </dgm:t>
    </dgm:pt>
    <dgm:pt modelId="{AE5AAC88-CB02-4D00-883F-A22B44EAE5B8}" type="sibTrans" cxnId="{C899B84F-D128-4C82-B155-51274CB918D0}">
      <dgm:prSet/>
      <dgm:spPr/>
      <dgm:t>
        <a:bodyPr/>
        <a:lstStyle/>
        <a:p>
          <a:endParaRPr lang="en-US"/>
        </a:p>
      </dgm:t>
    </dgm:pt>
    <dgm:pt modelId="{EB0E344E-0282-4195-AA65-D62184461B99}">
      <dgm:prSet/>
      <dgm:spPr/>
      <dgm:t>
        <a:bodyPr/>
        <a:lstStyle/>
        <a:p>
          <a:pPr>
            <a:lnSpc>
              <a:spcPct val="110000"/>
            </a:lnSpc>
            <a:spcAft>
              <a:spcPts val="600"/>
            </a:spcAft>
          </a:pPr>
          <a:r>
            <a:rPr lang="en-US" dirty="0"/>
            <a:t>Offense Attempted Completed</a:t>
          </a:r>
        </a:p>
      </dgm:t>
    </dgm:pt>
    <dgm:pt modelId="{48965A0B-D91F-42B7-8B8E-E88C991BCA0E}" type="parTrans" cxnId="{E9CF7D3B-E329-4BFF-AD02-17022AB039AA}">
      <dgm:prSet/>
      <dgm:spPr/>
      <dgm:t>
        <a:bodyPr/>
        <a:lstStyle/>
        <a:p>
          <a:endParaRPr lang="en-US"/>
        </a:p>
      </dgm:t>
    </dgm:pt>
    <dgm:pt modelId="{60174794-2B41-46CD-838A-28D35ADCED55}" type="sibTrans" cxnId="{E9CF7D3B-E329-4BFF-AD02-17022AB039AA}">
      <dgm:prSet/>
      <dgm:spPr/>
      <dgm:t>
        <a:bodyPr/>
        <a:lstStyle/>
        <a:p>
          <a:endParaRPr lang="en-US"/>
        </a:p>
      </dgm:t>
    </dgm:pt>
    <dgm:pt modelId="{21DBC02F-8BAB-4F41-9CD3-ADCAA0C036A2}">
      <dgm:prSet/>
      <dgm:spPr/>
      <dgm:t>
        <a:bodyPr/>
        <a:lstStyle/>
        <a:p>
          <a:pPr>
            <a:lnSpc>
              <a:spcPct val="110000"/>
            </a:lnSpc>
            <a:spcAft>
              <a:spcPts val="600"/>
            </a:spcAft>
          </a:pPr>
          <a:r>
            <a:rPr lang="en-US" dirty="0"/>
            <a:t>Location Category</a:t>
          </a:r>
        </a:p>
      </dgm:t>
    </dgm:pt>
    <dgm:pt modelId="{EF71AD0D-CA21-4EDC-9E67-382979983721}" type="parTrans" cxnId="{47855D43-7741-482F-B6F1-135385B2C24D}">
      <dgm:prSet/>
      <dgm:spPr/>
      <dgm:t>
        <a:bodyPr/>
        <a:lstStyle/>
        <a:p>
          <a:endParaRPr lang="en-US"/>
        </a:p>
      </dgm:t>
    </dgm:pt>
    <dgm:pt modelId="{ECC0C586-DECC-4B4E-91D0-1C08FA29D6C9}" type="sibTrans" cxnId="{47855D43-7741-482F-B6F1-135385B2C24D}">
      <dgm:prSet/>
      <dgm:spPr/>
      <dgm:t>
        <a:bodyPr/>
        <a:lstStyle/>
        <a:p>
          <a:endParaRPr lang="en-US"/>
        </a:p>
      </dgm:t>
    </dgm:pt>
    <dgm:pt modelId="{29D35607-D1E4-4F6E-91C9-B86EFEC648BF}">
      <dgm:prSet/>
      <dgm:spPr/>
      <dgm:t>
        <a:bodyPr/>
        <a:lstStyle/>
        <a:p>
          <a:pPr>
            <a:lnSpc>
              <a:spcPct val="110000"/>
            </a:lnSpc>
            <a:spcAft>
              <a:spcPts val="600"/>
            </a:spcAft>
          </a:pPr>
          <a:r>
            <a:rPr lang="en-US" dirty="0"/>
            <a:t>Hate Crime</a:t>
          </a:r>
        </a:p>
      </dgm:t>
    </dgm:pt>
    <dgm:pt modelId="{3464DC92-123E-44E5-A28C-91D009C882A9}" type="parTrans" cxnId="{03B1B544-2FC0-4AD1-BA5B-4584806BBAE0}">
      <dgm:prSet/>
      <dgm:spPr/>
      <dgm:t>
        <a:bodyPr/>
        <a:lstStyle/>
        <a:p>
          <a:endParaRPr lang="en-US"/>
        </a:p>
      </dgm:t>
    </dgm:pt>
    <dgm:pt modelId="{8A8E3D4B-98BE-44BB-B407-DF1159760816}" type="sibTrans" cxnId="{03B1B544-2FC0-4AD1-BA5B-4584806BBAE0}">
      <dgm:prSet/>
      <dgm:spPr/>
      <dgm:t>
        <a:bodyPr/>
        <a:lstStyle/>
        <a:p>
          <a:endParaRPr lang="en-US"/>
        </a:p>
      </dgm:t>
    </dgm:pt>
    <dgm:pt modelId="{34313097-A57A-49A8-8FE4-13853C613A19}">
      <dgm:prSet/>
      <dgm:spPr/>
      <dgm:t>
        <a:bodyPr/>
        <a:lstStyle/>
        <a:p>
          <a:pPr>
            <a:lnSpc>
              <a:spcPct val="110000"/>
            </a:lnSpc>
            <a:spcAft>
              <a:spcPts val="600"/>
            </a:spcAft>
          </a:pPr>
          <a:r>
            <a:rPr lang="en-US" dirty="0"/>
            <a:t>Offense Circumstances</a:t>
          </a:r>
        </a:p>
      </dgm:t>
    </dgm:pt>
    <dgm:pt modelId="{01D0C216-21B1-4902-BA75-484E03081EB6}" type="parTrans" cxnId="{631C01FD-7C89-47BA-8CFA-411B14EEA333}">
      <dgm:prSet/>
      <dgm:spPr/>
      <dgm:t>
        <a:bodyPr/>
        <a:lstStyle/>
        <a:p>
          <a:endParaRPr lang="en-US"/>
        </a:p>
      </dgm:t>
    </dgm:pt>
    <dgm:pt modelId="{AD656CEC-3406-4C65-AEEF-7334AD51E446}" type="sibTrans" cxnId="{631C01FD-7C89-47BA-8CFA-411B14EEA333}">
      <dgm:prSet/>
      <dgm:spPr/>
      <dgm:t>
        <a:bodyPr/>
        <a:lstStyle/>
        <a:p>
          <a:endParaRPr lang="en-US"/>
        </a:p>
      </dgm:t>
    </dgm:pt>
    <dgm:pt modelId="{97F0FA5A-3E80-4662-BAB3-2860C9ADDA1C}">
      <dgm:prSet/>
      <dgm:spPr/>
      <dgm:t>
        <a:bodyPr/>
        <a:lstStyle/>
        <a:p>
          <a:pPr>
            <a:lnSpc>
              <a:spcPct val="110000"/>
            </a:lnSpc>
            <a:spcAft>
              <a:spcPct val="15000"/>
            </a:spcAft>
          </a:pPr>
          <a:r>
            <a:rPr lang="en-US" dirty="0"/>
            <a:t>Weapon or Force Used</a:t>
          </a:r>
        </a:p>
      </dgm:t>
    </dgm:pt>
    <dgm:pt modelId="{F231DA58-4B82-4546-922C-50599B96B1F7}" type="parTrans" cxnId="{C0A38BA1-915D-43CD-8A3C-38EFDCB346DA}">
      <dgm:prSet/>
      <dgm:spPr/>
      <dgm:t>
        <a:bodyPr/>
        <a:lstStyle/>
        <a:p>
          <a:endParaRPr lang="en-US"/>
        </a:p>
      </dgm:t>
    </dgm:pt>
    <dgm:pt modelId="{5A2F43FC-E670-4C34-8AA7-7DB413451695}" type="sibTrans" cxnId="{C0A38BA1-915D-43CD-8A3C-38EFDCB346DA}">
      <dgm:prSet/>
      <dgm:spPr/>
      <dgm:t>
        <a:bodyPr/>
        <a:lstStyle/>
        <a:p>
          <a:endParaRPr lang="en-US"/>
        </a:p>
      </dgm:t>
    </dgm:pt>
    <dgm:pt modelId="{1452DBA8-8858-9544-A286-E0DC78233D7E}" type="pres">
      <dgm:prSet presAssocID="{56ADDE12-E771-4B3D-B870-46EF81983474}" presName="Name0" presStyleCnt="0">
        <dgm:presLayoutVars>
          <dgm:dir/>
          <dgm:animLvl val="lvl"/>
          <dgm:resizeHandles val="exact"/>
        </dgm:presLayoutVars>
      </dgm:prSet>
      <dgm:spPr/>
    </dgm:pt>
    <dgm:pt modelId="{05FE5356-6363-2B4E-9EE4-173EF3B4B7C5}" type="pres">
      <dgm:prSet presAssocID="{0E82987D-3F92-40C6-A824-73813D7E7F01}" presName="composite" presStyleCnt="0"/>
      <dgm:spPr/>
    </dgm:pt>
    <dgm:pt modelId="{12860EC7-24B5-4A4E-8645-BE0819C62891}" type="pres">
      <dgm:prSet presAssocID="{0E82987D-3F92-40C6-A824-73813D7E7F01}" presName="parTx" presStyleLbl="alignNode1" presStyleIdx="0" presStyleCnt="3">
        <dgm:presLayoutVars>
          <dgm:chMax val="0"/>
          <dgm:chPref val="0"/>
          <dgm:bulletEnabled val="1"/>
        </dgm:presLayoutVars>
      </dgm:prSet>
      <dgm:spPr/>
    </dgm:pt>
    <dgm:pt modelId="{3AD8D747-7547-8647-86FD-E7483B2E8BFD}" type="pres">
      <dgm:prSet presAssocID="{0E82987D-3F92-40C6-A824-73813D7E7F01}" presName="desTx" presStyleLbl="alignAccFollowNode1" presStyleIdx="0" presStyleCnt="3">
        <dgm:presLayoutVars>
          <dgm:bulletEnabled val="1"/>
        </dgm:presLayoutVars>
      </dgm:prSet>
      <dgm:spPr/>
    </dgm:pt>
    <dgm:pt modelId="{327D3D3C-C692-7C4A-8E3C-04DFCD73C45A}" type="pres">
      <dgm:prSet presAssocID="{AD0CD21B-9073-498F-8893-7DD956B72017}" presName="space" presStyleCnt="0"/>
      <dgm:spPr/>
    </dgm:pt>
    <dgm:pt modelId="{9BED439B-5748-3143-B1FF-E55B8B0953C7}" type="pres">
      <dgm:prSet presAssocID="{95D8ED2A-B581-4E11-A83B-32F7F863357C}" presName="composite" presStyleCnt="0"/>
      <dgm:spPr/>
    </dgm:pt>
    <dgm:pt modelId="{75D12D1F-6707-7D41-B962-EF077969D788}" type="pres">
      <dgm:prSet presAssocID="{95D8ED2A-B581-4E11-A83B-32F7F863357C}" presName="parTx" presStyleLbl="alignNode1" presStyleIdx="1" presStyleCnt="3">
        <dgm:presLayoutVars>
          <dgm:chMax val="0"/>
          <dgm:chPref val="0"/>
          <dgm:bulletEnabled val="1"/>
        </dgm:presLayoutVars>
      </dgm:prSet>
      <dgm:spPr/>
    </dgm:pt>
    <dgm:pt modelId="{057D3DE4-EFB8-AE4A-9DA8-E9F739F5EE45}" type="pres">
      <dgm:prSet presAssocID="{95D8ED2A-B581-4E11-A83B-32F7F863357C}" presName="desTx" presStyleLbl="alignAccFollowNode1" presStyleIdx="1" presStyleCnt="3">
        <dgm:presLayoutVars>
          <dgm:bulletEnabled val="1"/>
        </dgm:presLayoutVars>
      </dgm:prSet>
      <dgm:spPr/>
    </dgm:pt>
    <dgm:pt modelId="{D28F2322-6726-43C2-A7EF-489537C01063}" type="pres">
      <dgm:prSet presAssocID="{49529637-89A9-4CC0-8BAD-F76411A78743}" presName="space" presStyleCnt="0"/>
      <dgm:spPr/>
    </dgm:pt>
    <dgm:pt modelId="{54CB3EEB-A3A3-4B7C-9A25-C0B0492A9E42}" type="pres">
      <dgm:prSet presAssocID="{FF37D162-D1EC-4250-AA10-735829E095DB}" presName="composite" presStyleCnt="0"/>
      <dgm:spPr/>
    </dgm:pt>
    <dgm:pt modelId="{3525159A-B2F3-4E2C-86EF-3CA8C921C5D4}" type="pres">
      <dgm:prSet presAssocID="{FF37D162-D1EC-4250-AA10-735829E095DB}" presName="parTx" presStyleLbl="alignNode1" presStyleIdx="2" presStyleCnt="3">
        <dgm:presLayoutVars>
          <dgm:chMax val="0"/>
          <dgm:chPref val="0"/>
          <dgm:bulletEnabled val="1"/>
        </dgm:presLayoutVars>
      </dgm:prSet>
      <dgm:spPr/>
    </dgm:pt>
    <dgm:pt modelId="{CDCB009E-7CEF-4016-80FA-9A423E655C4C}" type="pres">
      <dgm:prSet presAssocID="{FF37D162-D1EC-4250-AA10-735829E095DB}" presName="desTx" presStyleLbl="alignAccFollowNode1" presStyleIdx="2" presStyleCnt="3">
        <dgm:presLayoutVars>
          <dgm:bulletEnabled val="1"/>
        </dgm:presLayoutVars>
      </dgm:prSet>
      <dgm:spPr/>
    </dgm:pt>
  </dgm:ptLst>
  <dgm:cxnLst>
    <dgm:cxn modelId="{A2314301-1D90-9D45-8B0D-3C36A0200166}" srcId="{95D8ED2A-B581-4E11-A83B-32F7F863357C}" destId="{760BD682-FFC3-6249-9556-559F67C1ACF5}" srcOrd="3" destOrd="0" parTransId="{E79F6277-EFE6-5040-A037-7EE21180FBB4}" sibTransId="{86AE630C-3623-074D-B9B9-227428610366}"/>
    <dgm:cxn modelId="{7EEF4204-2000-424B-8B55-57A29E5AE281}" srcId="{0E82987D-3F92-40C6-A824-73813D7E7F01}" destId="{D4B8CA04-3D3C-4263-85E7-540AD99A9343}" srcOrd="0" destOrd="0" parTransId="{8B512251-6FDD-49B9-91ED-07F032A82103}" sibTransId="{9C604044-EDC5-4639-990F-4DB9F3B532C4}"/>
    <dgm:cxn modelId="{A632EC13-3AA0-44B3-B112-FA4D29201A7A}" srcId="{56ADDE12-E771-4B3D-B870-46EF81983474}" destId="{0E82987D-3F92-40C6-A824-73813D7E7F01}" srcOrd="0" destOrd="0" parTransId="{8E5F3C59-5106-4FF7-ACC0-FB7DA95E13D3}" sibTransId="{AD0CD21B-9073-498F-8893-7DD956B72017}"/>
    <dgm:cxn modelId="{30FD6C18-E28E-4E21-BCD5-7E834E5B966B}" srcId="{56ADDE12-E771-4B3D-B870-46EF81983474}" destId="{FF37D162-D1EC-4250-AA10-735829E095DB}" srcOrd="2" destOrd="0" parTransId="{A47DDF8E-ED36-44A8-9156-84277DA9346F}" sibTransId="{16EE7718-92FE-4620-930C-F5FF6C6E13B9}"/>
    <dgm:cxn modelId="{E7DD7627-C031-4C09-A486-A057C22D7423}" type="presOf" srcId="{34313097-A57A-49A8-8FE4-13853C613A19}" destId="{CDCB009E-7CEF-4016-80FA-9A423E655C4C}" srcOrd="0" destOrd="4" presId="urn:microsoft.com/office/officeart/2005/8/layout/hList1"/>
    <dgm:cxn modelId="{5DE38531-88A0-4F2E-BB6B-ADA188B715EB}" type="presOf" srcId="{97F0FA5A-3E80-4662-BAB3-2860C9ADDA1C}" destId="{CDCB009E-7CEF-4016-80FA-9A423E655C4C}" srcOrd="0" destOrd="5" presId="urn:microsoft.com/office/officeart/2005/8/layout/hList1"/>
    <dgm:cxn modelId="{EBF38532-20B4-D640-80E8-0A1A0B9EFA4A}" srcId="{0E82987D-3F92-40C6-A824-73813D7E7F01}" destId="{E8A60551-E903-3646-94FA-213DD49F8B4E}" srcOrd="4" destOrd="0" parTransId="{B6C8FA99-BB71-A046-9FF8-D5C8C76A17AE}" sibTransId="{3B23E9B2-AE23-FE40-8BF5-3F12CFC6AB79}"/>
    <dgm:cxn modelId="{F2731A35-B7F9-4345-8006-A26B3858B282}" srcId="{95D8ED2A-B581-4E11-A83B-32F7F863357C}" destId="{A18D689A-A53D-BD47-A017-BD91AF1599C3}" srcOrd="7" destOrd="0" parTransId="{6F79450D-9F21-8A46-BF65-20212A1C5E56}" sibTransId="{D305F91A-EE76-684A-9D25-E5828FAD26CF}"/>
    <dgm:cxn modelId="{75B4D235-B02B-7247-B4BD-D99A37DC76B7}" type="presOf" srcId="{11AB3A67-A4AF-394B-8D8A-84922B1206AB}" destId="{057D3DE4-EFB8-AE4A-9DA8-E9F739F5EE45}" srcOrd="0" destOrd="2" presId="urn:microsoft.com/office/officeart/2005/8/layout/hList1"/>
    <dgm:cxn modelId="{E9CF7D3B-E329-4BFF-AD02-17022AB039AA}" srcId="{FF37D162-D1EC-4250-AA10-735829E095DB}" destId="{EB0E344E-0282-4195-AA65-D62184461B99}" srcOrd="1" destOrd="0" parTransId="{48965A0B-D91F-42B7-8B8E-E88C991BCA0E}" sibTransId="{60174794-2B41-46CD-838A-28D35ADCED55}"/>
    <dgm:cxn modelId="{47855D43-7741-482F-B6F1-135385B2C24D}" srcId="{FF37D162-D1EC-4250-AA10-735829E095DB}" destId="{21DBC02F-8BAB-4F41-9CD3-ADCAA0C036A2}" srcOrd="2" destOrd="0" parTransId="{EF71AD0D-CA21-4EDC-9E67-382979983721}" sibTransId="{ECC0C586-DECC-4B4E-91D0-1C08FA29D6C9}"/>
    <dgm:cxn modelId="{03B1B544-2FC0-4AD1-BA5B-4584806BBAE0}" srcId="{FF37D162-D1EC-4250-AA10-735829E095DB}" destId="{29D35607-D1E4-4F6E-91C9-B86EFEC648BF}" srcOrd="3" destOrd="0" parTransId="{3464DC92-123E-44E5-A28C-91D009C882A9}" sibTransId="{8A8E3D4B-98BE-44BB-B407-DF1159760816}"/>
    <dgm:cxn modelId="{E879C267-E44A-044E-9B28-81DFFA3702ED}" srcId="{95D8ED2A-B581-4E11-A83B-32F7F863357C}" destId="{573F5A4A-92E9-FD47-954F-393DADED7062}" srcOrd="6" destOrd="0" parTransId="{21CEA545-B54D-3249-A2BB-160AC42566D2}" sibTransId="{B008F0AF-72AE-BE4A-B4DB-528135A22F37}"/>
    <dgm:cxn modelId="{097A4248-258D-504D-873D-950E12BE0CFC}" type="presOf" srcId="{835AE732-1B1B-1D49-B136-E1023CEA6FC7}" destId="{3AD8D747-7547-8647-86FD-E7483B2E8BFD}" srcOrd="0" destOrd="2" presId="urn:microsoft.com/office/officeart/2005/8/layout/hList1"/>
    <dgm:cxn modelId="{663A8848-7391-004E-8A09-841D10AAA17C}" type="presOf" srcId="{0FB82B40-9D87-A64A-856C-455C76A005CF}" destId="{3AD8D747-7547-8647-86FD-E7483B2E8BFD}" srcOrd="0" destOrd="1" presId="urn:microsoft.com/office/officeart/2005/8/layout/hList1"/>
    <dgm:cxn modelId="{6EDD7449-7FFF-4044-A6F1-47F08BADC494}" type="presOf" srcId="{21DBC02F-8BAB-4F41-9CD3-ADCAA0C036A2}" destId="{CDCB009E-7CEF-4016-80FA-9A423E655C4C}" srcOrd="0" destOrd="2" presId="urn:microsoft.com/office/officeart/2005/8/layout/hList1"/>
    <dgm:cxn modelId="{C899B84F-D128-4C82-B155-51274CB918D0}" srcId="{FF37D162-D1EC-4250-AA10-735829E095DB}" destId="{3256AACB-A857-4471-B317-0FAB1B3F57D3}" srcOrd="0" destOrd="0" parTransId="{3EA5152C-9A45-4853-8D18-33C1964F9485}" sibTransId="{AE5AAC88-CB02-4D00-883F-A22B44EAE5B8}"/>
    <dgm:cxn modelId="{F2393075-91B7-427E-B8B3-D60F438B248C}" srcId="{56ADDE12-E771-4B3D-B870-46EF81983474}" destId="{95D8ED2A-B581-4E11-A83B-32F7F863357C}" srcOrd="1" destOrd="0" parTransId="{F911EBCC-BD88-4B30-88BC-518A31074B85}" sibTransId="{49529637-89A9-4CC0-8BAD-F76411A78743}"/>
    <dgm:cxn modelId="{1D623956-0F55-46F6-87A1-76BD77B723DA}" type="presOf" srcId="{FF37D162-D1EC-4250-AA10-735829E095DB}" destId="{3525159A-B2F3-4E2C-86EF-3CA8C921C5D4}" srcOrd="0" destOrd="0" presId="urn:microsoft.com/office/officeart/2005/8/layout/hList1"/>
    <dgm:cxn modelId="{3283B187-3AAA-474B-AB61-130E67EACF0C}" type="presOf" srcId="{E8A60551-E903-3646-94FA-213DD49F8B4E}" destId="{3AD8D747-7547-8647-86FD-E7483B2E8BFD}" srcOrd="0" destOrd="4" presId="urn:microsoft.com/office/officeart/2005/8/layout/hList1"/>
    <dgm:cxn modelId="{1ED81B8F-EDCF-1B4C-91CE-9610FAEAA220}" type="presOf" srcId="{95D8ED2A-B581-4E11-A83B-32F7F863357C}" destId="{75D12D1F-6707-7D41-B962-EF077969D788}" srcOrd="0" destOrd="0" presId="urn:microsoft.com/office/officeart/2005/8/layout/hList1"/>
    <dgm:cxn modelId="{8D692393-0494-6A4A-BC2A-881276276EE7}" srcId="{95D8ED2A-B581-4E11-A83B-32F7F863357C}" destId="{11AB3A67-A4AF-394B-8D8A-84922B1206AB}" srcOrd="2" destOrd="0" parTransId="{7F1A7904-9627-A949-B42B-AE7762E204F1}" sibTransId="{EA538634-CE37-DE40-AF4D-4E44A328C2C8}"/>
    <dgm:cxn modelId="{70C38696-A4A9-E742-9C62-986691C16D19}" srcId="{0E82987D-3F92-40C6-A824-73813D7E7F01}" destId="{5F4808B0-F61A-B64C-9B3C-D3E5B7662E0C}" srcOrd="3" destOrd="0" parTransId="{F41A31EE-1962-8643-858E-67333E015B6A}" sibTransId="{A3F5B8B0-FEFC-7E46-8C49-B454F783F3B2}"/>
    <dgm:cxn modelId="{0B7C8C98-06D8-CB4F-9F2D-69AAF2EDA532}" type="presOf" srcId="{F686345D-FE78-634E-88CA-38B1B1D1244D}" destId="{057D3DE4-EFB8-AE4A-9DA8-E9F739F5EE45}" srcOrd="0" destOrd="0" presId="urn:microsoft.com/office/officeart/2005/8/layout/hList1"/>
    <dgm:cxn modelId="{BC0E439B-60ED-DF46-87A9-EE20D64F4B64}" srcId="{95D8ED2A-B581-4E11-A83B-32F7F863357C}" destId="{D8D97D64-8CEE-6243-8F17-F7A9D82D63C6}" srcOrd="1" destOrd="0" parTransId="{8D6AB3CE-BECA-6B45-8C30-4EEAE021FD65}" sibTransId="{B8B1F9D2-1795-A749-BD0C-0B65BFA28135}"/>
    <dgm:cxn modelId="{1758ED9B-2740-DE40-BED7-72000D399BEB}" type="presOf" srcId="{D4B8CA04-3D3C-4263-85E7-540AD99A9343}" destId="{3AD8D747-7547-8647-86FD-E7483B2E8BFD}" srcOrd="0" destOrd="0" presId="urn:microsoft.com/office/officeart/2005/8/layout/hList1"/>
    <dgm:cxn modelId="{E7BC199E-8C5C-DB47-AE3E-F90940D1D175}" srcId="{0E82987D-3F92-40C6-A824-73813D7E7F01}" destId="{EF038F60-6EA6-E945-8F19-DAE287B63ECA}" srcOrd="5" destOrd="0" parTransId="{34044006-9DDD-184D-883B-595D56F0C503}" sibTransId="{811ECE40-F49D-724D-8C99-ED961F63138C}"/>
    <dgm:cxn modelId="{2163949F-3354-AA4D-85CE-C9CAAE701E34}" srcId="{95D8ED2A-B581-4E11-A83B-32F7F863357C}" destId="{F686345D-FE78-634E-88CA-38B1B1D1244D}" srcOrd="0" destOrd="0" parTransId="{758008CF-2BFC-C746-A91E-907E0A562F6D}" sibTransId="{D638689F-F009-2549-A7E8-E8A91810E870}"/>
    <dgm:cxn modelId="{9C9841A1-3108-5D4E-B6A1-F26E514A7394}" type="presOf" srcId="{56ADDE12-E771-4B3D-B870-46EF81983474}" destId="{1452DBA8-8858-9544-A286-E0DC78233D7E}" srcOrd="0" destOrd="0" presId="urn:microsoft.com/office/officeart/2005/8/layout/hList1"/>
    <dgm:cxn modelId="{C0A38BA1-915D-43CD-8A3C-38EFDCB346DA}" srcId="{FF37D162-D1EC-4250-AA10-735829E095DB}" destId="{97F0FA5A-3E80-4662-BAB3-2860C9ADDA1C}" srcOrd="5" destOrd="0" parTransId="{F231DA58-4B82-4546-922C-50599B96B1F7}" sibTransId="{5A2F43FC-E670-4C34-8AA7-7DB413451695}"/>
    <dgm:cxn modelId="{84476DA5-20AF-4F60-BAC8-EF21F3569F7A}" type="presOf" srcId="{EB0E344E-0282-4195-AA65-D62184461B99}" destId="{CDCB009E-7CEF-4016-80FA-9A423E655C4C}" srcOrd="0" destOrd="1" presId="urn:microsoft.com/office/officeart/2005/8/layout/hList1"/>
    <dgm:cxn modelId="{A10A5AA6-E364-1241-BF2E-0846D291567A}" type="presOf" srcId="{EF038F60-6EA6-E945-8F19-DAE287B63ECA}" destId="{3AD8D747-7547-8647-86FD-E7483B2E8BFD}" srcOrd="0" destOrd="5" presId="urn:microsoft.com/office/officeart/2005/8/layout/hList1"/>
    <dgm:cxn modelId="{47F3D4A7-59EB-5544-BA78-48433B16F573}" type="presOf" srcId="{5F4808B0-F61A-B64C-9B3C-D3E5B7662E0C}" destId="{3AD8D747-7547-8647-86FD-E7483B2E8BFD}" srcOrd="0" destOrd="3" presId="urn:microsoft.com/office/officeart/2005/8/layout/hList1"/>
    <dgm:cxn modelId="{5F4165AA-BA4C-8E4B-B91B-CFAEC9EFDA0A}" type="presOf" srcId="{573F5A4A-92E9-FD47-954F-393DADED7062}" destId="{057D3DE4-EFB8-AE4A-9DA8-E9F739F5EE45}" srcOrd="0" destOrd="6" presId="urn:microsoft.com/office/officeart/2005/8/layout/hList1"/>
    <dgm:cxn modelId="{D03797C1-52E4-5A4B-BCF6-E2D94096556E}" srcId="{0E82987D-3F92-40C6-A824-73813D7E7F01}" destId="{0FB82B40-9D87-A64A-856C-455C76A005CF}" srcOrd="1" destOrd="0" parTransId="{F897396E-3CEE-3E4B-929A-1FEDEB264FC3}" sibTransId="{54CB027B-AF9D-F44A-9BF3-3B03E017651C}"/>
    <dgm:cxn modelId="{FFA249C2-55A3-D94D-85C6-1A2D09864874}" srcId="{95D8ED2A-B581-4E11-A83B-32F7F863357C}" destId="{5E768DA1-A9F8-5E47-8FF5-B48ED6A4AF52}" srcOrd="4" destOrd="0" parTransId="{20798941-578A-3643-9DFA-C2F8363896FB}" sibTransId="{902E7C05-2226-C94C-8FFE-541090652CD7}"/>
    <dgm:cxn modelId="{B9FA35C9-23B3-4CA6-AA3C-B50F10C904CE}" type="presOf" srcId="{29D35607-D1E4-4F6E-91C9-B86EFEC648BF}" destId="{CDCB009E-7CEF-4016-80FA-9A423E655C4C}" srcOrd="0" destOrd="3" presId="urn:microsoft.com/office/officeart/2005/8/layout/hList1"/>
    <dgm:cxn modelId="{9FEF46D8-FF4A-A44B-84E9-D53EFFC8022A}" type="presOf" srcId="{760BD682-FFC3-6249-9556-559F67C1ACF5}" destId="{057D3DE4-EFB8-AE4A-9DA8-E9F739F5EE45}" srcOrd="0" destOrd="3" presId="urn:microsoft.com/office/officeart/2005/8/layout/hList1"/>
    <dgm:cxn modelId="{861F48DE-2232-A148-9B04-5C1FBF461B8F}" type="presOf" srcId="{A18D689A-A53D-BD47-A017-BD91AF1599C3}" destId="{057D3DE4-EFB8-AE4A-9DA8-E9F739F5EE45}" srcOrd="0" destOrd="7" presId="urn:microsoft.com/office/officeart/2005/8/layout/hList1"/>
    <dgm:cxn modelId="{1DC251DF-B7D4-C54F-B945-12FAC9F451EF}" srcId="{0E82987D-3F92-40C6-A824-73813D7E7F01}" destId="{835AE732-1B1B-1D49-B136-E1023CEA6FC7}" srcOrd="2" destOrd="0" parTransId="{1FE14343-23FF-BA40-A2FB-44EBF7A572CD}" sibTransId="{DF5FE4BA-9F4D-E14A-8319-7BC0F93FBB3A}"/>
    <dgm:cxn modelId="{98FB7FDF-0E93-6E45-BA5F-639EDE3D57CA}" type="presOf" srcId="{5E768DA1-A9F8-5E47-8FF5-B48ED6A4AF52}" destId="{057D3DE4-EFB8-AE4A-9DA8-E9F739F5EE45}" srcOrd="0" destOrd="4" presId="urn:microsoft.com/office/officeart/2005/8/layout/hList1"/>
    <dgm:cxn modelId="{2AE933E8-EBE9-E249-A21C-B094C5F05595}" type="presOf" srcId="{3DF23FFE-A4BF-3547-99C1-4B4F7A19B367}" destId="{057D3DE4-EFB8-AE4A-9DA8-E9F739F5EE45}" srcOrd="0" destOrd="5" presId="urn:microsoft.com/office/officeart/2005/8/layout/hList1"/>
    <dgm:cxn modelId="{114BC1EB-237F-A548-9639-167AFF90CF9F}" type="presOf" srcId="{0E82987D-3F92-40C6-A824-73813D7E7F01}" destId="{12860EC7-24B5-4A4E-8645-BE0819C62891}" srcOrd="0" destOrd="0" presId="urn:microsoft.com/office/officeart/2005/8/layout/hList1"/>
    <dgm:cxn modelId="{3F5395EC-5A57-394D-B8A5-44C613E1FE29}" srcId="{95D8ED2A-B581-4E11-A83B-32F7F863357C}" destId="{3DF23FFE-A4BF-3547-99C1-4B4F7A19B367}" srcOrd="5" destOrd="0" parTransId="{11A74229-3C77-0F47-9ED1-B0AD0E7F8E46}" sibTransId="{E454B29A-B6D5-6C49-AB42-89B30A1F84FB}"/>
    <dgm:cxn modelId="{9D29FDEC-563F-2E48-AEAE-459BBB763855}" type="presOf" srcId="{D8D97D64-8CEE-6243-8F17-F7A9D82D63C6}" destId="{057D3DE4-EFB8-AE4A-9DA8-E9F739F5EE45}" srcOrd="0" destOrd="1" presId="urn:microsoft.com/office/officeart/2005/8/layout/hList1"/>
    <dgm:cxn modelId="{CAE801F9-DB4D-4018-BD1B-638D6BCC6293}" type="presOf" srcId="{3256AACB-A857-4471-B317-0FAB1B3F57D3}" destId="{CDCB009E-7CEF-4016-80FA-9A423E655C4C}" srcOrd="0" destOrd="0" presId="urn:microsoft.com/office/officeart/2005/8/layout/hList1"/>
    <dgm:cxn modelId="{631C01FD-7C89-47BA-8CFA-411B14EEA333}" srcId="{FF37D162-D1EC-4250-AA10-735829E095DB}" destId="{34313097-A57A-49A8-8FE4-13853C613A19}" srcOrd="4" destOrd="0" parTransId="{01D0C216-21B1-4902-BA75-484E03081EB6}" sibTransId="{AD656CEC-3406-4C65-AEEF-7334AD51E446}"/>
    <dgm:cxn modelId="{2DD8B504-E4B7-1441-B547-D01CDE03621A}" type="presParOf" srcId="{1452DBA8-8858-9544-A286-E0DC78233D7E}" destId="{05FE5356-6363-2B4E-9EE4-173EF3B4B7C5}" srcOrd="0" destOrd="0" presId="urn:microsoft.com/office/officeart/2005/8/layout/hList1"/>
    <dgm:cxn modelId="{35F0D8F0-CC9E-6147-AC45-236CB5E89742}" type="presParOf" srcId="{05FE5356-6363-2B4E-9EE4-173EF3B4B7C5}" destId="{12860EC7-24B5-4A4E-8645-BE0819C62891}" srcOrd="0" destOrd="0" presId="urn:microsoft.com/office/officeart/2005/8/layout/hList1"/>
    <dgm:cxn modelId="{B860A7E5-2D52-F345-AA45-3BE1B10A217E}" type="presParOf" srcId="{05FE5356-6363-2B4E-9EE4-173EF3B4B7C5}" destId="{3AD8D747-7547-8647-86FD-E7483B2E8BFD}" srcOrd="1" destOrd="0" presId="urn:microsoft.com/office/officeart/2005/8/layout/hList1"/>
    <dgm:cxn modelId="{75E6ED5C-E7AC-834B-80A5-5C635EB8DD70}" type="presParOf" srcId="{1452DBA8-8858-9544-A286-E0DC78233D7E}" destId="{327D3D3C-C692-7C4A-8E3C-04DFCD73C45A}" srcOrd="1" destOrd="0" presId="urn:microsoft.com/office/officeart/2005/8/layout/hList1"/>
    <dgm:cxn modelId="{2F96A68F-78E3-9549-9B8F-5753F78FB386}" type="presParOf" srcId="{1452DBA8-8858-9544-A286-E0DC78233D7E}" destId="{9BED439B-5748-3143-B1FF-E55B8B0953C7}" srcOrd="2" destOrd="0" presId="urn:microsoft.com/office/officeart/2005/8/layout/hList1"/>
    <dgm:cxn modelId="{089F4303-486D-FF4E-BBE8-B29424D3A310}" type="presParOf" srcId="{9BED439B-5748-3143-B1FF-E55B8B0953C7}" destId="{75D12D1F-6707-7D41-B962-EF077969D788}" srcOrd="0" destOrd="0" presId="urn:microsoft.com/office/officeart/2005/8/layout/hList1"/>
    <dgm:cxn modelId="{8FE3049A-780E-9C4C-964B-DBF74E2C0A50}" type="presParOf" srcId="{9BED439B-5748-3143-B1FF-E55B8B0953C7}" destId="{057D3DE4-EFB8-AE4A-9DA8-E9F739F5EE45}" srcOrd="1" destOrd="0" presId="urn:microsoft.com/office/officeart/2005/8/layout/hList1"/>
    <dgm:cxn modelId="{F962560D-1F68-464B-8EDA-4C8F20A92114}" type="presParOf" srcId="{1452DBA8-8858-9544-A286-E0DC78233D7E}" destId="{D28F2322-6726-43C2-A7EF-489537C01063}" srcOrd="3" destOrd="0" presId="urn:microsoft.com/office/officeart/2005/8/layout/hList1"/>
    <dgm:cxn modelId="{B0909E56-B125-44E2-A5A4-7433334C866C}" type="presParOf" srcId="{1452DBA8-8858-9544-A286-E0DC78233D7E}" destId="{54CB3EEB-A3A3-4B7C-9A25-C0B0492A9E42}" srcOrd="4" destOrd="0" presId="urn:microsoft.com/office/officeart/2005/8/layout/hList1"/>
    <dgm:cxn modelId="{D165DD1F-186A-49F0-B1E0-B830155806EE}" type="presParOf" srcId="{54CB3EEB-A3A3-4B7C-9A25-C0B0492A9E42}" destId="{3525159A-B2F3-4E2C-86EF-3CA8C921C5D4}" srcOrd="0" destOrd="0" presId="urn:microsoft.com/office/officeart/2005/8/layout/hList1"/>
    <dgm:cxn modelId="{6D32E892-41BF-4EDF-9046-13D69009BBF3}" type="presParOf" srcId="{54CB3EEB-A3A3-4B7C-9A25-C0B0492A9E42}" destId="{CDCB009E-7CEF-4016-80FA-9A423E655C4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760797-AA91-476E-829E-860A1298E08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F3FE970-76C7-4C32-BFB9-5EA6B93F512D}">
      <dgm:prSet custT="1"/>
      <dgm:spPr/>
      <dgm:t>
        <a:bodyPr/>
        <a:lstStyle/>
        <a:p>
          <a:r>
            <a:rPr lang="en-US" sz="2400" dirty="0"/>
            <a:t>Clustering features on the basis of the observations</a:t>
          </a:r>
        </a:p>
      </dgm:t>
    </dgm:pt>
    <dgm:pt modelId="{047128E0-F708-41E7-91D0-8D2489AC49F0}" type="parTrans" cxnId="{9EDF0DEA-BA0F-4F85-B327-1E3416FAC3DE}">
      <dgm:prSet/>
      <dgm:spPr/>
      <dgm:t>
        <a:bodyPr/>
        <a:lstStyle/>
        <a:p>
          <a:endParaRPr lang="en-US" sz="3200"/>
        </a:p>
      </dgm:t>
    </dgm:pt>
    <dgm:pt modelId="{6EACAF08-721D-47BF-AC79-B05450B23149}" type="sibTrans" cxnId="{9EDF0DEA-BA0F-4F85-B327-1E3416FAC3DE}">
      <dgm:prSet/>
      <dgm:spPr/>
      <dgm:t>
        <a:bodyPr/>
        <a:lstStyle/>
        <a:p>
          <a:endParaRPr lang="en-US" sz="3200"/>
        </a:p>
      </dgm:t>
    </dgm:pt>
    <dgm:pt modelId="{C80AF31F-9943-45B2-8821-516E13B2AED4}">
      <dgm:prSet custT="1"/>
      <dgm:spPr/>
      <dgm:t>
        <a:bodyPr/>
        <a:lstStyle/>
        <a:p>
          <a:pPr marL="228600" indent="-228600"/>
          <a:r>
            <a:rPr lang="en-US" sz="2400" dirty="0"/>
            <a:t>More common to cluster observations</a:t>
          </a:r>
        </a:p>
      </dgm:t>
    </dgm:pt>
    <dgm:pt modelId="{58AAC67F-8C9E-4EA6-8D95-2E6367AA8FB8}" type="parTrans" cxnId="{6FE77C59-B078-4FE3-B6AA-94CD4FBA6401}">
      <dgm:prSet/>
      <dgm:spPr/>
      <dgm:t>
        <a:bodyPr/>
        <a:lstStyle/>
        <a:p>
          <a:endParaRPr lang="en-US" sz="3200"/>
        </a:p>
      </dgm:t>
    </dgm:pt>
    <dgm:pt modelId="{F1F5E1F0-5133-450F-9FEC-2A2D461107F5}" type="sibTrans" cxnId="{6FE77C59-B078-4FE3-B6AA-94CD4FBA6401}">
      <dgm:prSet/>
      <dgm:spPr/>
      <dgm:t>
        <a:bodyPr/>
        <a:lstStyle/>
        <a:p>
          <a:endParaRPr lang="en-US" sz="3200"/>
        </a:p>
      </dgm:t>
    </dgm:pt>
    <dgm:pt modelId="{A7105BE9-634B-4CB2-A886-A482423A022F}">
      <dgm:prSet custT="1"/>
      <dgm:spPr/>
      <dgm:t>
        <a:bodyPr/>
        <a:lstStyle/>
        <a:p>
          <a:pPr marL="228600" indent="-228600"/>
          <a:r>
            <a:rPr lang="en-US" sz="2400" dirty="0"/>
            <a:t>Just need to transpose the matrix</a:t>
          </a:r>
        </a:p>
      </dgm:t>
    </dgm:pt>
    <dgm:pt modelId="{F1B04336-FF75-4CCB-B9E3-BE55C1E54D76}" type="parTrans" cxnId="{8616CBC3-75DE-433E-B6D6-AE9EFA596004}">
      <dgm:prSet/>
      <dgm:spPr/>
      <dgm:t>
        <a:bodyPr/>
        <a:lstStyle/>
        <a:p>
          <a:endParaRPr lang="en-US" sz="3200"/>
        </a:p>
      </dgm:t>
    </dgm:pt>
    <dgm:pt modelId="{DFB7EC28-1B0E-4A05-B711-AF93E02F5CF5}" type="sibTrans" cxnId="{8616CBC3-75DE-433E-B6D6-AE9EFA596004}">
      <dgm:prSet/>
      <dgm:spPr/>
      <dgm:t>
        <a:bodyPr/>
        <a:lstStyle/>
        <a:p>
          <a:endParaRPr lang="en-US" sz="3200"/>
        </a:p>
      </dgm:t>
    </dgm:pt>
    <dgm:pt modelId="{90334667-2B47-40D5-8DD8-90E98DE77DA2}">
      <dgm:prSet custT="1"/>
      <dgm:spPr/>
      <dgm:t>
        <a:bodyPr/>
        <a:lstStyle/>
        <a:p>
          <a:r>
            <a:rPr lang="en-US" sz="2400" dirty="0"/>
            <a:t>Agglomerative approach</a:t>
          </a:r>
        </a:p>
      </dgm:t>
    </dgm:pt>
    <dgm:pt modelId="{3E317993-9F9A-460B-9044-6FAF30083529}" type="parTrans" cxnId="{128BBCB3-ABE5-4ED4-9060-F3C003396F92}">
      <dgm:prSet/>
      <dgm:spPr/>
      <dgm:t>
        <a:bodyPr/>
        <a:lstStyle/>
        <a:p>
          <a:endParaRPr lang="en-US" sz="3200"/>
        </a:p>
      </dgm:t>
    </dgm:pt>
    <dgm:pt modelId="{B33F9D12-B006-4079-B7E1-489F77CC84A1}" type="sibTrans" cxnId="{128BBCB3-ABE5-4ED4-9060-F3C003396F92}">
      <dgm:prSet/>
      <dgm:spPr/>
      <dgm:t>
        <a:bodyPr/>
        <a:lstStyle/>
        <a:p>
          <a:endParaRPr lang="en-US" sz="3200"/>
        </a:p>
      </dgm:t>
    </dgm:pt>
    <dgm:pt modelId="{CDB8A221-1161-4C6C-A4BC-E77FA81FFB71}">
      <dgm:prSet custT="1"/>
      <dgm:spPr/>
      <dgm:t>
        <a:bodyPr/>
        <a:lstStyle/>
        <a:p>
          <a:pPr marL="228600" indent="-228600"/>
          <a:r>
            <a:rPr lang="en-US" sz="2400" dirty="0"/>
            <a:t>Start with the points as individual clusters</a:t>
          </a:r>
        </a:p>
      </dgm:t>
    </dgm:pt>
    <dgm:pt modelId="{B67B676A-411D-4931-B568-6ECF5C0ED5FB}" type="parTrans" cxnId="{5DB27A66-C8C6-49FF-8E06-AA220DF0FC96}">
      <dgm:prSet/>
      <dgm:spPr/>
      <dgm:t>
        <a:bodyPr/>
        <a:lstStyle/>
        <a:p>
          <a:endParaRPr lang="en-US" sz="3200"/>
        </a:p>
      </dgm:t>
    </dgm:pt>
    <dgm:pt modelId="{17F7C866-9A2F-4B64-BA36-75341FA8498A}" type="sibTrans" cxnId="{5DB27A66-C8C6-49FF-8E06-AA220DF0FC96}">
      <dgm:prSet/>
      <dgm:spPr/>
      <dgm:t>
        <a:bodyPr/>
        <a:lstStyle/>
        <a:p>
          <a:endParaRPr lang="en-US" sz="3200"/>
        </a:p>
      </dgm:t>
    </dgm:pt>
    <dgm:pt modelId="{D64F5287-DD17-40A6-A3A4-8D6F499FF669}">
      <dgm:prSet custT="1"/>
      <dgm:spPr/>
      <dgm:t>
        <a:bodyPr/>
        <a:lstStyle/>
        <a:p>
          <a:pPr marL="228600" indent="-228600"/>
          <a:r>
            <a:rPr lang="en-US" sz="2400" dirty="0"/>
            <a:t>At each step, merge a pair of clusters until only one cluster left</a:t>
          </a:r>
        </a:p>
      </dgm:t>
    </dgm:pt>
    <dgm:pt modelId="{C7965A10-3BDB-42BF-B892-05AC50F0BFE9}" type="parTrans" cxnId="{70ACEC12-15C6-4A3D-81E6-B6CCF3DFA8FD}">
      <dgm:prSet/>
      <dgm:spPr/>
      <dgm:t>
        <a:bodyPr/>
        <a:lstStyle/>
        <a:p>
          <a:endParaRPr lang="en-US" sz="3200"/>
        </a:p>
      </dgm:t>
    </dgm:pt>
    <dgm:pt modelId="{5B202545-4F3D-49D7-9570-66DE24139659}" type="sibTrans" cxnId="{70ACEC12-15C6-4A3D-81E6-B6CCF3DFA8FD}">
      <dgm:prSet/>
      <dgm:spPr/>
      <dgm:t>
        <a:bodyPr/>
        <a:lstStyle/>
        <a:p>
          <a:endParaRPr lang="en-US" sz="3200"/>
        </a:p>
      </dgm:t>
    </dgm:pt>
    <dgm:pt modelId="{66B535B6-F3F2-42F1-91DE-33822F6A8AF8}">
      <dgm:prSet custT="1"/>
      <dgm:spPr/>
      <dgm:t>
        <a:bodyPr/>
        <a:lstStyle/>
        <a:p>
          <a:pPr marL="228600" indent="-228600"/>
          <a:r>
            <a:rPr lang="en-US" sz="2400" dirty="0"/>
            <a:t>No need to specific number of clusters</a:t>
          </a:r>
        </a:p>
      </dgm:t>
    </dgm:pt>
    <dgm:pt modelId="{FFF40B38-761B-4211-A65D-B83B9D762F9D}" type="parTrans" cxnId="{CA6AE120-2FE5-4A40-9D19-0131EBE6C72E}">
      <dgm:prSet/>
      <dgm:spPr/>
      <dgm:t>
        <a:bodyPr/>
        <a:lstStyle/>
        <a:p>
          <a:endParaRPr lang="en-US" sz="3200"/>
        </a:p>
      </dgm:t>
    </dgm:pt>
    <dgm:pt modelId="{3DA3DF6D-C37C-4275-8B91-3DF1A3DE65C9}" type="sibTrans" cxnId="{CA6AE120-2FE5-4A40-9D19-0131EBE6C72E}">
      <dgm:prSet/>
      <dgm:spPr/>
      <dgm:t>
        <a:bodyPr/>
        <a:lstStyle/>
        <a:p>
          <a:endParaRPr lang="en-US" sz="3200"/>
        </a:p>
      </dgm:t>
    </dgm:pt>
    <dgm:pt modelId="{B1606B65-FD93-48E0-ACAC-12A52EF31440}">
      <dgm:prSet custT="1"/>
      <dgm:spPr/>
      <dgm:t>
        <a:bodyPr/>
        <a:lstStyle/>
        <a:p>
          <a:r>
            <a:rPr lang="en-US" sz="2400" dirty="0"/>
            <a:t>Requirements</a:t>
          </a:r>
        </a:p>
      </dgm:t>
    </dgm:pt>
    <dgm:pt modelId="{7ACE76DF-F51A-4CA2-9F4A-F706959270A1}" type="parTrans" cxnId="{98677020-E453-4D75-A639-25CA0F0B1F5D}">
      <dgm:prSet/>
      <dgm:spPr/>
      <dgm:t>
        <a:bodyPr/>
        <a:lstStyle/>
        <a:p>
          <a:endParaRPr lang="en-US" sz="3200"/>
        </a:p>
      </dgm:t>
    </dgm:pt>
    <dgm:pt modelId="{FBD22988-CF41-4995-966E-00535CFE7C2E}" type="sibTrans" cxnId="{98677020-E453-4D75-A639-25CA0F0B1F5D}">
      <dgm:prSet/>
      <dgm:spPr/>
      <dgm:t>
        <a:bodyPr/>
        <a:lstStyle/>
        <a:p>
          <a:endParaRPr lang="en-US" sz="3200"/>
        </a:p>
      </dgm:t>
    </dgm:pt>
    <dgm:pt modelId="{4DF54C4D-23DF-4242-9E1D-6B6E4314012F}">
      <dgm:prSet custT="1"/>
      <dgm:spPr/>
      <dgm:t>
        <a:bodyPr/>
        <a:lstStyle/>
        <a:p>
          <a:pPr marL="228600" indent="-228600"/>
          <a:r>
            <a:rPr lang="en-US" sz="2400" dirty="0"/>
            <a:t>Measure of distance between features (similarity)</a:t>
          </a:r>
        </a:p>
      </dgm:t>
    </dgm:pt>
    <dgm:pt modelId="{66AFE6E6-4BBB-46BD-8595-97174C61988C}" type="parTrans" cxnId="{6F7A220E-691B-4B96-9041-B00054BC1757}">
      <dgm:prSet/>
      <dgm:spPr/>
      <dgm:t>
        <a:bodyPr/>
        <a:lstStyle/>
        <a:p>
          <a:endParaRPr lang="en-US" sz="3200"/>
        </a:p>
      </dgm:t>
    </dgm:pt>
    <dgm:pt modelId="{5A1E0C92-FC40-437D-AAE9-38C96691CC4B}" type="sibTrans" cxnId="{6F7A220E-691B-4B96-9041-B00054BC1757}">
      <dgm:prSet/>
      <dgm:spPr/>
      <dgm:t>
        <a:bodyPr/>
        <a:lstStyle/>
        <a:p>
          <a:endParaRPr lang="en-US" sz="3200"/>
        </a:p>
      </dgm:t>
    </dgm:pt>
    <dgm:pt modelId="{82B206C9-1AE9-461B-A0A1-DDEF84A3EADB}">
      <dgm:prSet custT="1"/>
      <dgm:spPr/>
      <dgm:t>
        <a:bodyPr/>
        <a:lstStyle/>
        <a:p>
          <a:pPr marL="228600" indent="-228600"/>
          <a:r>
            <a:rPr lang="en-US" sz="2400" dirty="0"/>
            <a:t>Method for merging clusters</a:t>
          </a:r>
        </a:p>
      </dgm:t>
    </dgm:pt>
    <dgm:pt modelId="{2D93E26D-A6B8-4790-9347-25DC258AB2DE}" type="parTrans" cxnId="{0764FFC0-CA85-4C1A-B2E6-094BEDDE40BE}">
      <dgm:prSet/>
      <dgm:spPr/>
      <dgm:t>
        <a:bodyPr/>
        <a:lstStyle/>
        <a:p>
          <a:endParaRPr lang="en-US" sz="3200"/>
        </a:p>
      </dgm:t>
    </dgm:pt>
    <dgm:pt modelId="{C3184A3A-600C-48DE-B15B-2060A48D0AAA}" type="sibTrans" cxnId="{0764FFC0-CA85-4C1A-B2E6-094BEDDE40BE}">
      <dgm:prSet/>
      <dgm:spPr/>
      <dgm:t>
        <a:bodyPr/>
        <a:lstStyle/>
        <a:p>
          <a:endParaRPr lang="en-US" sz="3200"/>
        </a:p>
      </dgm:t>
    </dgm:pt>
    <dgm:pt modelId="{BF22058E-CFA3-834F-8EB8-17D252F27367}" type="pres">
      <dgm:prSet presAssocID="{F0760797-AA91-476E-829E-860A1298E08E}" presName="linear" presStyleCnt="0">
        <dgm:presLayoutVars>
          <dgm:dir/>
          <dgm:animLvl val="lvl"/>
          <dgm:resizeHandles val="exact"/>
        </dgm:presLayoutVars>
      </dgm:prSet>
      <dgm:spPr/>
    </dgm:pt>
    <dgm:pt modelId="{2B63E4D1-D8E9-D644-8FC8-28D40980B5D8}" type="pres">
      <dgm:prSet presAssocID="{BF3FE970-76C7-4C32-BFB9-5EA6B93F512D}" presName="parentLin" presStyleCnt="0"/>
      <dgm:spPr/>
    </dgm:pt>
    <dgm:pt modelId="{FE899F0A-7E52-B742-A6CA-C3F92A99A0D7}" type="pres">
      <dgm:prSet presAssocID="{BF3FE970-76C7-4C32-BFB9-5EA6B93F512D}" presName="parentLeftMargin" presStyleLbl="node1" presStyleIdx="0" presStyleCnt="3"/>
      <dgm:spPr/>
    </dgm:pt>
    <dgm:pt modelId="{FE36180F-C438-8546-A8E4-DF749B4788FB}" type="pres">
      <dgm:prSet presAssocID="{BF3FE970-76C7-4C32-BFB9-5EA6B93F512D}" presName="parentText" presStyleLbl="node1" presStyleIdx="0" presStyleCnt="3">
        <dgm:presLayoutVars>
          <dgm:chMax val="0"/>
          <dgm:bulletEnabled val="1"/>
        </dgm:presLayoutVars>
      </dgm:prSet>
      <dgm:spPr/>
    </dgm:pt>
    <dgm:pt modelId="{DE88B554-1F20-E44A-999D-ED837D261A62}" type="pres">
      <dgm:prSet presAssocID="{BF3FE970-76C7-4C32-BFB9-5EA6B93F512D}" presName="negativeSpace" presStyleCnt="0"/>
      <dgm:spPr/>
    </dgm:pt>
    <dgm:pt modelId="{4E4BF6E7-5D0A-7946-9D0C-4FC8803412EF}" type="pres">
      <dgm:prSet presAssocID="{BF3FE970-76C7-4C32-BFB9-5EA6B93F512D}" presName="childText" presStyleLbl="conFgAcc1" presStyleIdx="0" presStyleCnt="3">
        <dgm:presLayoutVars>
          <dgm:bulletEnabled val="1"/>
        </dgm:presLayoutVars>
      </dgm:prSet>
      <dgm:spPr/>
    </dgm:pt>
    <dgm:pt modelId="{8687F9AA-089C-4440-8CDA-23DF7124D6BB}" type="pres">
      <dgm:prSet presAssocID="{6EACAF08-721D-47BF-AC79-B05450B23149}" presName="spaceBetweenRectangles" presStyleCnt="0"/>
      <dgm:spPr/>
    </dgm:pt>
    <dgm:pt modelId="{3B70967F-DA2D-8743-A6E5-62AB2F1A5274}" type="pres">
      <dgm:prSet presAssocID="{90334667-2B47-40D5-8DD8-90E98DE77DA2}" presName="parentLin" presStyleCnt="0"/>
      <dgm:spPr/>
    </dgm:pt>
    <dgm:pt modelId="{840B7FD8-959E-C840-9A9F-D60AFA1C9641}" type="pres">
      <dgm:prSet presAssocID="{90334667-2B47-40D5-8DD8-90E98DE77DA2}" presName="parentLeftMargin" presStyleLbl="node1" presStyleIdx="0" presStyleCnt="3"/>
      <dgm:spPr/>
    </dgm:pt>
    <dgm:pt modelId="{0D08BDC0-51E3-6D4D-8FA5-7A56CE3DB773}" type="pres">
      <dgm:prSet presAssocID="{90334667-2B47-40D5-8DD8-90E98DE77DA2}" presName="parentText" presStyleLbl="node1" presStyleIdx="1" presStyleCnt="3">
        <dgm:presLayoutVars>
          <dgm:chMax val="0"/>
          <dgm:bulletEnabled val="1"/>
        </dgm:presLayoutVars>
      </dgm:prSet>
      <dgm:spPr/>
    </dgm:pt>
    <dgm:pt modelId="{05E215D5-0086-1941-A464-8BC59AB91ACD}" type="pres">
      <dgm:prSet presAssocID="{90334667-2B47-40D5-8DD8-90E98DE77DA2}" presName="negativeSpace" presStyleCnt="0"/>
      <dgm:spPr/>
    </dgm:pt>
    <dgm:pt modelId="{DCF58156-B9FA-2E48-8F07-3DCF410997A4}" type="pres">
      <dgm:prSet presAssocID="{90334667-2B47-40D5-8DD8-90E98DE77DA2}" presName="childText" presStyleLbl="conFgAcc1" presStyleIdx="1" presStyleCnt="3">
        <dgm:presLayoutVars>
          <dgm:bulletEnabled val="1"/>
        </dgm:presLayoutVars>
      </dgm:prSet>
      <dgm:spPr/>
    </dgm:pt>
    <dgm:pt modelId="{26D0E275-77ED-B14A-8767-2EDFC5EF8E6D}" type="pres">
      <dgm:prSet presAssocID="{B33F9D12-B006-4079-B7E1-489F77CC84A1}" presName="spaceBetweenRectangles" presStyleCnt="0"/>
      <dgm:spPr/>
    </dgm:pt>
    <dgm:pt modelId="{FE09F8A5-35AE-6D40-86E5-33B032945219}" type="pres">
      <dgm:prSet presAssocID="{B1606B65-FD93-48E0-ACAC-12A52EF31440}" presName="parentLin" presStyleCnt="0"/>
      <dgm:spPr/>
    </dgm:pt>
    <dgm:pt modelId="{6E991848-BA00-B44C-A6D5-FA52B8A88A85}" type="pres">
      <dgm:prSet presAssocID="{B1606B65-FD93-48E0-ACAC-12A52EF31440}" presName="parentLeftMargin" presStyleLbl="node1" presStyleIdx="1" presStyleCnt="3"/>
      <dgm:spPr/>
    </dgm:pt>
    <dgm:pt modelId="{558B04C1-0ED4-C84A-B79D-9E2DE5C33889}" type="pres">
      <dgm:prSet presAssocID="{B1606B65-FD93-48E0-ACAC-12A52EF31440}" presName="parentText" presStyleLbl="node1" presStyleIdx="2" presStyleCnt="3">
        <dgm:presLayoutVars>
          <dgm:chMax val="0"/>
          <dgm:bulletEnabled val="1"/>
        </dgm:presLayoutVars>
      </dgm:prSet>
      <dgm:spPr/>
    </dgm:pt>
    <dgm:pt modelId="{8D1795AB-A6BC-454C-A907-AF0C956BF291}" type="pres">
      <dgm:prSet presAssocID="{B1606B65-FD93-48E0-ACAC-12A52EF31440}" presName="negativeSpace" presStyleCnt="0"/>
      <dgm:spPr/>
    </dgm:pt>
    <dgm:pt modelId="{E05185CE-9FF6-3147-B0E9-371613362C39}" type="pres">
      <dgm:prSet presAssocID="{B1606B65-FD93-48E0-ACAC-12A52EF31440}" presName="childText" presStyleLbl="conFgAcc1" presStyleIdx="2" presStyleCnt="3">
        <dgm:presLayoutVars>
          <dgm:bulletEnabled val="1"/>
        </dgm:presLayoutVars>
      </dgm:prSet>
      <dgm:spPr/>
    </dgm:pt>
  </dgm:ptLst>
  <dgm:cxnLst>
    <dgm:cxn modelId="{6F7A220E-691B-4B96-9041-B00054BC1757}" srcId="{B1606B65-FD93-48E0-ACAC-12A52EF31440}" destId="{4DF54C4D-23DF-4242-9E1D-6B6E4314012F}" srcOrd="0" destOrd="0" parTransId="{66AFE6E6-4BBB-46BD-8595-97174C61988C}" sibTransId="{5A1E0C92-FC40-437D-AAE9-38C96691CC4B}"/>
    <dgm:cxn modelId="{70ACEC12-15C6-4A3D-81E6-B6CCF3DFA8FD}" srcId="{90334667-2B47-40D5-8DD8-90E98DE77DA2}" destId="{D64F5287-DD17-40A6-A3A4-8D6F499FF669}" srcOrd="1" destOrd="0" parTransId="{C7965A10-3BDB-42BF-B892-05AC50F0BFE9}" sibTransId="{5B202545-4F3D-49D7-9570-66DE24139659}"/>
    <dgm:cxn modelId="{00989A1F-B9D2-3A4B-A3E2-71105BFFD6A2}" type="presOf" srcId="{90334667-2B47-40D5-8DD8-90E98DE77DA2}" destId="{0D08BDC0-51E3-6D4D-8FA5-7A56CE3DB773}" srcOrd="1" destOrd="0" presId="urn:microsoft.com/office/officeart/2005/8/layout/list1"/>
    <dgm:cxn modelId="{98677020-E453-4D75-A639-25CA0F0B1F5D}" srcId="{F0760797-AA91-476E-829E-860A1298E08E}" destId="{B1606B65-FD93-48E0-ACAC-12A52EF31440}" srcOrd="2" destOrd="0" parTransId="{7ACE76DF-F51A-4CA2-9F4A-F706959270A1}" sibTransId="{FBD22988-CF41-4995-966E-00535CFE7C2E}"/>
    <dgm:cxn modelId="{CA6AE120-2FE5-4A40-9D19-0131EBE6C72E}" srcId="{90334667-2B47-40D5-8DD8-90E98DE77DA2}" destId="{66B535B6-F3F2-42F1-91DE-33822F6A8AF8}" srcOrd="2" destOrd="0" parTransId="{FFF40B38-761B-4211-A65D-B83B9D762F9D}" sibTransId="{3DA3DF6D-C37C-4275-8B91-3DF1A3DE65C9}"/>
    <dgm:cxn modelId="{09625F21-E53C-E246-AD75-6F3F223F6804}" type="presOf" srcId="{B1606B65-FD93-48E0-ACAC-12A52EF31440}" destId="{6E991848-BA00-B44C-A6D5-FA52B8A88A85}" srcOrd="0" destOrd="0" presId="urn:microsoft.com/office/officeart/2005/8/layout/list1"/>
    <dgm:cxn modelId="{AF8FE53E-FE1D-5C4E-8145-FB31DC5C36F3}" type="presOf" srcId="{66B535B6-F3F2-42F1-91DE-33822F6A8AF8}" destId="{DCF58156-B9FA-2E48-8F07-3DCF410997A4}" srcOrd="0" destOrd="2" presId="urn:microsoft.com/office/officeart/2005/8/layout/list1"/>
    <dgm:cxn modelId="{21EB4E5B-2E1A-8841-BB60-92639B708430}" type="presOf" srcId="{A7105BE9-634B-4CB2-A886-A482423A022F}" destId="{4E4BF6E7-5D0A-7946-9D0C-4FC8803412EF}" srcOrd="0" destOrd="1" presId="urn:microsoft.com/office/officeart/2005/8/layout/list1"/>
    <dgm:cxn modelId="{87A6F35E-BF36-494A-B671-6E00E7308899}" type="presOf" srcId="{F0760797-AA91-476E-829E-860A1298E08E}" destId="{BF22058E-CFA3-834F-8EB8-17D252F27367}" srcOrd="0" destOrd="0" presId="urn:microsoft.com/office/officeart/2005/8/layout/list1"/>
    <dgm:cxn modelId="{1C7B8844-7843-2841-BFAF-09CFC5AC5545}" type="presOf" srcId="{82B206C9-1AE9-461B-A0A1-DDEF84A3EADB}" destId="{E05185CE-9FF6-3147-B0E9-371613362C39}" srcOrd="0" destOrd="1" presId="urn:microsoft.com/office/officeart/2005/8/layout/list1"/>
    <dgm:cxn modelId="{5DB27A66-C8C6-49FF-8E06-AA220DF0FC96}" srcId="{90334667-2B47-40D5-8DD8-90E98DE77DA2}" destId="{CDB8A221-1161-4C6C-A4BC-E77FA81FFB71}" srcOrd="0" destOrd="0" parTransId="{B67B676A-411D-4931-B568-6ECF5C0ED5FB}" sibTransId="{17F7C866-9A2F-4B64-BA36-75341FA8498A}"/>
    <dgm:cxn modelId="{731D0849-7868-CA45-B9AF-E4ABEA234DC1}" type="presOf" srcId="{BF3FE970-76C7-4C32-BFB9-5EA6B93F512D}" destId="{FE899F0A-7E52-B742-A6CA-C3F92A99A0D7}" srcOrd="0" destOrd="0" presId="urn:microsoft.com/office/officeart/2005/8/layout/list1"/>
    <dgm:cxn modelId="{59228C73-5ECB-8E4B-A7CB-8BAA124CBFA1}" type="presOf" srcId="{90334667-2B47-40D5-8DD8-90E98DE77DA2}" destId="{840B7FD8-959E-C840-9A9F-D60AFA1C9641}" srcOrd="0" destOrd="0" presId="urn:microsoft.com/office/officeart/2005/8/layout/list1"/>
    <dgm:cxn modelId="{6FE77C59-B078-4FE3-B6AA-94CD4FBA6401}" srcId="{BF3FE970-76C7-4C32-BFB9-5EA6B93F512D}" destId="{C80AF31F-9943-45B2-8821-516E13B2AED4}" srcOrd="0" destOrd="0" parTransId="{58AAC67F-8C9E-4EA6-8D95-2E6367AA8FB8}" sibTransId="{F1F5E1F0-5133-450F-9FEC-2A2D461107F5}"/>
    <dgm:cxn modelId="{FB727AA5-106A-F64F-B91A-DD56DD1493D9}" type="presOf" srcId="{BF3FE970-76C7-4C32-BFB9-5EA6B93F512D}" destId="{FE36180F-C438-8546-A8E4-DF749B4788FB}" srcOrd="1" destOrd="0" presId="urn:microsoft.com/office/officeart/2005/8/layout/list1"/>
    <dgm:cxn modelId="{6C04CBA5-F2F0-3E49-BDCE-C53D31E64178}" type="presOf" srcId="{4DF54C4D-23DF-4242-9E1D-6B6E4314012F}" destId="{E05185CE-9FF6-3147-B0E9-371613362C39}" srcOrd="0" destOrd="0" presId="urn:microsoft.com/office/officeart/2005/8/layout/list1"/>
    <dgm:cxn modelId="{C5ACC4AF-00BD-CB4E-8450-3C68DA6FBF2A}" type="presOf" srcId="{B1606B65-FD93-48E0-ACAC-12A52EF31440}" destId="{558B04C1-0ED4-C84A-B79D-9E2DE5C33889}" srcOrd="1" destOrd="0" presId="urn:microsoft.com/office/officeart/2005/8/layout/list1"/>
    <dgm:cxn modelId="{128BBCB3-ABE5-4ED4-9060-F3C003396F92}" srcId="{F0760797-AA91-476E-829E-860A1298E08E}" destId="{90334667-2B47-40D5-8DD8-90E98DE77DA2}" srcOrd="1" destOrd="0" parTransId="{3E317993-9F9A-460B-9044-6FAF30083529}" sibTransId="{B33F9D12-B006-4079-B7E1-489F77CC84A1}"/>
    <dgm:cxn modelId="{0764FFC0-CA85-4C1A-B2E6-094BEDDE40BE}" srcId="{B1606B65-FD93-48E0-ACAC-12A52EF31440}" destId="{82B206C9-1AE9-461B-A0A1-DDEF84A3EADB}" srcOrd="1" destOrd="0" parTransId="{2D93E26D-A6B8-4790-9347-25DC258AB2DE}" sibTransId="{C3184A3A-600C-48DE-B15B-2060A48D0AAA}"/>
    <dgm:cxn modelId="{AF3653C1-3DAB-594F-A937-189D6571C03B}" type="presOf" srcId="{D64F5287-DD17-40A6-A3A4-8D6F499FF669}" destId="{DCF58156-B9FA-2E48-8F07-3DCF410997A4}" srcOrd="0" destOrd="1" presId="urn:microsoft.com/office/officeart/2005/8/layout/list1"/>
    <dgm:cxn modelId="{8616CBC3-75DE-433E-B6D6-AE9EFA596004}" srcId="{BF3FE970-76C7-4C32-BFB9-5EA6B93F512D}" destId="{A7105BE9-634B-4CB2-A886-A482423A022F}" srcOrd="1" destOrd="0" parTransId="{F1B04336-FF75-4CCB-B9E3-BE55C1E54D76}" sibTransId="{DFB7EC28-1B0E-4A05-B711-AF93E02F5CF5}"/>
    <dgm:cxn modelId="{9AE28AC9-2E7E-5C45-A95C-E1E0497F3957}" type="presOf" srcId="{CDB8A221-1161-4C6C-A4BC-E77FA81FFB71}" destId="{DCF58156-B9FA-2E48-8F07-3DCF410997A4}" srcOrd="0" destOrd="0" presId="urn:microsoft.com/office/officeart/2005/8/layout/list1"/>
    <dgm:cxn modelId="{8500B4D9-3BA7-504C-8536-C00218A262E8}" type="presOf" srcId="{C80AF31F-9943-45B2-8821-516E13B2AED4}" destId="{4E4BF6E7-5D0A-7946-9D0C-4FC8803412EF}" srcOrd="0" destOrd="0" presId="urn:microsoft.com/office/officeart/2005/8/layout/list1"/>
    <dgm:cxn modelId="{9EDF0DEA-BA0F-4F85-B327-1E3416FAC3DE}" srcId="{F0760797-AA91-476E-829E-860A1298E08E}" destId="{BF3FE970-76C7-4C32-BFB9-5EA6B93F512D}" srcOrd="0" destOrd="0" parTransId="{047128E0-F708-41E7-91D0-8D2489AC49F0}" sibTransId="{6EACAF08-721D-47BF-AC79-B05450B23149}"/>
    <dgm:cxn modelId="{542F2FE0-E047-1A4B-B6EC-C13DF6E7192F}" type="presParOf" srcId="{BF22058E-CFA3-834F-8EB8-17D252F27367}" destId="{2B63E4D1-D8E9-D644-8FC8-28D40980B5D8}" srcOrd="0" destOrd="0" presId="urn:microsoft.com/office/officeart/2005/8/layout/list1"/>
    <dgm:cxn modelId="{0224ECDF-DAD1-0547-BBFE-C60030026DCA}" type="presParOf" srcId="{2B63E4D1-D8E9-D644-8FC8-28D40980B5D8}" destId="{FE899F0A-7E52-B742-A6CA-C3F92A99A0D7}" srcOrd="0" destOrd="0" presId="urn:microsoft.com/office/officeart/2005/8/layout/list1"/>
    <dgm:cxn modelId="{6E00B553-EB0A-3F4E-BF59-8274918A79BE}" type="presParOf" srcId="{2B63E4D1-D8E9-D644-8FC8-28D40980B5D8}" destId="{FE36180F-C438-8546-A8E4-DF749B4788FB}" srcOrd="1" destOrd="0" presId="urn:microsoft.com/office/officeart/2005/8/layout/list1"/>
    <dgm:cxn modelId="{7F0A943D-0DBD-9A48-8356-5CF495FFF3C7}" type="presParOf" srcId="{BF22058E-CFA3-834F-8EB8-17D252F27367}" destId="{DE88B554-1F20-E44A-999D-ED837D261A62}" srcOrd="1" destOrd="0" presId="urn:microsoft.com/office/officeart/2005/8/layout/list1"/>
    <dgm:cxn modelId="{50BED818-2624-754B-8D2C-C30AA69C1BBC}" type="presParOf" srcId="{BF22058E-CFA3-834F-8EB8-17D252F27367}" destId="{4E4BF6E7-5D0A-7946-9D0C-4FC8803412EF}" srcOrd="2" destOrd="0" presId="urn:microsoft.com/office/officeart/2005/8/layout/list1"/>
    <dgm:cxn modelId="{54689450-3583-5649-B9B6-D0B0C9D30466}" type="presParOf" srcId="{BF22058E-CFA3-834F-8EB8-17D252F27367}" destId="{8687F9AA-089C-4440-8CDA-23DF7124D6BB}" srcOrd="3" destOrd="0" presId="urn:microsoft.com/office/officeart/2005/8/layout/list1"/>
    <dgm:cxn modelId="{03EED192-ADDA-5144-A03B-8490DF0980AC}" type="presParOf" srcId="{BF22058E-CFA3-834F-8EB8-17D252F27367}" destId="{3B70967F-DA2D-8743-A6E5-62AB2F1A5274}" srcOrd="4" destOrd="0" presId="urn:microsoft.com/office/officeart/2005/8/layout/list1"/>
    <dgm:cxn modelId="{3953A96D-F8B0-A443-B198-FD4416CDDC8D}" type="presParOf" srcId="{3B70967F-DA2D-8743-A6E5-62AB2F1A5274}" destId="{840B7FD8-959E-C840-9A9F-D60AFA1C9641}" srcOrd="0" destOrd="0" presId="urn:microsoft.com/office/officeart/2005/8/layout/list1"/>
    <dgm:cxn modelId="{13B3BA2A-BFD1-3643-86BF-86F43B0CE12D}" type="presParOf" srcId="{3B70967F-DA2D-8743-A6E5-62AB2F1A5274}" destId="{0D08BDC0-51E3-6D4D-8FA5-7A56CE3DB773}" srcOrd="1" destOrd="0" presId="urn:microsoft.com/office/officeart/2005/8/layout/list1"/>
    <dgm:cxn modelId="{7C1F756C-1391-4C4C-A1D7-1A1B08267C46}" type="presParOf" srcId="{BF22058E-CFA3-834F-8EB8-17D252F27367}" destId="{05E215D5-0086-1941-A464-8BC59AB91ACD}" srcOrd="5" destOrd="0" presId="urn:microsoft.com/office/officeart/2005/8/layout/list1"/>
    <dgm:cxn modelId="{A31DDC4E-5CD9-DD48-BFE6-96E63E2A10C7}" type="presParOf" srcId="{BF22058E-CFA3-834F-8EB8-17D252F27367}" destId="{DCF58156-B9FA-2E48-8F07-3DCF410997A4}" srcOrd="6" destOrd="0" presId="urn:microsoft.com/office/officeart/2005/8/layout/list1"/>
    <dgm:cxn modelId="{4784DCE2-526D-5344-B609-9349705B6C92}" type="presParOf" srcId="{BF22058E-CFA3-834F-8EB8-17D252F27367}" destId="{26D0E275-77ED-B14A-8767-2EDFC5EF8E6D}" srcOrd="7" destOrd="0" presId="urn:microsoft.com/office/officeart/2005/8/layout/list1"/>
    <dgm:cxn modelId="{AA9B50FE-A853-134F-AE1A-91AC9D937955}" type="presParOf" srcId="{BF22058E-CFA3-834F-8EB8-17D252F27367}" destId="{FE09F8A5-35AE-6D40-86E5-33B032945219}" srcOrd="8" destOrd="0" presId="urn:microsoft.com/office/officeart/2005/8/layout/list1"/>
    <dgm:cxn modelId="{78B15DCE-0EE9-2C46-93C8-48D3F1E18961}" type="presParOf" srcId="{FE09F8A5-35AE-6D40-86E5-33B032945219}" destId="{6E991848-BA00-B44C-A6D5-FA52B8A88A85}" srcOrd="0" destOrd="0" presId="urn:microsoft.com/office/officeart/2005/8/layout/list1"/>
    <dgm:cxn modelId="{164BD410-AEA6-6841-8E89-69B5CAB9DEE1}" type="presParOf" srcId="{FE09F8A5-35AE-6D40-86E5-33B032945219}" destId="{558B04C1-0ED4-C84A-B79D-9E2DE5C33889}" srcOrd="1" destOrd="0" presId="urn:microsoft.com/office/officeart/2005/8/layout/list1"/>
    <dgm:cxn modelId="{51CA4543-217D-D747-800A-60FF78001198}" type="presParOf" srcId="{BF22058E-CFA3-834F-8EB8-17D252F27367}" destId="{8D1795AB-A6BC-454C-A907-AF0C956BF291}" srcOrd="9" destOrd="0" presId="urn:microsoft.com/office/officeart/2005/8/layout/list1"/>
    <dgm:cxn modelId="{01836084-F94C-8E41-8054-C68F3BC662D0}" type="presParOf" srcId="{BF22058E-CFA3-834F-8EB8-17D252F27367}" destId="{E05185CE-9FF6-3147-B0E9-371613362C3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9D9614-8132-4E8B-B891-C793CBAC7A31}"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DA18AF84-92AC-4688-802A-3FB359B0B41D}">
      <dgm:prSet custT="1"/>
      <dgm:spPr/>
      <dgm:t>
        <a:bodyPr anchor="ctr"/>
        <a:lstStyle/>
        <a:p>
          <a:r>
            <a:rPr lang="en-US" sz="2000" dirty="0"/>
            <a:t>Feature generation</a:t>
          </a:r>
        </a:p>
      </dgm:t>
    </dgm:pt>
    <dgm:pt modelId="{9EB088B8-5B8D-44A1-A830-58AFE44C0E8A}" type="parTrans" cxnId="{E65CB02A-354E-44D5-8535-5F79CE054D3D}">
      <dgm:prSet/>
      <dgm:spPr/>
      <dgm:t>
        <a:bodyPr/>
        <a:lstStyle/>
        <a:p>
          <a:endParaRPr lang="en-US" sz="2400"/>
        </a:p>
      </dgm:t>
    </dgm:pt>
    <dgm:pt modelId="{017392B2-6054-48FB-80A3-F76BA12FAA4C}" type="sibTrans" cxnId="{E65CB02A-354E-44D5-8535-5F79CE054D3D}">
      <dgm:prSet/>
      <dgm:spPr/>
      <dgm:t>
        <a:bodyPr/>
        <a:lstStyle/>
        <a:p>
          <a:endParaRPr lang="en-US" sz="2400"/>
        </a:p>
      </dgm:t>
    </dgm:pt>
    <dgm:pt modelId="{C5EAA601-221C-4079-A6DE-3638DF70671F}">
      <dgm:prSet custT="1"/>
      <dgm:spPr/>
      <dgm:t>
        <a:bodyPr anchor="ctr"/>
        <a:lstStyle/>
        <a:p>
          <a:r>
            <a:rPr lang="en-US" sz="1600" dirty="0"/>
            <a:t>e.g., race difference/same, age differences</a:t>
          </a:r>
        </a:p>
      </dgm:t>
    </dgm:pt>
    <dgm:pt modelId="{DA67C454-556C-4AD9-86C4-D1E8A9068455}" type="parTrans" cxnId="{69449C2A-F875-4816-ADA5-0D1BAD4C68E5}">
      <dgm:prSet/>
      <dgm:spPr/>
      <dgm:t>
        <a:bodyPr/>
        <a:lstStyle/>
        <a:p>
          <a:endParaRPr lang="en-US" sz="2400"/>
        </a:p>
      </dgm:t>
    </dgm:pt>
    <dgm:pt modelId="{3FFA66AD-6ED1-4AA4-AF8E-E0698BACC75B}" type="sibTrans" cxnId="{69449C2A-F875-4816-ADA5-0D1BAD4C68E5}">
      <dgm:prSet/>
      <dgm:spPr/>
      <dgm:t>
        <a:bodyPr/>
        <a:lstStyle/>
        <a:p>
          <a:endParaRPr lang="en-US" sz="2400"/>
        </a:p>
      </dgm:t>
    </dgm:pt>
    <dgm:pt modelId="{2B8E3D7F-126A-4F37-9B67-DF00E0ED85B2}">
      <dgm:prSet custT="1"/>
      <dgm:spPr/>
      <dgm:t>
        <a:bodyPr/>
        <a:lstStyle/>
        <a:p>
          <a:r>
            <a:rPr lang="en-US" sz="2000" dirty="0"/>
            <a:t>Include socioeconomic data as predictors</a:t>
          </a:r>
        </a:p>
      </dgm:t>
    </dgm:pt>
    <dgm:pt modelId="{393D98C2-F0EF-48F6-BDCC-565E0BE5F741}" type="parTrans" cxnId="{7CF0F0A6-7CAD-43D3-B3B8-18A2038822A1}">
      <dgm:prSet/>
      <dgm:spPr/>
      <dgm:t>
        <a:bodyPr/>
        <a:lstStyle/>
        <a:p>
          <a:endParaRPr lang="en-US" sz="2400"/>
        </a:p>
      </dgm:t>
    </dgm:pt>
    <dgm:pt modelId="{E5DA97BA-C7F4-4EA1-AC3D-16F833BB82E7}" type="sibTrans" cxnId="{7CF0F0A6-7CAD-43D3-B3B8-18A2038822A1}">
      <dgm:prSet/>
      <dgm:spPr/>
      <dgm:t>
        <a:bodyPr/>
        <a:lstStyle/>
        <a:p>
          <a:endParaRPr lang="en-US" sz="2400"/>
        </a:p>
      </dgm:t>
    </dgm:pt>
    <dgm:pt modelId="{B2CEEE7A-47A9-4C35-AC9F-BC6654C182F5}">
      <dgm:prSet custT="1"/>
      <dgm:spPr/>
      <dgm:t>
        <a:bodyPr/>
        <a:lstStyle/>
        <a:p>
          <a:r>
            <a:rPr lang="en-US" sz="1800" dirty="0"/>
            <a:t>Expand range of NIBRS data used</a:t>
          </a:r>
        </a:p>
      </dgm:t>
    </dgm:pt>
    <dgm:pt modelId="{A76A84B9-BCF6-4854-BCD1-97735C62EEC7}" type="parTrans" cxnId="{97C33C2F-C0B9-47AD-94BA-08617766CB7A}">
      <dgm:prSet/>
      <dgm:spPr/>
      <dgm:t>
        <a:bodyPr/>
        <a:lstStyle/>
        <a:p>
          <a:endParaRPr lang="en-US" sz="2400"/>
        </a:p>
      </dgm:t>
    </dgm:pt>
    <dgm:pt modelId="{6AB72A00-16B0-42ED-AED1-190BC880BD37}" type="sibTrans" cxnId="{97C33C2F-C0B9-47AD-94BA-08617766CB7A}">
      <dgm:prSet/>
      <dgm:spPr/>
      <dgm:t>
        <a:bodyPr/>
        <a:lstStyle/>
        <a:p>
          <a:endParaRPr lang="en-US" sz="2400"/>
        </a:p>
      </dgm:t>
    </dgm:pt>
    <dgm:pt modelId="{22ADEC86-C65A-4F49-A670-05716321C19E}">
      <dgm:prSet custT="1"/>
      <dgm:spPr/>
      <dgm:t>
        <a:bodyPr/>
        <a:lstStyle/>
        <a:p>
          <a:r>
            <a:rPr lang="en-US" sz="1800" dirty="0"/>
            <a:t>Load &amp; explore association rules in network visualization software</a:t>
          </a:r>
        </a:p>
        <a:p>
          <a:r>
            <a:rPr lang="en-US" sz="1800" dirty="0"/>
            <a:t>(i.e. </a:t>
          </a:r>
          <a:r>
            <a:rPr lang="en-US" sz="1800" dirty="0" err="1"/>
            <a:t>Gephi</a:t>
          </a:r>
          <a:r>
            <a:rPr lang="en-US" sz="1800" dirty="0"/>
            <a:t>)</a:t>
          </a:r>
        </a:p>
      </dgm:t>
    </dgm:pt>
    <dgm:pt modelId="{6BE97809-7F03-4A05-A4E5-F2D20280C6E8}" type="parTrans" cxnId="{20203540-F41D-4693-9297-785F48BE6A90}">
      <dgm:prSet/>
      <dgm:spPr/>
      <dgm:t>
        <a:bodyPr/>
        <a:lstStyle/>
        <a:p>
          <a:endParaRPr lang="en-US" sz="2400"/>
        </a:p>
      </dgm:t>
    </dgm:pt>
    <dgm:pt modelId="{E9915516-8A44-4DC9-9F37-83DEA89EB4AB}" type="sibTrans" cxnId="{20203540-F41D-4693-9297-785F48BE6A90}">
      <dgm:prSet/>
      <dgm:spPr/>
      <dgm:t>
        <a:bodyPr/>
        <a:lstStyle/>
        <a:p>
          <a:endParaRPr lang="en-US" sz="2400"/>
        </a:p>
      </dgm:t>
    </dgm:pt>
    <dgm:pt modelId="{5F5353AB-86C1-4752-A559-8B507E44986B}">
      <dgm:prSet custT="1"/>
      <dgm:spPr/>
      <dgm:t>
        <a:bodyPr/>
        <a:lstStyle/>
        <a:p>
          <a:r>
            <a:rPr lang="en-US" sz="2000" dirty="0"/>
            <a:t>Multi-class and multi-label predictive models</a:t>
          </a:r>
        </a:p>
      </dgm:t>
    </dgm:pt>
    <dgm:pt modelId="{A16D8A5A-81A2-4A63-9E20-8CF44012FDE5}" type="parTrans" cxnId="{926714B6-F2EC-4A85-8037-2BBC5311134D}">
      <dgm:prSet/>
      <dgm:spPr/>
      <dgm:t>
        <a:bodyPr/>
        <a:lstStyle/>
        <a:p>
          <a:endParaRPr lang="en-US" sz="2400"/>
        </a:p>
      </dgm:t>
    </dgm:pt>
    <dgm:pt modelId="{F00BFBCA-686A-495A-9F83-FCAE768D3FE6}" type="sibTrans" cxnId="{926714B6-F2EC-4A85-8037-2BBC5311134D}">
      <dgm:prSet/>
      <dgm:spPr/>
      <dgm:t>
        <a:bodyPr/>
        <a:lstStyle/>
        <a:p>
          <a:endParaRPr lang="en-US" sz="2400"/>
        </a:p>
      </dgm:t>
    </dgm:pt>
    <dgm:pt modelId="{0D626782-A730-4830-BEBD-AB6CB9031101}">
      <dgm:prSet custT="1"/>
      <dgm:spPr/>
      <dgm:t>
        <a:bodyPr anchor="ctr"/>
        <a:lstStyle/>
        <a:p>
          <a:pPr algn="ctr">
            <a:spcAft>
              <a:spcPts val="0"/>
            </a:spcAft>
          </a:pPr>
          <a:r>
            <a:rPr lang="en-US" sz="2000" dirty="0"/>
            <a:t>In-depth </a:t>
          </a:r>
        </a:p>
        <a:p>
          <a:pPr algn="ctr">
            <a:spcAft>
              <a:spcPct val="35000"/>
            </a:spcAft>
          </a:pPr>
          <a:r>
            <a:rPr lang="en-US" sz="2000" dirty="0"/>
            <a:t>time series analysis</a:t>
          </a:r>
        </a:p>
      </dgm:t>
    </dgm:pt>
    <dgm:pt modelId="{8171918E-A148-4DB5-9678-0FD52AAC97CC}" type="parTrans" cxnId="{04074BF6-A6F3-4833-AE47-310EF218EE2C}">
      <dgm:prSet/>
      <dgm:spPr/>
      <dgm:t>
        <a:bodyPr/>
        <a:lstStyle/>
        <a:p>
          <a:endParaRPr lang="en-US" sz="2400"/>
        </a:p>
      </dgm:t>
    </dgm:pt>
    <dgm:pt modelId="{AF8CA605-FE0E-4755-8D69-A88EAA6507DB}" type="sibTrans" cxnId="{04074BF6-A6F3-4833-AE47-310EF218EE2C}">
      <dgm:prSet/>
      <dgm:spPr/>
      <dgm:t>
        <a:bodyPr/>
        <a:lstStyle/>
        <a:p>
          <a:endParaRPr lang="en-US" sz="2400"/>
        </a:p>
      </dgm:t>
    </dgm:pt>
    <dgm:pt modelId="{190AFEE7-9C6F-40AE-9803-35B9C0F1CBF4}">
      <dgm:prSet custT="1"/>
      <dgm:spPr/>
      <dgm:t>
        <a:bodyPr/>
        <a:lstStyle/>
        <a:p>
          <a:r>
            <a:rPr lang="en-US" sz="2000"/>
            <a:t>Subject matter expert informed Bayesian belief network</a:t>
          </a:r>
        </a:p>
      </dgm:t>
    </dgm:pt>
    <dgm:pt modelId="{94A5D551-34D2-41A9-96D6-EDE932CD9F29}" type="parTrans" cxnId="{028ED48A-D6A2-420B-B3A1-C771A2711EB2}">
      <dgm:prSet/>
      <dgm:spPr/>
      <dgm:t>
        <a:bodyPr/>
        <a:lstStyle/>
        <a:p>
          <a:endParaRPr lang="en-US" sz="2400"/>
        </a:p>
      </dgm:t>
    </dgm:pt>
    <dgm:pt modelId="{CDA57295-CB0B-431A-8305-FD09FFDC98C4}" type="sibTrans" cxnId="{028ED48A-D6A2-420B-B3A1-C771A2711EB2}">
      <dgm:prSet/>
      <dgm:spPr/>
      <dgm:t>
        <a:bodyPr/>
        <a:lstStyle/>
        <a:p>
          <a:endParaRPr lang="en-US" sz="2400"/>
        </a:p>
      </dgm:t>
    </dgm:pt>
    <dgm:pt modelId="{B540C39A-A595-472E-9CDA-AEE10918B478}">
      <dgm:prSet custT="1"/>
      <dgm:spPr/>
      <dgm:t>
        <a:bodyPr/>
        <a:lstStyle/>
        <a:p>
          <a:r>
            <a:rPr lang="en-US" sz="2000"/>
            <a:t>Geospatial-specific predictors</a:t>
          </a:r>
          <a:endParaRPr lang="en-US" sz="2000" dirty="0"/>
        </a:p>
      </dgm:t>
    </dgm:pt>
    <dgm:pt modelId="{ADF559D3-646F-43A3-B233-32D3B4583ABC}" type="parTrans" cxnId="{68F5A11C-F03C-4E10-BDCE-A6BBAB3A4368}">
      <dgm:prSet/>
      <dgm:spPr/>
      <dgm:t>
        <a:bodyPr/>
        <a:lstStyle/>
        <a:p>
          <a:endParaRPr lang="en-US"/>
        </a:p>
      </dgm:t>
    </dgm:pt>
    <dgm:pt modelId="{CB2E6B16-E53A-4373-8AB7-4550283CF2BA}" type="sibTrans" cxnId="{68F5A11C-F03C-4E10-BDCE-A6BBAB3A4368}">
      <dgm:prSet/>
      <dgm:spPr/>
      <dgm:t>
        <a:bodyPr/>
        <a:lstStyle/>
        <a:p>
          <a:endParaRPr lang="en-US"/>
        </a:p>
      </dgm:t>
    </dgm:pt>
    <dgm:pt modelId="{4572E301-F008-43E8-B6BB-ED9BE8ACF134}">
      <dgm:prSet custT="1"/>
      <dgm:spPr/>
      <dgm:t>
        <a:bodyPr/>
        <a:lstStyle/>
        <a:p>
          <a:r>
            <a:rPr lang="en-US" sz="1800"/>
            <a:t>Expand </a:t>
          </a:r>
          <a:r>
            <a:rPr lang="en-US" sz="1800" dirty="0"/>
            <a:t>techniques to crimes against adults, certain genders, elderly, hate crimes</a:t>
          </a:r>
        </a:p>
      </dgm:t>
    </dgm:pt>
    <dgm:pt modelId="{91C4E0DD-62A2-40BE-968F-51F8DD0436E7}" type="parTrans" cxnId="{257DCFAD-D5C8-4E00-8E92-2D69F49D9AFC}">
      <dgm:prSet/>
      <dgm:spPr/>
      <dgm:t>
        <a:bodyPr/>
        <a:lstStyle/>
        <a:p>
          <a:endParaRPr lang="en-US"/>
        </a:p>
      </dgm:t>
    </dgm:pt>
    <dgm:pt modelId="{DF2A98E8-30AF-425E-865C-8490A4FCCFA8}" type="sibTrans" cxnId="{257DCFAD-D5C8-4E00-8E92-2D69F49D9AFC}">
      <dgm:prSet/>
      <dgm:spPr/>
      <dgm:t>
        <a:bodyPr/>
        <a:lstStyle/>
        <a:p>
          <a:endParaRPr lang="en-US"/>
        </a:p>
      </dgm:t>
    </dgm:pt>
    <dgm:pt modelId="{6E8A18F1-9D8E-D948-A23A-66AEDB85222C}" type="pres">
      <dgm:prSet presAssocID="{149D9614-8132-4E8B-B891-C793CBAC7A31}" presName="diagram" presStyleCnt="0">
        <dgm:presLayoutVars>
          <dgm:dir/>
          <dgm:resizeHandles val="exact"/>
        </dgm:presLayoutVars>
      </dgm:prSet>
      <dgm:spPr/>
    </dgm:pt>
    <dgm:pt modelId="{B4E09326-7BE4-3843-93FD-D6309BE58FD0}" type="pres">
      <dgm:prSet presAssocID="{DA18AF84-92AC-4688-802A-3FB359B0B41D}" presName="node" presStyleLbl="node1" presStyleIdx="0" presStyleCnt="9">
        <dgm:presLayoutVars>
          <dgm:bulletEnabled val="1"/>
        </dgm:presLayoutVars>
      </dgm:prSet>
      <dgm:spPr/>
    </dgm:pt>
    <dgm:pt modelId="{BE668F95-F8C5-0D4D-9E21-B368D808F75A}" type="pres">
      <dgm:prSet presAssocID="{017392B2-6054-48FB-80A3-F76BA12FAA4C}" presName="sibTrans" presStyleCnt="0"/>
      <dgm:spPr/>
    </dgm:pt>
    <dgm:pt modelId="{DC1AAF27-A284-6C49-8148-96AFB2E86F64}" type="pres">
      <dgm:prSet presAssocID="{2B8E3D7F-126A-4F37-9B67-DF00E0ED85B2}" presName="node" presStyleLbl="node1" presStyleIdx="1" presStyleCnt="9">
        <dgm:presLayoutVars>
          <dgm:bulletEnabled val="1"/>
        </dgm:presLayoutVars>
      </dgm:prSet>
      <dgm:spPr/>
    </dgm:pt>
    <dgm:pt modelId="{D7AA2F9D-03E0-AB4E-AFEE-D287FD05FFEC}" type="pres">
      <dgm:prSet presAssocID="{E5DA97BA-C7F4-4EA1-AC3D-16F833BB82E7}" presName="sibTrans" presStyleCnt="0"/>
      <dgm:spPr/>
    </dgm:pt>
    <dgm:pt modelId="{73788D3C-779C-4D40-AD99-0C577B113855}" type="pres">
      <dgm:prSet presAssocID="{B540C39A-A595-472E-9CDA-AEE10918B478}" presName="node" presStyleLbl="node1" presStyleIdx="2" presStyleCnt="9">
        <dgm:presLayoutVars>
          <dgm:bulletEnabled val="1"/>
        </dgm:presLayoutVars>
      </dgm:prSet>
      <dgm:spPr/>
    </dgm:pt>
    <dgm:pt modelId="{6A9689C4-AC1D-4331-A1D2-2A2CC3EF5A03}" type="pres">
      <dgm:prSet presAssocID="{CB2E6B16-E53A-4373-8AB7-4550283CF2BA}" presName="sibTrans" presStyleCnt="0"/>
      <dgm:spPr/>
    </dgm:pt>
    <dgm:pt modelId="{C7F86A7B-7A4E-6941-8500-C0DF9F8AA1F7}" type="pres">
      <dgm:prSet presAssocID="{B2CEEE7A-47A9-4C35-AC9F-BC6654C182F5}" presName="node" presStyleLbl="node1" presStyleIdx="3" presStyleCnt="9">
        <dgm:presLayoutVars>
          <dgm:bulletEnabled val="1"/>
        </dgm:presLayoutVars>
      </dgm:prSet>
      <dgm:spPr/>
    </dgm:pt>
    <dgm:pt modelId="{9F2CBC6B-3E43-F442-95DB-5D13D9D96E67}" type="pres">
      <dgm:prSet presAssocID="{6AB72A00-16B0-42ED-AED1-190BC880BD37}" presName="sibTrans" presStyleCnt="0"/>
      <dgm:spPr/>
    </dgm:pt>
    <dgm:pt modelId="{5DB4BC4D-3B97-4DF7-8CED-0067AF687F90}" type="pres">
      <dgm:prSet presAssocID="{4572E301-F008-43E8-B6BB-ED9BE8ACF134}" presName="node" presStyleLbl="node1" presStyleIdx="4" presStyleCnt="9">
        <dgm:presLayoutVars>
          <dgm:bulletEnabled val="1"/>
        </dgm:presLayoutVars>
      </dgm:prSet>
      <dgm:spPr/>
    </dgm:pt>
    <dgm:pt modelId="{FF065D1A-B734-431C-AA6E-7F10E4CDF9E2}" type="pres">
      <dgm:prSet presAssocID="{DF2A98E8-30AF-425E-865C-8490A4FCCFA8}" presName="sibTrans" presStyleCnt="0"/>
      <dgm:spPr/>
    </dgm:pt>
    <dgm:pt modelId="{669F2060-006A-9F40-94A4-B862C7BDD246}" type="pres">
      <dgm:prSet presAssocID="{22ADEC86-C65A-4F49-A670-05716321C19E}" presName="node" presStyleLbl="node1" presStyleIdx="5" presStyleCnt="9">
        <dgm:presLayoutVars>
          <dgm:bulletEnabled val="1"/>
        </dgm:presLayoutVars>
      </dgm:prSet>
      <dgm:spPr/>
    </dgm:pt>
    <dgm:pt modelId="{AF0DFD65-9915-F947-8B14-9D528D94E08B}" type="pres">
      <dgm:prSet presAssocID="{E9915516-8A44-4DC9-9F37-83DEA89EB4AB}" presName="sibTrans" presStyleCnt="0"/>
      <dgm:spPr/>
    </dgm:pt>
    <dgm:pt modelId="{2B737DB4-184D-9D41-9FDC-7D5843A24D8F}" type="pres">
      <dgm:prSet presAssocID="{5F5353AB-86C1-4752-A559-8B507E44986B}" presName="node" presStyleLbl="node1" presStyleIdx="6" presStyleCnt="9">
        <dgm:presLayoutVars>
          <dgm:bulletEnabled val="1"/>
        </dgm:presLayoutVars>
      </dgm:prSet>
      <dgm:spPr/>
    </dgm:pt>
    <dgm:pt modelId="{96CC1329-3A38-3A4F-8A01-F364AC5B6B44}" type="pres">
      <dgm:prSet presAssocID="{F00BFBCA-686A-495A-9F83-FCAE768D3FE6}" presName="sibTrans" presStyleCnt="0"/>
      <dgm:spPr/>
    </dgm:pt>
    <dgm:pt modelId="{9FCAB773-941F-6B41-85BC-8D90352EE813}" type="pres">
      <dgm:prSet presAssocID="{0D626782-A730-4830-BEBD-AB6CB9031101}" presName="node" presStyleLbl="node1" presStyleIdx="7" presStyleCnt="9">
        <dgm:presLayoutVars>
          <dgm:bulletEnabled val="1"/>
        </dgm:presLayoutVars>
      </dgm:prSet>
      <dgm:spPr/>
    </dgm:pt>
    <dgm:pt modelId="{FAAA2E39-20E9-4D45-99CF-831B87BC0431}" type="pres">
      <dgm:prSet presAssocID="{AF8CA605-FE0E-4755-8D69-A88EAA6507DB}" presName="sibTrans" presStyleCnt="0"/>
      <dgm:spPr/>
    </dgm:pt>
    <dgm:pt modelId="{7DC24E23-6A24-2D48-AC2A-087F7A60881B}" type="pres">
      <dgm:prSet presAssocID="{190AFEE7-9C6F-40AE-9803-35B9C0F1CBF4}" presName="node" presStyleLbl="node1" presStyleIdx="8" presStyleCnt="9">
        <dgm:presLayoutVars>
          <dgm:bulletEnabled val="1"/>
        </dgm:presLayoutVars>
      </dgm:prSet>
      <dgm:spPr/>
    </dgm:pt>
  </dgm:ptLst>
  <dgm:cxnLst>
    <dgm:cxn modelId="{7099A50C-46D7-404B-A6B4-1F64A8B6A02E}" type="presOf" srcId="{149D9614-8132-4E8B-B891-C793CBAC7A31}" destId="{6E8A18F1-9D8E-D948-A23A-66AEDB85222C}" srcOrd="0" destOrd="0" presId="urn:microsoft.com/office/officeart/2005/8/layout/default"/>
    <dgm:cxn modelId="{68F5A11C-F03C-4E10-BDCE-A6BBAB3A4368}" srcId="{149D9614-8132-4E8B-B891-C793CBAC7A31}" destId="{B540C39A-A595-472E-9CDA-AEE10918B478}" srcOrd="2" destOrd="0" parTransId="{ADF559D3-646F-43A3-B233-32D3B4583ABC}" sibTransId="{CB2E6B16-E53A-4373-8AB7-4550283CF2BA}"/>
    <dgm:cxn modelId="{1A25F528-B45C-2141-8ECD-02E6785D7DA0}" type="presOf" srcId="{190AFEE7-9C6F-40AE-9803-35B9C0F1CBF4}" destId="{7DC24E23-6A24-2D48-AC2A-087F7A60881B}" srcOrd="0" destOrd="0" presId="urn:microsoft.com/office/officeart/2005/8/layout/default"/>
    <dgm:cxn modelId="{69449C2A-F875-4816-ADA5-0D1BAD4C68E5}" srcId="{DA18AF84-92AC-4688-802A-3FB359B0B41D}" destId="{C5EAA601-221C-4079-A6DE-3638DF70671F}" srcOrd="0" destOrd="0" parTransId="{DA67C454-556C-4AD9-86C4-D1E8A9068455}" sibTransId="{3FFA66AD-6ED1-4AA4-AF8E-E0698BACC75B}"/>
    <dgm:cxn modelId="{E65CB02A-354E-44D5-8535-5F79CE054D3D}" srcId="{149D9614-8132-4E8B-B891-C793CBAC7A31}" destId="{DA18AF84-92AC-4688-802A-3FB359B0B41D}" srcOrd="0" destOrd="0" parTransId="{9EB088B8-5B8D-44A1-A830-58AFE44C0E8A}" sibTransId="{017392B2-6054-48FB-80A3-F76BA12FAA4C}"/>
    <dgm:cxn modelId="{97C33C2F-C0B9-47AD-94BA-08617766CB7A}" srcId="{149D9614-8132-4E8B-B891-C793CBAC7A31}" destId="{B2CEEE7A-47A9-4C35-AC9F-BC6654C182F5}" srcOrd="3" destOrd="0" parTransId="{A76A84B9-BCF6-4854-BCD1-97735C62EEC7}" sibTransId="{6AB72A00-16B0-42ED-AED1-190BC880BD37}"/>
    <dgm:cxn modelId="{20203540-F41D-4693-9297-785F48BE6A90}" srcId="{149D9614-8132-4E8B-B891-C793CBAC7A31}" destId="{22ADEC86-C65A-4F49-A670-05716321C19E}" srcOrd="5" destOrd="0" parTransId="{6BE97809-7F03-4A05-A4E5-F2D20280C6E8}" sibTransId="{E9915516-8A44-4DC9-9F37-83DEA89EB4AB}"/>
    <dgm:cxn modelId="{FC1F0E42-49F9-40AD-BFC1-871E9DE89DED}" type="presOf" srcId="{B540C39A-A595-472E-9CDA-AEE10918B478}" destId="{73788D3C-779C-4D40-AD99-0C577B113855}" srcOrd="0" destOrd="0" presId="urn:microsoft.com/office/officeart/2005/8/layout/default"/>
    <dgm:cxn modelId="{F0370768-52CD-6948-8A6E-68246679F7C0}" type="presOf" srcId="{0D626782-A730-4830-BEBD-AB6CB9031101}" destId="{9FCAB773-941F-6B41-85BC-8D90352EE813}" srcOrd="0" destOrd="0" presId="urn:microsoft.com/office/officeart/2005/8/layout/default"/>
    <dgm:cxn modelId="{DCADED69-99B7-E041-94BB-7250522774A8}" type="presOf" srcId="{2B8E3D7F-126A-4F37-9B67-DF00E0ED85B2}" destId="{DC1AAF27-A284-6C49-8148-96AFB2E86F64}" srcOrd="0" destOrd="0" presId="urn:microsoft.com/office/officeart/2005/8/layout/default"/>
    <dgm:cxn modelId="{14C09888-317D-46FA-A4BA-4DA64F924A0E}" type="presOf" srcId="{4572E301-F008-43E8-B6BB-ED9BE8ACF134}" destId="{5DB4BC4D-3B97-4DF7-8CED-0067AF687F90}" srcOrd="0" destOrd="0" presId="urn:microsoft.com/office/officeart/2005/8/layout/default"/>
    <dgm:cxn modelId="{028ED48A-D6A2-420B-B3A1-C771A2711EB2}" srcId="{149D9614-8132-4E8B-B891-C793CBAC7A31}" destId="{190AFEE7-9C6F-40AE-9803-35B9C0F1CBF4}" srcOrd="8" destOrd="0" parTransId="{94A5D551-34D2-41A9-96D6-EDE932CD9F29}" sibTransId="{CDA57295-CB0B-431A-8305-FD09FFDC98C4}"/>
    <dgm:cxn modelId="{2A091491-94E0-8149-9DEF-9D3BB592F102}" type="presOf" srcId="{B2CEEE7A-47A9-4C35-AC9F-BC6654C182F5}" destId="{C7F86A7B-7A4E-6941-8500-C0DF9F8AA1F7}" srcOrd="0" destOrd="0" presId="urn:microsoft.com/office/officeart/2005/8/layout/default"/>
    <dgm:cxn modelId="{7CF0F0A6-7CAD-43D3-B3B8-18A2038822A1}" srcId="{149D9614-8132-4E8B-B891-C793CBAC7A31}" destId="{2B8E3D7F-126A-4F37-9B67-DF00E0ED85B2}" srcOrd="1" destOrd="0" parTransId="{393D98C2-F0EF-48F6-BDCC-565E0BE5F741}" sibTransId="{E5DA97BA-C7F4-4EA1-AC3D-16F833BB82E7}"/>
    <dgm:cxn modelId="{257DCFAD-D5C8-4E00-8E92-2D69F49D9AFC}" srcId="{149D9614-8132-4E8B-B891-C793CBAC7A31}" destId="{4572E301-F008-43E8-B6BB-ED9BE8ACF134}" srcOrd="4" destOrd="0" parTransId="{91C4E0DD-62A2-40BE-968F-51F8DD0436E7}" sibTransId="{DF2A98E8-30AF-425E-865C-8490A4FCCFA8}"/>
    <dgm:cxn modelId="{9ECC0AAE-EC37-904C-8835-BDC971C14122}" type="presOf" srcId="{5F5353AB-86C1-4752-A559-8B507E44986B}" destId="{2B737DB4-184D-9D41-9FDC-7D5843A24D8F}" srcOrd="0" destOrd="0" presId="urn:microsoft.com/office/officeart/2005/8/layout/default"/>
    <dgm:cxn modelId="{926714B6-F2EC-4A85-8037-2BBC5311134D}" srcId="{149D9614-8132-4E8B-B891-C793CBAC7A31}" destId="{5F5353AB-86C1-4752-A559-8B507E44986B}" srcOrd="6" destOrd="0" parTransId="{A16D8A5A-81A2-4A63-9E20-8CF44012FDE5}" sibTransId="{F00BFBCA-686A-495A-9F83-FCAE768D3FE6}"/>
    <dgm:cxn modelId="{03ABA6B6-9A20-5E4D-B7B3-FACE06E7AB77}" type="presOf" srcId="{C5EAA601-221C-4079-A6DE-3638DF70671F}" destId="{B4E09326-7BE4-3843-93FD-D6309BE58FD0}" srcOrd="0" destOrd="1" presId="urn:microsoft.com/office/officeart/2005/8/layout/default"/>
    <dgm:cxn modelId="{C6D11AF4-8F03-FD46-9D1D-36396A2E3737}" type="presOf" srcId="{22ADEC86-C65A-4F49-A670-05716321C19E}" destId="{669F2060-006A-9F40-94A4-B862C7BDD246}" srcOrd="0" destOrd="0" presId="urn:microsoft.com/office/officeart/2005/8/layout/default"/>
    <dgm:cxn modelId="{04074BF6-A6F3-4833-AE47-310EF218EE2C}" srcId="{149D9614-8132-4E8B-B891-C793CBAC7A31}" destId="{0D626782-A730-4830-BEBD-AB6CB9031101}" srcOrd="7" destOrd="0" parTransId="{8171918E-A148-4DB5-9678-0FD52AAC97CC}" sibTransId="{AF8CA605-FE0E-4755-8D69-A88EAA6507DB}"/>
    <dgm:cxn modelId="{F74F91FD-9FB0-3041-BC8D-E9D843641D71}" type="presOf" srcId="{DA18AF84-92AC-4688-802A-3FB359B0B41D}" destId="{B4E09326-7BE4-3843-93FD-D6309BE58FD0}" srcOrd="0" destOrd="0" presId="urn:microsoft.com/office/officeart/2005/8/layout/default"/>
    <dgm:cxn modelId="{405801CC-69B8-AB48-9F01-6DA7B97A9837}" type="presParOf" srcId="{6E8A18F1-9D8E-D948-A23A-66AEDB85222C}" destId="{B4E09326-7BE4-3843-93FD-D6309BE58FD0}" srcOrd="0" destOrd="0" presId="urn:microsoft.com/office/officeart/2005/8/layout/default"/>
    <dgm:cxn modelId="{7DA02AE9-B028-E84D-9FC7-E0084C8B4F64}" type="presParOf" srcId="{6E8A18F1-9D8E-D948-A23A-66AEDB85222C}" destId="{BE668F95-F8C5-0D4D-9E21-B368D808F75A}" srcOrd="1" destOrd="0" presId="urn:microsoft.com/office/officeart/2005/8/layout/default"/>
    <dgm:cxn modelId="{0B41F9D3-D8B2-A343-8EC0-6103B1EBBFEC}" type="presParOf" srcId="{6E8A18F1-9D8E-D948-A23A-66AEDB85222C}" destId="{DC1AAF27-A284-6C49-8148-96AFB2E86F64}" srcOrd="2" destOrd="0" presId="urn:microsoft.com/office/officeart/2005/8/layout/default"/>
    <dgm:cxn modelId="{B0EFA558-6189-4941-9DB4-5D47E229556A}" type="presParOf" srcId="{6E8A18F1-9D8E-D948-A23A-66AEDB85222C}" destId="{D7AA2F9D-03E0-AB4E-AFEE-D287FD05FFEC}" srcOrd="3" destOrd="0" presId="urn:microsoft.com/office/officeart/2005/8/layout/default"/>
    <dgm:cxn modelId="{B0AD9603-BD6F-45BD-AFD3-204CA907FD30}" type="presParOf" srcId="{6E8A18F1-9D8E-D948-A23A-66AEDB85222C}" destId="{73788D3C-779C-4D40-AD99-0C577B113855}" srcOrd="4" destOrd="0" presId="urn:microsoft.com/office/officeart/2005/8/layout/default"/>
    <dgm:cxn modelId="{2A45770D-9D0D-4238-9D9E-7222665403C6}" type="presParOf" srcId="{6E8A18F1-9D8E-D948-A23A-66AEDB85222C}" destId="{6A9689C4-AC1D-4331-A1D2-2A2CC3EF5A03}" srcOrd="5" destOrd="0" presId="urn:microsoft.com/office/officeart/2005/8/layout/default"/>
    <dgm:cxn modelId="{C179CB0C-041D-B54F-9E13-7CBED6B15358}" type="presParOf" srcId="{6E8A18F1-9D8E-D948-A23A-66AEDB85222C}" destId="{C7F86A7B-7A4E-6941-8500-C0DF9F8AA1F7}" srcOrd="6" destOrd="0" presId="urn:microsoft.com/office/officeart/2005/8/layout/default"/>
    <dgm:cxn modelId="{A4D9F183-B56D-CB4B-B3B5-1169B96563A2}" type="presParOf" srcId="{6E8A18F1-9D8E-D948-A23A-66AEDB85222C}" destId="{9F2CBC6B-3E43-F442-95DB-5D13D9D96E67}" srcOrd="7" destOrd="0" presId="urn:microsoft.com/office/officeart/2005/8/layout/default"/>
    <dgm:cxn modelId="{3172CBAF-DE46-42DE-8DE6-606EA2BA2BC3}" type="presParOf" srcId="{6E8A18F1-9D8E-D948-A23A-66AEDB85222C}" destId="{5DB4BC4D-3B97-4DF7-8CED-0067AF687F90}" srcOrd="8" destOrd="0" presId="urn:microsoft.com/office/officeart/2005/8/layout/default"/>
    <dgm:cxn modelId="{15B802C2-C01B-4EB9-B149-40595FC62D71}" type="presParOf" srcId="{6E8A18F1-9D8E-D948-A23A-66AEDB85222C}" destId="{FF065D1A-B734-431C-AA6E-7F10E4CDF9E2}" srcOrd="9" destOrd="0" presId="urn:microsoft.com/office/officeart/2005/8/layout/default"/>
    <dgm:cxn modelId="{4E1148F5-17B5-7245-BF24-AA3C3C30BDF6}" type="presParOf" srcId="{6E8A18F1-9D8E-D948-A23A-66AEDB85222C}" destId="{669F2060-006A-9F40-94A4-B862C7BDD246}" srcOrd="10" destOrd="0" presId="urn:microsoft.com/office/officeart/2005/8/layout/default"/>
    <dgm:cxn modelId="{ACDF4758-41DC-2146-B3B1-8A6DAAEB21C2}" type="presParOf" srcId="{6E8A18F1-9D8E-D948-A23A-66AEDB85222C}" destId="{AF0DFD65-9915-F947-8B14-9D528D94E08B}" srcOrd="11" destOrd="0" presId="urn:microsoft.com/office/officeart/2005/8/layout/default"/>
    <dgm:cxn modelId="{49D61C37-6E71-304A-B32D-E47F1FA50671}" type="presParOf" srcId="{6E8A18F1-9D8E-D948-A23A-66AEDB85222C}" destId="{2B737DB4-184D-9D41-9FDC-7D5843A24D8F}" srcOrd="12" destOrd="0" presId="urn:microsoft.com/office/officeart/2005/8/layout/default"/>
    <dgm:cxn modelId="{0597D5F6-7DC0-B74B-B5B1-0BC588CF9848}" type="presParOf" srcId="{6E8A18F1-9D8E-D948-A23A-66AEDB85222C}" destId="{96CC1329-3A38-3A4F-8A01-F364AC5B6B44}" srcOrd="13" destOrd="0" presId="urn:microsoft.com/office/officeart/2005/8/layout/default"/>
    <dgm:cxn modelId="{16B561BF-F35C-BE41-88FB-2A7EEA62C235}" type="presParOf" srcId="{6E8A18F1-9D8E-D948-A23A-66AEDB85222C}" destId="{9FCAB773-941F-6B41-85BC-8D90352EE813}" srcOrd="14" destOrd="0" presId="urn:microsoft.com/office/officeart/2005/8/layout/default"/>
    <dgm:cxn modelId="{52DCFE11-C601-C84C-BAB6-C6D3215A30DC}" type="presParOf" srcId="{6E8A18F1-9D8E-D948-A23A-66AEDB85222C}" destId="{FAAA2E39-20E9-4D45-99CF-831B87BC0431}" srcOrd="15" destOrd="0" presId="urn:microsoft.com/office/officeart/2005/8/layout/default"/>
    <dgm:cxn modelId="{B1A1C8BE-2762-F44B-A50A-0F58840DA512}" type="presParOf" srcId="{6E8A18F1-9D8E-D948-A23A-66AEDB85222C}" destId="{7DC24E23-6A24-2D48-AC2A-087F7A60881B}"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869A49-0320-476E-A59E-09276D16B96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CADAFB6-C497-4667-B675-AD1290B964FF}">
      <dgm:prSet/>
      <dgm:spPr/>
      <dgm:t>
        <a:bodyPr/>
        <a:lstStyle/>
        <a:p>
          <a:r>
            <a:rPr lang="en-US" b="1" i="1"/>
            <a:t>Crimes Against Children:</a:t>
          </a:r>
          <a:r>
            <a:rPr lang="en-US" i="1"/>
            <a:t> </a:t>
          </a:r>
          <a:r>
            <a:rPr lang="en-US"/>
            <a:t>Crimes against children include physical and emotional abuse; neglect; and exploitation, such as through child pornography or sex trafficking of minors.</a:t>
          </a:r>
        </a:p>
      </dgm:t>
    </dgm:pt>
    <dgm:pt modelId="{331E0BF5-F4EC-4300-8858-8D79FA08A995}" type="parTrans" cxnId="{95F90BD5-5F03-4FEB-941D-E36E69C852B6}">
      <dgm:prSet/>
      <dgm:spPr/>
      <dgm:t>
        <a:bodyPr/>
        <a:lstStyle/>
        <a:p>
          <a:endParaRPr lang="en-US"/>
        </a:p>
      </dgm:t>
    </dgm:pt>
    <dgm:pt modelId="{5BD4EADC-078A-4A7B-95B8-1A25A058119C}" type="sibTrans" cxnId="{95F90BD5-5F03-4FEB-941D-E36E69C852B6}">
      <dgm:prSet/>
      <dgm:spPr/>
      <dgm:t>
        <a:bodyPr/>
        <a:lstStyle/>
        <a:p>
          <a:endParaRPr lang="en-US"/>
        </a:p>
      </dgm:t>
    </dgm:pt>
    <dgm:pt modelId="{70760D08-18C5-4DF8-B625-BEDA784B628C}">
      <dgm:prSet/>
      <dgm:spPr/>
      <dgm:t>
        <a:bodyPr/>
        <a:lstStyle/>
        <a:p>
          <a:r>
            <a:rPr lang="en-US" b="1" i="1"/>
            <a:t>Incident:</a:t>
          </a:r>
          <a:r>
            <a:rPr lang="en-US" i="1"/>
            <a:t> </a:t>
          </a:r>
          <a:r>
            <a:rPr lang="en-US"/>
            <a:t> An incident refers to a particular happening, sometimes criminal but always noteworthy.</a:t>
          </a:r>
        </a:p>
      </dgm:t>
    </dgm:pt>
    <dgm:pt modelId="{9DE85F03-596D-4F9D-BABA-8F7E1ADE5E95}" type="parTrans" cxnId="{06C0BBC1-8EE8-49A4-93A5-5695FCA8A677}">
      <dgm:prSet/>
      <dgm:spPr/>
      <dgm:t>
        <a:bodyPr/>
        <a:lstStyle/>
        <a:p>
          <a:endParaRPr lang="en-US"/>
        </a:p>
      </dgm:t>
    </dgm:pt>
    <dgm:pt modelId="{78AF69F7-F74F-4BDC-85C4-24D40DCEF67B}" type="sibTrans" cxnId="{06C0BBC1-8EE8-49A4-93A5-5695FCA8A677}">
      <dgm:prSet/>
      <dgm:spPr/>
      <dgm:t>
        <a:bodyPr/>
        <a:lstStyle/>
        <a:p>
          <a:endParaRPr lang="en-US"/>
        </a:p>
      </dgm:t>
    </dgm:pt>
    <dgm:pt modelId="{57131976-0661-43BD-9C3A-0DCD56763554}">
      <dgm:prSet/>
      <dgm:spPr/>
      <dgm:t>
        <a:bodyPr/>
        <a:lstStyle/>
        <a:p>
          <a:r>
            <a:rPr lang="en-US" b="1" i="1"/>
            <a:t>Offender:</a:t>
          </a:r>
          <a:r>
            <a:rPr lang="en-US" i="1"/>
            <a:t>  </a:t>
          </a:r>
          <a:r>
            <a:rPr lang="en-US"/>
            <a:t>An offender is a criminal, someone who breaks the law.</a:t>
          </a:r>
        </a:p>
      </dgm:t>
    </dgm:pt>
    <dgm:pt modelId="{2FE2B0FF-5510-4E61-BAA7-ECB15531DB4D}" type="parTrans" cxnId="{F2779749-9D1A-4105-9B2E-27250BD3F602}">
      <dgm:prSet/>
      <dgm:spPr/>
      <dgm:t>
        <a:bodyPr/>
        <a:lstStyle/>
        <a:p>
          <a:endParaRPr lang="en-US"/>
        </a:p>
      </dgm:t>
    </dgm:pt>
    <dgm:pt modelId="{249BA029-B103-48AC-BCF2-68824DEAABF5}" type="sibTrans" cxnId="{F2779749-9D1A-4105-9B2E-27250BD3F602}">
      <dgm:prSet/>
      <dgm:spPr/>
      <dgm:t>
        <a:bodyPr/>
        <a:lstStyle/>
        <a:p>
          <a:endParaRPr lang="en-US"/>
        </a:p>
      </dgm:t>
    </dgm:pt>
    <dgm:pt modelId="{710F6FEB-7801-48BA-BFC6-99F389B61B86}">
      <dgm:prSet/>
      <dgm:spPr/>
      <dgm:t>
        <a:bodyPr/>
        <a:lstStyle/>
        <a:p>
          <a:r>
            <a:rPr lang="en-US" b="1" i="1"/>
            <a:t>Offense: </a:t>
          </a:r>
          <a:r>
            <a:rPr lang="en-US" i="1"/>
            <a:t> </a:t>
          </a:r>
          <a:r>
            <a:rPr lang="en-US"/>
            <a:t>A breach of a law or rule; an illegal act.</a:t>
          </a:r>
        </a:p>
      </dgm:t>
    </dgm:pt>
    <dgm:pt modelId="{B0B9DE0F-D058-46C1-BD2C-B22411441F60}" type="parTrans" cxnId="{F479F487-F366-44E4-B973-4F3ED2042554}">
      <dgm:prSet/>
      <dgm:spPr/>
      <dgm:t>
        <a:bodyPr/>
        <a:lstStyle/>
        <a:p>
          <a:endParaRPr lang="en-US"/>
        </a:p>
      </dgm:t>
    </dgm:pt>
    <dgm:pt modelId="{1A1E9076-7133-486B-B479-F0D9606DB881}" type="sibTrans" cxnId="{F479F487-F366-44E4-B973-4F3ED2042554}">
      <dgm:prSet/>
      <dgm:spPr/>
      <dgm:t>
        <a:bodyPr/>
        <a:lstStyle/>
        <a:p>
          <a:endParaRPr lang="en-US"/>
        </a:p>
      </dgm:t>
    </dgm:pt>
    <dgm:pt modelId="{5D8860BC-B774-45C6-AEBC-3E5452D4E900}">
      <dgm:prSet/>
      <dgm:spPr/>
      <dgm:t>
        <a:bodyPr/>
        <a:lstStyle/>
        <a:p>
          <a:r>
            <a:rPr lang="en-US" b="1" i="1"/>
            <a:t>Sex-Offender: </a:t>
          </a:r>
          <a:r>
            <a:rPr lang="en-US"/>
            <a:t>A sex offender is a person who's been convicted of certain sex crimes, such as sexual assault or sexual conduct with a minor.</a:t>
          </a:r>
        </a:p>
      </dgm:t>
    </dgm:pt>
    <dgm:pt modelId="{62C7039A-F076-44AA-94A4-1EB55C0AE100}" type="parTrans" cxnId="{C06844EF-4760-4635-BE72-A9CEDDCF215A}">
      <dgm:prSet/>
      <dgm:spPr/>
      <dgm:t>
        <a:bodyPr/>
        <a:lstStyle/>
        <a:p>
          <a:endParaRPr lang="en-US"/>
        </a:p>
      </dgm:t>
    </dgm:pt>
    <dgm:pt modelId="{05606B7E-E1D8-4616-BA03-B511CB9F48B2}" type="sibTrans" cxnId="{C06844EF-4760-4635-BE72-A9CEDDCF215A}">
      <dgm:prSet/>
      <dgm:spPr/>
      <dgm:t>
        <a:bodyPr/>
        <a:lstStyle/>
        <a:p>
          <a:endParaRPr lang="en-US"/>
        </a:p>
      </dgm:t>
    </dgm:pt>
    <dgm:pt modelId="{065C3C74-EBBC-4491-9AC1-07863E99EAA4}">
      <dgm:prSet/>
      <dgm:spPr/>
      <dgm:t>
        <a:bodyPr/>
        <a:lstStyle/>
        <a:p>
          <a:r>
            <a:rPr lang="en-US" b="1" i="1"/>
            <a:t>Victim:</a:t>
          </a:r>
          <a:r>
            <a:rPr lang="en-US" i="1"/>
            <a:t>  </a:t>
          </a:r>
          <a:r>
            <a:rPr lang="en-US"/>
            <a:t>A victim is a person directly and proximately harmed as a result of the commission of an offense</a:t>
          </a:r>
        </a:p>
      </dgm:t>
    </dgm:pt>
    <dgm:pt modelId="{1EB811D2-7729-4FF8-ACB6-BF9DC6566776}" type="parTrans" cxnId="{F0DA54C9-1D38-4E2F-B88E-35BAA96E2D34}">
      <dgm:prSet/>
      <dgm:spPr/>
      <dgm:t>
        <a:bodyPr/>
        <a:lstStyle/>
        <a:p>
          <a:endParaRPr lang="en-US"/>
        </a:p>
      </dgm:t>
    </dgm:pt>
    <dgm:pt modelId="{3A95569C-90C3-418B-A6C6-FBA5A0907D74}" type="sibTrans" cxnId="{F0DA54C9-1D38-4E2F-B88E-35BAA96E2D34}">
      <dgm:prSet/>
      <dgm:spPr/>
      <dgm:t>
        <a:bodyPr/>
        <a:lstStyle/>
        <a:p>
          <a:endParaRPr lang="en-US"/>
        </a:p>
      </dgm:t>
    </dgm:pt>
    <dgm:pt modelId="{118CB376-B3B7-4745-982D-AB727F437913}" type="pres">
      <dgm:prSet presAssocID="{E8869A49-0320-476E-A59E-09276D16B96D}" presName="root" presStyleCnt="0">
        <dgm:presLayoutVars>
          <dgm:dir/>
          <dgm:resizeHandles val="exact"/>
        </dgm:presLayoutVars>
      </dgm:prSet>
      <dgm:spPr/>
    </dgm:pt>
    <dgm:pt modelId="{B8752B91-AE5B-4DBD-83F4-9F1188E5F53D}" type="pres">
      <dgm:prSet presAssocID="{FCADAFB6-C497-4667-B675-AD1290B964FF}" presName="compNode" presStyleCnt="0"/>
      <dgm:spPr/>
    </dgm:pt>
    <dgm:pt modelId="{C5B9F177-E03C-42BB-B05D-5A7669324487}" type="pres">
      <dgm:prSet presAssocID="{FCADAFB6-C497-4667-B675-AD1290B964FF}" presName="bgRect" presStyleLbl="bgShp" presStyleIdx="0" presStyleCnt="6"/>
      <dgm:spPr/>
    </dgm:pt>
    <dgm:pt modelId="{BBFF34F9-B4DC-42B5-9BBE-A968061E3DA1}" type="pres">
      <dgm:prSet presAssocID="{FCADAFB6-C497-4667-B675-AD1290B964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cuffs"/>
        </a:ext>
      </dgm:extLst>
    </dgm:pt>
    <dgm:pt modelId="{886D1D74-C488-45BC-8A3A-FB637477D3D6}" type="pres">
      <dgm:prSet presAssocID="{FCADAFB6-C497-4667-B675-AD1290B964FF}" presName="spaceRect" presStyleCnt="0"/>
      <dgm:spPr/>
    </dgm:pt>
    <dgm:pt modelId="{E77B98F5-B65E-477C-9F84-EA901FD803F0}" type="pres">
      <dgm:prSet presAssocID="{FCADAFB6-C497-4667-B675-AD1290B964FF}" presName="parTx" presStyleLbl="revTx" presStyleIdx="0" presStyleCnt="6">
        <dgm:presLayoutVars>
          <dgm:chMax val="0"/>
          <dgm:chPref val="0"/>
        </dgm:presLayoutVars>
      </dgm:prSet>
      <dgm:spPr/>
    </dgm:pt>
    <dgm:pt modelId="{F4278093-4EFB-4E4F-8A63-CC4C967AB7B1}" type="pres">
      <dgm:prSet presAssocID="{5BD4EADC-078A-4A7B-95B8-1A25A058119C}" presName="sibTrans" presStyleCnt="0"/>
      <dgm:spPr/>
    </dgm:pt>
    <dgm:pt modelId="{45CCEB3E-ADA3-4D65-A137-CD3F9120B382}" type="pres">
      <dgm:prSet presAssocID="{70760D08-18C5-4DF8-B625-BEDA784B628C}" presName="compNode" presStyleCnt="0"/>
      <dgm:spPr/>
    </dgm:pt>
    <dgm:pt modelId="{692415BE-76EE-4E0D-8CA5-DB45540F120E}" type="pres">
      <dgm:prSet presAssocID="{70760D08-18C5-4DF8-B625-BEDA784B628C}" presName="bgRect" presStyleLbl="bgShp" presStyleIdx="1" presStyleCnt="6"/>
      <dgm:spPr/>
    </dgm:pt>
    <dgm:pt modelId="{2165FEE1-771D-4AAB-9C1A-4A0E0562B08C}" type="pres">
      <dgm:prSet presAssocID="{70760D08-18C5-4DF8-B625-BEDA784B628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472E7C0A-152C-466C-9F40-6A9FD4804E8A}" type="pres">
      <dgm:prSet presAssocID="{70760D08-18C5-4DF8-B625-BEDA784B628C}" presName="spaceRect" presStyleCnt="0"/>
      <dgm:spPr/>
    </dgm:pt>
    <dgm:pt modelId="{EA383B4F-8B37-4B5C-94DE-E7804E8749EE}" type="pres">
      <dgm:prSet presAssocID="{70760D08-18C5-4DF8-B625-BEDA784B628C}" presName="parTx" presStyleLbl="revTx" presStyleIdx="1" presStyleCnt="6">
        <dgm:presLayoutVars>
          <dgm:chMax val="0"/>
          <dgm:chPref val="0"/>
        </dgm:presLayoutVars>
      </dgm:prSet>
      <dgm:spPr/>
    </dgm:pt>
    <dgm:pt modelId="{97B560CB-CB48-4068-BE25-3456827C899E}" type="pres">
      <dgm:prSet presAssocID="{78AF69F7-F74F-4BDC-85C4-24D40DCEF67B}" presName="sibTrans" presStyleCnt="0"/>
      <dgm:spPr/>
    </dgm:pt>
    <dgm:pt modelId="{30125898-9DED-4978-AEE4-0212AB40DD0E}" type="pres">
      <dgm:prSet presAssocID="{57131976-0661-43BD-9C3A-0DCD56763554}" presName="compNode" presStyleCnt="0"/>
      <dgm:spPr/>
    </dgm:pt>
    <dgm:pt modelId="{E1D940E8-104F-4191-8B3B-CE981D665DD5}" type="pres">
      <dgm:prSet presAssocID="{57131976-0661-43BD-9C3A-0DCD56763554}" presName="bgRect" presStyleLbl="bgShp" presStyleIdx="2" presStyleCnt="6"/>
      <dgm:spPr/>
    </dgm:pt>
    <dgm:pt modelId="{832519E2-06F1-4E24-B6EC-73004BAA4641}" type="pres">
      <dgm:prSet presAssocID="{57131976-0661-43BD-9C3A-0DCD5676355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lice"/>
        </a:ext>
      </dgm:extLst>
    </dgm:pt>
    <dgm:pt modelId="{A9AB7509-1580-446C-B733-F5DDDC6AE68B}" type="pres">
      <dgm:prSet presAssocID="{57131976-0661-43BD-9C3A-0DCD56763554}" presName="spaceRect" presStyleCnt="0"/>
      <dgm:spPr/>
    </dgm:pt>
    <dgm:pt modelId="{213FE242-6419-48A8-A5D6-0E8397EA70C1}" type="pres">
      <dgm:prSet presAssocID="{57131976-0661-43BD-9C3A-0DCD56763554}" presName="parTx" presStyleLbl="revTx" presStyleIdx="2" presStyleCnt="6">
        <dgm:presLayoutVars>
          <dgm:chMax val="0"/>
          <dgm:chPref val="0"/>
        </dgm:presLayoutVars>
      </dgm:prSet>
      <dgm:spPr/>
    </dgm:pt>
    <dgm:pt modelId="{6CE482A4-B833-43AB-92B7-A04662F21A8B}" type="pres">
      <dgm:prSet presAssocID="{249BA029-B103-48AC-BCF2-68824DEAABF5}" presName="sibTrans" presStyleCnt="0"/>
      <dgm:spPr/>
    </dgm:pt>
    <dgm:pt modelId="{7419406D-AFC5-46C1-823E-BF61390547CE}" type="pres">
      <dgm:prSet presAssocID="{710F6FEB-7801-48BA-BFC6-99F389B61B86}" presName="compNode" presStyleCnt="0"/>
      <dgm:spPr/>
    </dgm:pt>
    <dgm:pt modelId="{F4DD8E33-D267-405A-BC8E-4271BCC774B9}" type="pres">
      <dgm:prSet presAssocID="{710F6FEB-7801-48BA-BFC6-99F389B61B86}" presName="bgRect" presStyleLbl="bgShp" presStyleIdx="3" presStyleCnt="6"/>
      <dgm:spPr/>
    </dgm:pt>
    <dgm:pt modelId="{DB59D032-09AC-4632-ACA7-14B39E4021FF}" type="pres">
      <dgm:prSet presAssocID="{710F6FEB-7801-48BA-BFC6-99F389B61B8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811D38AE-2F0F-430A-8A09-EB6C9BBFDDAA}" type="pres">
      <dgm:prSet presAssocID="{710F6FEB-7801-48BA-BFC6-99F389B61B86}" presName="spaceRect" presStyleCnt="0"/>
      <dgm:spPr/>
    </dgm:pt>
    <dgm:pt modelId="{78598FD7-EF51-4D3F-A3C7-A75795C8C556}" type="pres">
      <dgm:prSet presAssocID="{710F6FEB-7801-48BA-BFC6-99F389B61B86}" presName="parTx" presStyleLbl="revTx" presStyleIdx="3" presStyleCnt="6">
        <dgm:presLayoutVars>
          <dgm:chMax val="0"/>
          <dgm:chPref val="0"/>
        </dgm:presLayoutVars>
      </dgm:prSet>
      <dgm:spPr/>
    </dgm:pt>
    <dgm:pt modelId="{3EB878F4-5A0C-4031-90A7-6F1B82F074AB}" type="pres">
      <dgm:prSet presAssocID="{1A1E9076-7133-486B-B479-F0D9606DB881}" presName="sibTrans" presStyleCnt="0"/>
      <dgm:spPr/>
    </dgm:pt>
    <dgm:pt modelId="{548F4C04-57A4-4FBB-B4AE-92ECD820C677}" type="pres">
      <dgm:prSet presAssocID="{5D8860BC-B774-45C6-AEBC-3E5452D4E900}" presName="compNode" presStyleCnt="0"/>
      <dgm:spPr/>
    </dgm:pt>
    <dgm:pt modelId="{1DDB419A-6DA8-4A4F-B8EE-8EB99A2C2C3C}" type="pres">
      <dgm:prSet presAssocID="{5D8860BC-B774-45C6-AEBC-3E5452D4E900}" presName="bgRect" presStyleLbl="bgShp" presStyleIdx="4" presStyleCnt="6"/>
      <dgm:spPr/>
    </dgm:pt>
    <dgm:pt modelId="{B9983E2B-4A7A-4EDF-AB5F-854211DD1979}" type="pres">
      <dgm:prSet presAssocID="{5D8860BC-B774-45C6-AEBC-3E5452D4E90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Judge"/>
        </a:ext>
      </dgm:extLst>
    </dgm:pt>
    <dgm:pt modelId="{58BF63C9-CBC0-473F-A179-D97080A3D8A3}" type="pres">
      <dgm:prSet presAssocID="{5D8860BC-B774-45C6-AEBC-3E5452D4E900}" presName="spaceRect" presStyleCnt="0"/>
      <dgm:spPr/>
    </dgm:pt>
    <dgm:pt modelId="{F636CE64-8A0B-4D26-A011-93EA44BEC751}" type="pres">
      <dgm:prSet presAssocID="{5D8860BC-B774-45C6-AEBC-3E5452D4E900}" presName="parTx" presStyleLbl="revTx" presStyleIdx="4" presStyleCnt="6">
        <dgm:presLayoutVars>
          <dgm:chMax val="0"/>
          <dgm:chPref val="0"/>
        </dgm:presLayoutVars>
      </dgm:prSet>
      <dgm:spPr/>
    </dgm:pt>
    <dgm:pt modelId="{5440D9BF-07AD-4301-B7E7-E94EFA794837}" type="pres">
      <dgm:prSet presAssocID="{05606B7E-E1D8-4616-BA03-B511CB9F48B2}" presName="sibTrans" presStyleCnt="0"/>
      <dgm:spPr/>
    </dgm:pt>
    <dgm:pt modelId="{7EDF6635-378F-4ECD-9DAE-00980D877439}" type="pres">
      <dgm:prSet presAssocID="{065C3C74-EBBC-4491-9AC1-07863E99EAA4}" presName="compNode" presStyleCnt="0"/>
      <dgm:spPr/>
    </dgm:pt>
    <dgm:pt modelId="{986A42B8-3023-402A-96EB-0CB550921F0B}" type="pres">
      <dgm:prSet presAssocID="{065C3C74-EBBC-4491-9AC1-07863E99EAA4}" presName="bgRect" presStyleLbl="bgShp" presStyleIdx="5" presStyleCnt="6"/>
      <dgm:spPr/>
    </dgm:pt>
    <dgm:pt modelId="{767E8ADD-E892-4BC3-A92C-21F3C9D764E6}" type="pres">
      <dgm:prSet presAssocID="{065C3C74-EBBC-4491-9AC1-07863E99EAA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rritant"/>
        </a:ext>
      </dgm:extLst>
    </dgm:pt>
    <dgm:pt modelId="{C8F64B0A-2E54-4C49-B188-B323090DB053}" type="pres">
      <dgm:prSet presAssocID="{065C3C74-EBBC-4491-9AC1-07863E99EAA4}" presName="spaceRect" presStyleCnt="0"/>
      <dgm:spPr/>
    </dgm:pt>
    <dgm:pt modelId="{E00E986B-5A09-4D38-B185-3D11A468828D}" type="pres">
      <dgm:prSet presAssocID="{065C3C74-EBBC-4491-9AC1-07863E99EAA4}" presName="parTx" presStyleLbl="revTx" presStyleIdx="5" presStyleCnt="6">
        <dgm:presLayoutVars>
          <dgm:chMax val="0"/>
          <dgm:chPref val="0"/>
        </dgm:presLayoutVars>
      </dgm:prSet>
      <dgm:spPr/>
    </dgm:pt>
  </dgm:ptLst>
  <dgm:cxnLst>
    <dgm:cxn modelId="{47BE4434-B47D-4DD6-B984-8DB65E06FE23}" type="presOf" srcId="{70760D08-18C5-4DF8-B625-BEDA784B628C}" destId="{EA383B4F-8B37-4B5C-94DE-E7804E8749EE}" srcOrd="0" destOrd="0" presId="urn:microsoft.com/office/officeart/2018/2/layout/IconVerticalSolidList"/>
    <dgm:cxn modelId="{53D1E442-CEAB-444C-82A5-F4FBBF3FE877}" type="presOf" srcId="{E8869A49-0320-476E-A59E-09276D16B96D}" destId="{118CB376-B3B7-4745-982D-AB727F437913}" srcOrd="0" destOrd="0" presId="urn:microsoft.com/office/officeart/2018/2/layout/IconVerticalSolidList"/>
    <dgm:cxn modelId="{F2779749-9D1A-4105-9B2E-27250BD3F602}" srcId="{E8869A49-0320-476E-A59E-09276D16B96D}" destId="{57131976-0661-43BD-9C3A-0DCD56763554}" srcOrd="2" destOrd="0" parTransId="{2FE2B0FF-5510-4E61-BAA7-ECB15531DB4D}" sibTransId="{249BA029-B103-48AC-BCF2-68824DEAABF5}"/>
    <dgm:cxn modelId="{5C64784E-1707-4FAB-A1E1-E47BEC8A087A}" type="presOf" srcId="{5D8860BC-B774-45C6-AEBC-3E5452D4E900}" destId="{F636CE64-8A0B-4D26-A011-93EA44BEC751}" srcOrd="0" destOrd="0" presId="urn:microsoft.com/office/officeart/2018/2/layout/IconVerticalSolidList"/>
    <dgm:cxn modelId="{F479F487-F366-44E4-B973-4F3ED2042554}" srcId="{E8869A49-0320-476E-A59E-09276D16B96D}" destId="{710F6FEB-7801-48BA-BFC6-99F389B61B86}" srcOrd="3" destOrd="0" parTransId="{B0B9DE0F-D058-46C1-BD2C-B22411441F60}" sibTransId="{1A1E9076-7133-486B-B479-F0D9606DB881}"/>
    <dgm:cxn modelId="{BBB8EEA1-14F7-4EE3-8C7C-350FA96E1087}" type="presOf" srcId="{57131976-0661-43BD-9C3A-0DCD56763554}" destId="{213FE242-6419-48A8-A5D6-0E8397EA70C1}" srcOrd="0" destOrd="0" presId="urn:microsoft.com/office/officeart/2018/2/layout/IconVerticalSolidList"/>
    <dgm:cxn modelId="{656830AF-91E8-4E36-A10F-070FA7544681}" type="presOf" srcId="{065C3C74-EBBC-4491-9AC1-07863E99EAA4}" destId="{E00E986B-5A09-4D38-B185-3D11A468828D}" srcOrd="0" destOrd="0" presId="urn:microsoft.com/office/officeart/2018/2/layout/IconVerticalSolidList"/>
    <dgm:cxn modelId="{06C0BBC1-8EE8-49A4-93A5-5695FCA8A677}" srcId="{E8869A49-0320-476E-A59E-09276D16B96D}" destId="{70760D08-18C5-4DF8-B625-BEDA784B628C}" srcOrd="1" destOrd="0" parTransId="{9DE85F03-596D-4F9D-BABA-8F7E1ADE5E95}" sibTransId="{78AF69F7-F74F-4BDC-85C4-24D40DCEF67B}"/>
    <dgm:cxn modelId="{10EE04C4-C7EA-43CD-BAAC-71CFD1927613}" type="presOf" srcId="{710F6FEB-7801-48BA-BFC6-99F389B61B86}" destId="{78598FD7-EF51-4D3F-A3C7-A75795C8C556}" srcOrd="0" destOrd="0" presId="urn:microsoft.com/office/officeart/2018/2/layout/IconVerticalSolidList"/>
    <dgm:cxn modelId="{F0DA54C9-1D38-4E2F-B88E-35BAA96E2D34}" srcId="{E8869A49-0320-476E-A59E-09276D16B96D}" destId="{065C3C74-EBBC-4491-9AC1-07863E99EAA4}" srcOrd="5" destOrd="0" parTransId="{1EB811D2-7729-4FF8-ACB6-BF9DC6566776}" sibTransId="{3A95569C-90C3-418B-A6C6-FBA5A0907D74}"/>
    <dgm:cxn modelId="{95F90BD5-5F03-4FEB-941D-E36E69C852B6}" srcId="{E8869A49-0320-476E-A59E-09276D16B96D}" destId="{FCADAFB6-C497-4667-B675-AD1290B964FF}" srcOrd="0" destOrd="0" parTransId="{331E0BF5-F4EC-4300-8858-8D79FA08A995}" sibTransId="{5BD4EADC-078A-4A7B-95B8-1A25A058119C}"/>
    <dgm:cxn modelId="{D27992EC-0F58-4978-9017-2FA681883D8D}" type="presOf" srcId="{FCADAFB6-C497-4667-B675-AD1290B964FF}" destId="{E77B98F5-B65E-477C-9F84-EA901FD803F0}" srcOrd="0" destOrd="0" presId="urn:microsoft.com/office/officeart/2018/2/layout/IconVerticalSolidList"/>
    <dgm:cxn modelId="{C06844EF-4760-4635-BE72-A9CEDDCF215A}" srcId="{E8869A49-0320-476E-A59E-09276D16B96D}" destId="{5D8860BC-B774-45C6-AEBC-3E5452D4E900}" srcOrd="4" destOrd="0" parTransId="{62C7039A-F076-44AA-94A4-1EB55C0AE100}" sibTransId="{05606B7E-E1D8-4616-BA03-B511CB9F48B2}"/>
    <dgm:cxn modelId="{83C970C5-3D7A-4065-8C0F-D4485372CD76}" type="presParOf" srcId="{118CB376-B3B7-4745-982D-AB727F437913}" destId="{B8752B91-AE5B-4DBD-83F4-9F1188E5F53D}" srcOrd="0" destOrd="0" presId="urn:microsoft.com/office/officeart/2018/2/layout/IconVerticalSolidList"/>
    <dgm:cxn modelId="{951805B3-1835-4D53-BE9E-3233B6FB2BC1}" type="presParOf" srcId="{B8752B91-AE5B-4DBD-83F4-9F1188E5F53D}" destId="{C5B9F177-E03C-42BB-B05D-5A7669324487}" srcOrd="0" destOrd="0" presId="urn:microsoft.com/office/officeart/2018/2/layout/IconVerticalSolidList"/>
    <dgm:cxn modelId="{A0B0ECCD-7E12-4DB8-B56F-5FA322C212A8}" type="presParOf" srcId="{B8752B91-AE5B-4DBD-83F4-9F1188E5F53D}" destId="{BBFF34F9-B4DC-42B5-9BBE-A968061E3DA1}" srcOrd="1" destOrd="0" presId="urn:microsoft.com/office/officeart/2018/2/layout/IconVerticalSolidList"/>
    <dgm:cxn modelId="{08C65A7C-92EC-4273-B1CD-29A4E97C4E57}" type="presParOf" srcId="{B8752B91-AE5B-4DBD-83F4-9F1188E5F53D}" destId="{886D1D74-C488-45BC-8A3A-FB637477D3D6}" srcOrd="2" destOrd="0" presId="urn:microsoft.com/office/officeart/2018/2/layout/IconVerticalSolidList"/>
    <dgm:cxn modelId="{9BFDF050-052E-42E1-AAFD-29F1848B3B68}" type="presParOf" srcId="{B8752B91-AE5B-4DBD-83F4-9F1188E5F53D}" destId="{E77B98F5-B65E-477C-9F84-EA901FD803F0}" srcOrd="3" destOrd="0" presId="urn:microsoft.com/office/officeart/2018/2/layout/IconVerticalSolidList"/>
    <dgm:cxn modelId="{C3853F3C-9BF0-4FCB-ABD2-8CC6BE2C7B5F}" type="presParOf" srcId="{118CB376-B3B7-4745-982D-AB727F437913}" destId="{F4278093-4EFB-4E4F-8A63-CC4C967AB7B1}" srcOrd="1" destOrd="0" presId="urn:microsoft.com/office/officeart/2018/2/layout/IconVerticalSolidList"/>
    <dgm:cxn modelId="{FF556A0A-04EB-4B40-BE18-CA6F16DD3F88}" type="presParOf" srcId="{118CB376-B3B7-4745-982D-AB727F437913}" destId="{45CCEB3E-ADA3-4D65-A137-CD3F9120B382}" srcOrd="2" destOrd="0" presId="urn:microsoft.com/office/officeart/2018/2/layout/IconVerticalSolidList"/>
    <dgm:cxn modelId="{48B7B3EF-2D4C-463D-B1A3-3D1529E41E05}" type="presParOf" srcId="{45CCEB3E-ADA3-4D65-A137-CD3F9120B382}" destId="{692415BE-76EE-4E0D-8CA5-DB45540F120E}" srcOrd="0" destOrd="0" presId="urn:microsoft.com/office/officeart/2018/2/layout/IconVerticalSolidList"/>
    <dgm:cxn modelId="{66F59C08-1698-41F1-9E25-5ADC8BDEA714}" type="presParOf" srcId="{45CCEB3E-ADA3-4D65-A137-CD3F9120B382}" destId="{2165FEE1-771D-4AAB-9C1A-4A0E0562B08C}" srcOrd="1" destOrd="0" presId="urn:microsoft.com/office/officeart/2018/2/layout/IconVerticalSolidList"/>
    <dgm:cxn modelId="{F3530074-F54F-4A04-9ED8-2D2880EA112C}" type="presParOf" srcId="{45CCEB3E-ADA3-4D65-A137-CD3F9120B382}" destId="{472E7C0A-152C-466C-9F40-6A9FD4804E8A}" srcOrd="2" destOrd="0" presId="urn:microsoft.com/office/officeart/2018/2/layout/IconVerticalSolidList"/>
    <dgm:cxn modelId="{47B18606-C541-4038-B3F9-41F6CA96CBAD}" type="presParOf" srcId="{45CCEB3E-ADA3-4D65-A137-CD3F9120B382}" destId="{EA383B4F-8B37-4B5C-94DE-E7804E8749EE}" srcOrd="3" destOrd="0" presId="urn:microsoft.com/office/officeart/2018/2/layout/IconVerticalSolidList"/>
    <dgm:cxn modelId="{4C00CD7E-C74C-4027-B4DF-C9E2F1BEC2EC}" type="presParOf" srcId="{118CB376-B3B7-4745-982D-AB727F437913}" destId="{97B560CB-CB48-4068-BE25-3456827C899E}" srcOrd="3" destOrd="0" presId="urn:microsoft.com/office/officeart/2018/2/layout/IconVerticalSolidList"/>
    <dgm:cxn modelId="{E1CA1BB0-7A49-4060-AE60-6DDC469013DC}" type="presParOf" srcId="{118CB376-B3B7-4745-982D-AB727F437913}" destId="{30125898-9DED-4978-AEE4-0212AB40DD0E}" srcOrd="4" destOrd="0" presId="urn:microsoft.com/office/officeart/2018/2/layout/IconVerticalSolidList"/>
    <dgm:cxn modelId="{F659E727-84B6-40AC-BD03-66119A1BA142}" type="presParOf" srcId="{30125898-9DED-4978-AEE4-0212AB40DD0E}" destId="{E1D940E8-104F-4191-8B3B-CE981D665DD5}" srcOrd="0" destOrd="0" presId="urn:microsoft.com/office/officeart/2018/2/layout/IconVerticalSolidList"/>
    <dgm:cxn modelId="{6D92E131-9BBC-445D-88D5-2349C5EBBF42}" type="presParOf" srcId="{30125898-9DED-4978-AEE4-0212AB40DD0E}" destId="{832519E2-06F1-4E24-B6EC-73004BAA4641}" srcOrd="1" destOrd="0" presId="urn:microsoft.com/office/officeart/2018/2/layout/IconVerticalSolidList"/>
    <dgm:cxn modelId="{2DAF12A9-A9F1-47BB-8764-B8E9364991A4}" type="presParOf" srcId="{30125898-9DED-4978-AEE4-0212AB40DD0E}" destId="{A9AB7509-1580-446C-B733-F5DDDC6AE68B}" srcOrd="2" destOrd="0" presId="urn:microsoft.com/office/officeart/2018/2/layout/IconVerticalSolidList"/>
    <dgm:cxn modelId="{D53CA61B-B14D-4613-90C7-094FC16B1EDD}" type="presParOf" srcId="{30125898-9DED-4978-AEE4-0212AB40DD0E}" destId="{213FE242-6419-48A8-A5D6-0E8397EA70C1}" srcOrd="3" destOrd="0" presId="urn:microsoft.com/office/officeart/2018/2/layout/IconVerticalSolidList"/>
    <dgm:cxn modelId="{58A360C9-A814-429C-BAE3-A5BBA1A5C520}" type="presParOf" srcId="{118CB376-B3B7-4745-982D-AB727F437913}" destId="{6CE482A4-B833-43AB-92B7-A04662F21A8B}" srcOrd="5" destOrd="0" presId="urn:microsoft.com/office/officeart/2018/2/layout/IconVerticalSolidList"/>
    <dgm:cxn modelId="{2D430FE7-0C6C-4E0F-9EC1-2ADD21D9DEB1}" type="presParOf" srcId="{118CB376-B3B7-4745-982D-AB727F437913}" destId="{7419406D-AFC5-46C1-823E-BF61390547CE}" srcOrd="6" destOrd="0" presId="urn:microsoft.com/office/officeart/2018/2/layout/IconVerticalSolidList"/>
    <dgm:cxn modelId="{2490E653-8198-4EE7-81A3-522FA67C2340}" type="presParOf" srcId="{7419406D-AFC5-46C1-823E-BF61390547CE}" destId="{F4DD8E33-D267-405A-BC8E-4271BCC774B9}" srcOrd="0" destOrd="0" presId="urn:microsoft.com/office/officeart/2018/2/layout/IconVerticalSolidList"/>
    <dgm:cxn modelId="{58FE034B-500E-41C7-A1AF-927039A87613}" type="presParOf" srcId="{7419406D-AFC5-46C1-823E-BF61390547CE}" destId="{DB59D032-09AC-4632-ACA7-14B39E4021FF}" srcOrd="1" destOrd="0" presId="urn:microsoft.com/office/officeart/2018/2/layout/IconVerticalSolidList"/>
    <dgm:cxn modelId="{68B8C785-DF2E-45BA-9E7E-B7A6F62678D3}" type="presParOf" srcId="{7419406D-AFC5-46C1-823E-BF61390547CE}" destId="{811D38AE-2F0F-430A-8A09-EB6C9BBFDDAA}" srcOrd="2" destOrd="0" presId="urn:microsoft.com/office/officeart/2018/2/layout/IconVerticalSolidList"/>
    <dgm:cxn modelId="{F0507C56-75C7-48D9-BA28-5CB9A16FF8B6}" type="presParOf" srcId="{7419406D-AFC5-46C1-823E-BF61390547CE}" destId="{78598FD7-EF51-4D3F-A3C7-A75795C8C556}" srcOrd="3" destOrd="0" presId="urn:microsoft.com/office/officeart/2018/2/layout/IconVerticalSolidList"/>
    <dgm:cxn modelId="{B00F16FE-542B-481D-8BB1-F3C362EC0F54}" type="presParOf" srcId="{118CB376-B3B7-4745-982D-AB727F437913}" destId="{3EB878F4-5A0C-4031-90A7-6F1B82F074AB}" srcOrd="7" destOrd="0" presId="urn:microsoft.com/office/officeart/2018/2/layout/IconVerticalSolidList"/>
    <dgm:cxn modelId="{6617513B-E208-436F-8CD6-B9069FF4F878}" type="presParOf" srcId="{118CB376-B3B7-4745-982D-AB727F437913}" destId="{548F4C04-57A4-4FBB-B4AE-92ECD820C677}" srcOrd="8" destOrd="0" presId="urn:microsoft.com/office/officeart/2018/2/layout/IconVerticalSolidList"/>
    <dgm:cxn modelId="{B5701071-BC8C-4DC2-926D-99D291310C74}" type="presParOf" srcId="{548F4C04-57A4-4FBB-B4AE-92ECD820C677}" destId="{1DDB419A-6DA8-4A4F-B8EE-8EB99A2C2C3C}" srcOrd="0" destOrd="0" presId="urn:microsoft.com/office/officeart/2018/2/layout/IconVerticalSolidList"/>
    <dgm:cxn modelId="{1DF293DF-6086-4E28-BA6C-5756BA76C7BA}" type="presParOf" srcId="{548F4C04-57A4-4FBB-B4AE-92ECD820C677}" destId="{B9983E2B-4A7A-4EDF-AB5F-854211DD1979}" srcOrd="1" destOrd="0" presId="urn:microsoft.com/office/officeart/2018/2/layout/IconVerticalSolidList"/>
    <dgm:cxn modelId="{6D1B5A68-2CD6-4229-AE9E-5BF287FBD71B}" type="presParOf" srcId="{548F4C04-57A4-4FBB-B4AE-92ECD820C677}" destId="{58BF63C9-CBC0-473F-A179-D97080A3D8A3}" srcOrd="2" destOrd="0" presId="urn:microsoft.com/office/officeart/2018/2/layout/IconVerticalSolidList"/>
    <dgm:cxn modelId="{01310F03-8B66-451E-8439-A72DF86B8CAD}" type="presParOf" srcId="{548F4C04-57A4-4FBB-B4AE-92ECD820C677}" destId="{F636CE64-8A0B-4D26-A011-93EA44BEC751}" srcOrd="3" destOrd="0" presId="urn:microsoft.com/office/officeart/2018/2/layout/IconVerticalSolidList"/>
    <dgm:cxn modelId="{7AF1FE37-29E8-42D2-AC68-D8CAFB396DDD}" type="presParOf" srcId="{118CB376-B3B7-4745-982D-AB727F437913}" destId="{5440D9BF-07AD-4301-B7E7-E94EFA794837}" srcOrd="9" destOrd="0" presId="urn:microsoft.com/office/officeart/2018/2/layout/IconVerticalSolidList"/>
    <dgm:cxn modelId="{56132660-8645-4E67-A4BE-A50C142DB932}" type="presParOf" srcId="{118CB376-B3B7-4745-982D-AB727F437913}" destId="{7EDF6635-378F-4ECD-9DAE-00980D877439}" srcOrd="10" destOrd="0" presId="urn:microsoft.com/office/officeart/2018/2/layout/IconVerticalSolidList"/>
    <dgm:cxn modelId="{D36F287B-9FFC-48DC-8455-CD88980CF63A}" type="presParOf" srcId="{7EDF6635-378F-4ECD-9DAE-00980D877439}" destId="{986A42B8-3023-402A-96EB-0CB550921F0B}" srcOrd="0" destOrd="0" presId="urn:microsoft.com/office/officeart/2018/2/layout/IconVerticalSolidList"/>
    <dgm:cxn modelId="{5A2AA1FC-575B-44F5-909C-D3DEEE3BAFDC}" type="presParOf" srcId="{7EDF6635-378F-4ECD-9DAE-00980D877439}" destId="{767E8ADD-E892-4BC3-A92C-21F3C9D764E6}" srcOrd="1" destOrd="0" presId="urn:microsoft.com/office/officeart/2018/2/layout/IconVerticalSolidList"/>
    <dgm:cxn modelId="{4CFECDAD-F782-4732-B782-CBAEF600A438}" type="presParOf" srcId="{7EDF6635-378F-4ECD-9DAE-00980D877439}" destId="{C8F64B0A-2E54-4C49-B188-B323090DB053}" srcOrd="2" destOrd="0" presId="urn:microsoft.com/office/officeart/2018/2/layout/IconVerticalSolidList"/>
    <dgm:cxn modelId="{C9B179AA-0717-4AF7-AFCA-AE6C31C2DD78}" type="presParOf" srcId="{7EDF6635-378F-4ECD-9DAE-00980D877439}" destId="{E00E986B-5A09-4D38-B185-3D11A46882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8042ED-E6BE-4B2A-9375-F36BD80BBAF6}"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8742DFF6-64AF-4D85-8A3C-6CA59F986243}">
      <dgm:prSet/>
      <dgm:spPr/>
      <dgm:t>
        <a:bodyPr/>
        <a:lstStyle/>
        <a:p>
          <a:r>
            <a:rPr lang="en-US"/>
            <a:t>Data</a:t>
          </a:r>
        </a:p>
      </dgm:t>
    </dgm:pt>
    <dgm:pt modelId="{70BC2C45-4C40-4E5D-87D3-C9C7685505AE}" type="parTrans" cxnId="{FCBBBCFD-86B0-4F1C-BFDF-BA14431EE8C9}">
      <dgm:prSet/>
      <dgm:spPr/>
      <dgm:t>
        <a:bodyPr/>
        <a:lstStyle/>
        <a:p>
          <a:endParaRPr lang="en-US"/>
        </a:p>
      </dgm:t>
    </dgm:pt>
    <dgm:pt modelId="{E0916E00-31CC-4337-BAC8-A2052553B29B}" type="sibTrans" cxnId="{FCBBBCFD-86B0-4F1C-BFDF-BA14431EE8C9}">
      <dgm:prSet/>
      <dgm:spPr/>
      <dgm:t>
        <a:bodyPr/>
        <a:lstStyle/>
        <a:p>
          <a:endParaRPr lang="en-US"/>
        </a:p>
      </dgm:t>
    </dgm:pt>
    <dgm:pt modelId="{44922DE0-E252-431F-8EFF-4C4F97EC98CA}">
      <dgm:prSet/>
      <dgm:spPr/>
      <dgm:t>
        <a:bodyPr/>
        <a:lstStyle/>
        <a:p>
          <a:r>
            <a:rPr lang="en-US"/>
            <a:t>NIBRS is a reliable source of crime data</a:t>
          </a:r>
        </a:p>
      </dgm:t>
    </dgm:pt>
    <dgm:pt modelId="{8880E7C9-EFF2-43EF-8C92-A87E557BC787}" type="parTrans" cxnId="{38A0C16F-B238-4D01-872F-243986F74B99}">
      <dgm:prSet/>
      <dgm:spPr/>
      <dgm:t>
        <a:bodyPr/>
        <a:lstStyle/>
        <a:p>
          <a:endParaRPr lang="en-US"/>
        </a:p>
      </dgm:t>
    </dgm:pt>
    <dgm:pt modelId="{A8BD706D-9534-4946-8873-6E89EC6C05F1}" type="sibTrans" cxnId="{38A0C16F-B238-4D01-872F-243986F74B99}">
      <dgm:prSet/>
      <dgm:spPr/>
      <dgm:t>
        <a:bodyPr/>
        <a:lstStyle/>
        <a:p>
          <a:endParaRPr lang="en-US"/>
        </a:p>
      </dgm:t>
    </dgm:pt>
    <dgm:pt modelId="{AF957AF4-E1FA-4375-8ABB-6BBD85A0F09A}">
      <dgm:prSet/>
      <dgm:spPr/>
      <dgm:t>
        <a:bodyPr/>
        <a:lstStyle/>
        <a:p>
          <a:pPr>
            <a:buFont typeface="Courier New" panose="02070309020205020404" pitchFamily="49" charset="0"/>
            <a:buChar char="o"/>
          </a:pPr>
          <a:r>
            <a:rPr lang="en-US" dirty="0"/>
            <a:t>The incomplete participation in NIBRS will not overly influence findings</a:t>
          </a:r>
        </a:p>
      </dgm:t>
    </dgm:pt>
    <dgm:pt modelId="{68FBFBFC-2491-4254-858A-B42FB56C9EA2}" type="parTrans" cxnId="{7287182D-9885-4998-98D7-4B3225D4D801}">
      <dgm:prSet/>
      <dgm:spPr/>
      <dgm:t>
        <a:bodyPr/>
        <a:lstStyle/>
        <a:p>
          <a:endParaRPr lang="en-US"/>
        </a:p>
      </dgm:t>
    </dgm:pt>
    <dgm:pt modelId="{DCB52913-F642-40F8-A0A4-1976A2EB2E39}" type="sibTrans" cxnId="{7287182D-9885-4998-98D7-4B3225D4D801}">
      <dgm:prSet/>
      <dgm:spPr/>
      <dgm:t>
        <a:bodyPr/>
        <a:lstStyle/>
        <a:p>
          <a:endParaRPr lang="en-US"/>
        </a:p>
      </dgm:t>
    </dgm:pt>
    <dgm:pt modelId="{B1FA3D67-A0B1-4C25-AE3D-6AECA169F4B8}">
      <dgm:prSet/>
      <dgm:spPr/>
      <dgm:t>
        <a:bodyPr/>
        <a:lstStyle/>
        <a:p>
          <a:pPr>
            <a:buFont typeface="Courier New" panose="02070309020205020404" pitchFamily="49" charset="0"/>
            <a:buChar char="o"/>
          </a:pPr>
          <a:r>
            <a:rPr lang="en-US" dirty="0"/>
            <a:t>Missing data is not a problem</a:t>
          </a:r>
        </a:p>
      </dgm:t>
    </dgm:pt>
    <dgm:pt modelId="{FD66E748-9F88-4B17-A86B-F5AECF161BCE}" type="parTrans" cxnId="{E4A54FF5-313F-4F31-BBAF-003630F903DF}">
      <dgm:prSet/>
      <dgm:spPr/>
      <dgm:t>
        <a:bodyPr/>
        <a:lstStyle/>
        <a:p>
          <a:endParaRPr lang="en-US"/>
        </a:p>
      </dgm:t>
    </dgm:pt>
    <dgm:pt modelId="{BD8DA004-28FA-4DBE-9986-ACB772069514}" type="sibTrans" cxnId="{E4A54FF5-313F-4F31-BBAF-003630F903DF}">
      <dgm:prSet/>
      <dgm:spPr/>
      <dgm:t>
        <a:bodyPr/>
        <a:lstStyle/>
        <a:p>
          <a:endParaRPr lang="en-US"/>
        </a:p>
      </dgm:t>
    </dgm:pt>
    <dgm:pt modelId="{38945A7A-743A-4273-9CCA-8A7C5CF04D86}">
      <dgm:prSet/>
      <dgm:spPr/>
      <dgm:t>
        <a:bodyPr/>
        <a:lstStyle/>
        <a:p>
          <a:r>
            <a:rPr lang="en-US"/>
            <a:t>Modeling</a:t>
          </a:r>
        </a:p>
      </dgm:t>
    </dgm:pt>
    <dgm:pt modelId="{BFFF8951-AE19-4F9A-B9E7-BDB8AF69448C}" type="parTrans" cxnId="{B062AABF-E525-49EC-8EB7-7E001EE558AD}">
      <dgm:prSet/>
      <dgm:spPr/>
      <dgm:t>
        <a:bodyPr/>
        <a:lstStyle/>
        <a:p>
          <a:endParaRPr lang="en-US"/>
        </a:p>
      </dgm:t>
    </dgm:pt>
    <dgm:pt modelId="{26EDEE39-4DEB-421F-B7A5-B28BA1C802C6}" type="sibTrans" cxnId="{B062AABF-E525-49EC-8EB7-7E001EE558AD}">
      <dgm:prSet/>
      <dgm:spPr/>
      <dgm:t>
        <a:bodyPr/>
        <a:lstStyle/>
        <a:p>
          <a:endParaRPr lang="en-US"/>
        </a:p>
      </dgm:t>
    </dgm:pt>
    <dgm:pt modelId="{780467D3-B720-4DEB-834B-EB7CFA750930}">
      <dgm:prSet/>
      <dgm:spPr/>
      <dgm:t>
        <a:bodyPr/>
        <a:lstStyle/>
        <a:p>
          <a:r>
            <a:rPr lang="en-US"/>
            <a:t>Available data contains a sufficient number of characteristics to represent the crimes that took place</a:t>
          </a:r>
        </a:p>
      </dgm:t>
    </dgm:pt>
    <dgm:pt modelId="{E5979726-A8C9-4F51-BCA2-C1A34D977720}" type="parTrans" cxnId="{764C4A0F-73D1-4DED-A832-232FE8A22D62}">
      <dgm:prSet/>
      <dgm:spPr/>
      <dgm:t>
        <a:bodyPr/>
        <a:lstStyle/>
        <a:p>
          <a:endParaRPr lang="en-US"/>
        </a:p>
      </dgm:t>
    </dgm:pt>
    <dgm:pt modelId="{F61407F5-7657-465B-B7D4-64B18AEA9D18}" type="sibTrans" cxnId="{764C4A0F-73D1-4DED-A832-232FE8A22D62}">
      <dgm:prSet/>
      <dgm:spPr/>
      <dgm:t>
        <a:bodyPr/>
        <a:lstStyle/>
        <a:p>
          <a:endParaRPr lang="en-US"/>
        </a:p>
      </dgm:t>
    </dgm:pt>
    <dgm:pt modelId="{69803979-8833-4FFE-8AC5-C5E898D7C6B7}">
      <dgm:prSet/>
      <dgm:spPr/>
      <dgm:t>
        <a:bodyPr/>
        <a:lstStyle/>
        <a:p>
          <a:r>
            <a:rPr lang="en-US"/>
            <a:t>Methods exist to provide a useful level of model interpretation</a:t>
          </a:r>
        </a:p>
      </dgm:t>
    </dgm:pt>
    <dgm:pt modelId="{F941101F-D6CD-4E3F-8B24-D16FDF5E8B0B}" type="parTrans" cxnId="{20380285-ABBE-4F07-9045-B5B422791323}">
      <dgm:prSet/>
      <dgm:spPr/>
      <dgm:t>
        <a:bodyPr/>
        <a:lstStyle/>
        <a:p>
          <a:endParaRPr lang="en-US"/>
        </a:p>
      </dgm:t>
    </dgm:pt>
    <dgm:pt modelId="{9560CB51-EBE5-44FE-9FEC-61B7664075C3}" type="sibTrans" cxnId="{20380285-ABBE-4F07-9045-B5B422791323}">
      <dgm:prSet/>
      <dgm:spPr/>
      <dgm:t>
        <a:bodyPr/>
        <a:lstStyle/>
        <a:p>
          <a:endParaRPr lang="en-US"/>
        </a:p>
      </dgm:t>
    </dgm:pt>
    <dgm:pt modelId="{94601C01-42FB-425C-A26B-CED391857C16}">
      <dgm:prSet/>
      <dgm:spPr/>
      <dgm:t>
        <a:bodyPr/>
        <a:lstStyle/>
        <a:p>
          <a:r>
            <a:rPr lang="en-US"/>
            <a:t>Planning</a:t>
          </a:r>
        </a:p>
      </dgm:t>
    </dgm:pt>
    <dgm:pt modelId="{040CBCD6-4AA2-4A16-9F0E-85B46BBF6ADF}" type="parTrans" cxnId="{FA614004-2C73-49BE-9162-2D602C13F635}">
      <dgm:prSet/>
      <dgm:spPr/>
      <dgm:t>
        <a:bodyPr/>
        <a:lstStyle/>
        <a:p>
          <a:endParaRPr lang="en-US"/>
        </a:p>
      </dgm:t>
    </dgm:pt>
    <dgm:pt modelId="{81FD096B-B10A-44F3-B2F8-C8C14547CC19}" type="sibTrans" cxnId="{FA614004-2C73-49BE-9162-2D602C13F635}">
      <dgm:prSet/>
      <dgm:spPr/>
      <dgm:t>
        <a:bodyPr/>
        <a:lstStyle/>
        <a:p>
          <a:endParaRPr lang="en-US"/>
        </a:p>
      </dgm:t>
    </dgm:pt>
    <dgm:pt modelId="{8C8F86CF-152B-44EA-ADAB-29262227759A}">
      <dgm:prSet/>
      <dgm:spPr/>
      <dgm:t>
        <a:bodyPr/>
        <a:lstStyle/>
        <a:p>
          <a:r>
            <a:rPr lang="en-US"/>
            <a:t>Project can be adequately executed in a 12-week period</a:t>
          </a:r>
        </a:p>
      </dgm:t>
    </dgm:pt>
    <dgm:pt modelId="{DCA9C66C-0E1B-472D-B9CF-6AD868CB0BC4}" type="parTrans" cxnId="{1E14D7F7-A38B-4F7A-8684-240EE4443183}">
      <dgm:prSet/>
      <dgm:spPr/>
      <dgm:t>
        <a:bodyPr/>
        <a:lstStyle/>
        <a:p>
          <a:endParaRPr lang="en-US"/>
        </a:p>
      </dgm:t>
    </dgm:pt>
    <dgm:pt modelId="{8636C0E3-183C-42B1-9567-0514AB4D35CC}" type="sibTrans" cxnId="{1E14D7F7-A38B-4F7A-8684-240EE4443183}">
      <dgm:prSet/>
      <dgm:spPr/>
      <dgm:t>
        <a:bodyPr/>
        <a:lstStyle/>
        <a:p>
          <a:endParaRPr lang="en-US"/>
        </a:p>
      </dgm:t>
    </dgm:pt>
    <dgm:pt modelId="{95B7A15F-EDC7-C940-B591-01C606298E16}" type="pres">
      <dgm:prSet presAssocID="{0B8042ED-E6BE-4B2A-9375-F36BD80BBAF6}" presName="linear" presStyleCnt="0">
        <dgm:presLayoutVars>
          <dgm:animLvl val="lvl"/>
          <dgm:resizeHandles val="exact"/>
        </dgm:presLayoutVars>
      </dgm:prSet>
      <dgm:spPr/>
    </dgm:pt>
    <dgm:pt modelId="{D7F2CF57-2432-DC4B-A3AA-630235956196}" type="pres">
      <dgm:prSet presAssocID="{8742DFF6-64AF-4D85-8A3C-6CA59F986243}" presName="parentText" presStyleLbl="node1" presStyleIdx="0" presStyleCnt="3">
        <dgm:presLayoutVars>
          <dgm:chMax val="0"/>
          <dgm:bulletEnabled val="1"/>
        </dgm:presLayoutVars>
      </dgm:prSet>
      <dgm:spPr/>
    </dgm:pt>
    <dgm:pt modelId="{D9CCE3FF-5198-504B-8214-AD1E0146847B}" type="pres">
      <dgm:prSet presAssocID="{8742DFF6-64AF-4D85-8A3C-6CA59F986243}" presName="childText" presStyleLbl="revTx" presStyleIdx="0" presStyleCnt="3">
        <dgm:presLayoutVars>
          <dgm:bulletEnabled val="1"/>
        </dgm:presLayoutVars>
      </dgm:prSet>
      <dgm:spPr/>
    </dgm:pt>
    <dgm:pt modelId="{7B4640D3-263B-204D-8C64-F8EBDF544DD1}" type="pres">
      <dgm:prSet presAssocID="{38945A7A-743A-4273-9CCA-8A7C5CF04D86}" presName="parentText" presStyleLbl="node1" presStyleIdx="1" presStyleCnt="3">
        <dgm:presLayoutVars>
          <dgm:chMax val="0"/>
          <dgm:bulletEnabled val="1"/>
        </dgm:presLayoutVars>
      </dgm:prSet>
      <dgm:spPr/>
    </dgm:pt>
    <dgm:pt modelId="{E13C4B8C-C9DE-1C47-9ECC-6530A70A52BD}" type="pres">
      <dgm:prSet presAssocID="{38945A7A-743A-4273-9CCA-8A7C5CF04D86}" presName="childText" presStyleLbl="revTx" presStyleIdx="1" presStyleCnt="3">
        <dgm:presLayoutVars>
          <dgm:bulletEnabled val="1"/>
        </dgm:presLayoutVars>
      </dgm:prSet>
      <dgm:spPr/>
    </dgm:pt>
    <dgm:pt modelId="{19832FE5-8706-C14D-942A-677F88A7C521}" type="pres">
      <dgm:prSet presAssocID="{94601C01-42FB-425C-A26B-CED391857C16}" presName="parentText" presStyleLbl="node1" presStyleIdx="2" presStyleCnt="3">
        <dgm:presLayoutVars>
          <dgm:chMax val="0"/>
          <dgm:bulletEnabled val="1"/>
        </dgm:presLayoutVars>
      </dgm:prSet>
      <dgm:spPr/>
    </dgm:pt>
    <dgm:pt modelId="{936D16F7-543E-8146-8126-17423AEEE548}" type="pres">
      <dgm:prSet presAssocID="{94601C01-42FB-425C-A26B-CED391857C16}" presName="childText" presStyleLbl="revTx" presStyleIdx="2" presStyleCnt="3">
        <dgm:presLayoutVars>
          <dgm:bulletEnabled val="1"/>
        </dgm:presLayoutVars>
      </dgm:prSet>
      <dgm:spPr/>
    </dgm:pt>
  </dgm:ptLst>
  <dgm:cxnLst>
    <dgm:cxn modelId="{FA614004-2C73-49BE-9162-2D602C13F635}" srcId="{0B8042ED-E6BE-4B2A-9375-F36BD80BBAF6}" destId="{94601C01-42FB-425C-A26B-CED391857C16}" srcOrd="2" destOrd="0" parTransId="{040CBCD6-4AA2-4A16-9F0E-85B46BBF6ADF}" sibTransId="{81FD096B-B10A-44F3-B2F8-C8C14547CC19}"/>
    <dgm:cxn modelId="{F55AF20C-DE23-7040-B750-2160C0B14657}" type="presOf" srcId="{38945A7A-743A-4273-9CCA-8A7C5CF04D86}" destId="{7B4640D3-263B-204D-8C64-F8EBDF544DD1}" srcOrd="0" destOrd="0" presId="urn:microsoft.com/office/officeart/2005/8/layout/vList2"/>
    <dgm:cxn modelId="{764C4A0F-73D1-4DED-A832-232FE8A22D62}" srcId="{38945A7A-743A-4273-9CCA-8A7C5CF04D86}" destId="{780467D3-B720-4DEB-834B-EB7CFA750930}" srcOrd="0" destOrd="0" parTransId="{E5979726-A8C9-4F51-BCA2-C1A34D977720}" sibTransId="{F61407F5-7657-465B-B7D4-64B18AEA9D18}"/>
    <dgm:cxn modelId="{DA497110-627E-4A4D-A38A-612211329321}" type="presOf" srcId="{0B8042ED-E6BE-4B2A-9375-F36BD80BBAF6}" destId="{95B7A15F-EDC7-C940-B591-01C606298E16}" srcOrd="0" destOrd="0" presId="urn:microsoft.com/office/officeart/2005/8/layout/vList2"/>
    <dgm:cxn modelId="{7287182D-9885-4998-98D7-4B3225D4D801}" srcId="{44922DE0-E252-431F-8EFF-4C4F97EC98CA}" destId="{AF957AF4-E1FA-4375-8ABB-6BBD85A0F09A}" srcOrd="0" destOrd="0" parTransId="{68FBFBFC-2491-4254-858A-B42FB56C9EA2}" sibTransId="{DCB52913-F642-40F8-A0A4-1976A2EB2E39}"/>
    <dgm:cxn modelId="{9FA7532F-678F-DA44-9754-91A06C07B0C8}" type="presOf" srcId="{94601C01-42FB-425C-A26B-CED391857C16}" destId="{19832FE5-8706-C14D-942A-677F88A7C521}" srcOrd="0" destOrd="0" presId="urn:microsoft.com/office/officeart/2005/8/layout/vList2"/>
    <dgm:cxn modelId="{1C581237-DF5E-B349-812D-B0DFA7CECD5A}" type="presOf" srcId="{AF957AF4-E1FA-4375-8ABB-6BBD85A0F09A}" destId="{D9CCE3FF-5198-504B-8214-AD1E0146847B}" srcOrd="0" destOrd="1" presId="urn:microsoft.com/office/officeart/2005/8/layout/vList2"/>
    <dgm:cxn modelId="{3E28874D-D979-C24F-8E19-2C81F3BEBC28}" type="presOf" srcId="{44922DE0-E252-431F-8EFF-4C4F97EC98CA}" destId="{D9CCE3FF-5198-504B-8214-AD1E0146847B}" srcOrd="0" destOrd="0" presId="urn:microsoft.com/office/officeart/2005/8/layout/vList2"/>
    <dgm:cxn modelId="{38A0C16F-B238-4D01-872F-243986F74B99}" srcId="{8742DFF6-64AF-4D85-8A3C-6CA59F986243}" destId="{44922DE0-E252-431F-8EFF-4C4F97EC98CA}" srcOrd="0" destOrd="0" parTransId="{8880E7C9-EFF2-43EF-8C92-A87E557BC787}" sibTransId="{A8BD706D-9534-4946-8873-6E89EC6C05F1}"/>
    <dgm:cxn modelId="{D9958952-07BD-F841-8E87-BC4383839E93}" type="presOf" srcId="{B1FA3D67-A0B1-4C25-AE3D-6AECA169F4B8}" destId="{D9CCE3FF-5198-504B-8214-AD1E0146847B}" srcOrd="0" destOrd="2" presId="urn:microsoft.com/office/officeart/2005/8/layout/vList2"/>
    <dgm:cxn modelId="{95646055-875D-B149-8AF1-280C86D8C8FA}" type="presOf" srcId="{8C8F86CF-152B-44EA-ADAB-29262227759A}" destId="{936D16F7-543E-8146-8126-17423AEEE548}" srcOrd="0" destOrd="0" presId="urn:microsoft.com/office/officeart/2005/8/layout/vList2"/>
    <dgm:cxn modelId="{20380285-ABBE-4F07-9045-B5B422791323}" srcId="{38945A7A-743A-4273-9CCA-8A7C5CF04D86}" destId="{69803979-8833-4FFE-8AC5-C5E898D7C6B7}" srcOrd="1" destOrd="0" parTransId="{F941101F-D6CD-4E3F-8B24-D16FDF5E8B0B}" sibTransId="{9560CB51-EBE5-44FE-9FEC-61B7664075C3}"/>
    <dgm:cxn modelId="{DBD9398D-75D8-1143-8B3E-728A577E50E4}" type="presOf" srcId="{780467D3-B720-4DEB-834B-EB7CFA750930}" destId="{E13C4B8C-C9DE-1C47-9ECC-6530A70A52BD}" srcOrd="0" destOrd="0" presId="urn:microsoft.com/office/officeart/2005/8/layout/vList2"/>
    <dgm:cxn modelId="{B062AABF-E525-49EC-8EB7-7E001EE558AD}" srcId="{0B8042ED-E6BE-4B2A-9375-F36BD80BBAF6}" destId="{38945A7A-743A-4273-9CCA-8A7C5CF04D86}" srcOrd="1" destOrd="0" parTransId="{BFFF8951-AE19-4F9A-B9E7-BDB8AF69448C}" sibTransId="{26EDEE39-4DEB-421F-B7A5-B28BA1C802C6}"/>
    <dgm:cxn modelId="{8288D6BF-CF5E-0645-9F6E-18B870B4B8AB}" type="presOf" srcId="{69803979-8833-4FFE-8AC5-C5E898D7C6B7}" destId="{E13C4B8C-C9DE-1C47-9ECC-6530A70A52BD}" srcOrd="0" destOrd="1" presId="urn:microsoft.com/office/officeart/2005/8/layout/vList2"/>
    <dgm:cxn modelId="{20AC2EEB-23E6-9945-9F0C-A7B3CB2493DC}" type="presOf" srcId="{8742DFF6-64AF-4D85-8A3C-6CA59F986243}" destId="{D7F2CF57-2432-DC4B-A3AA-630235956196}" srcOrd="0" destOrd="0" presId="urn:microsoft.com/office/officeart/2005/8/layout/vList2"/>
    <dgm:cxn modelId="{E4A54FF5-313F-4F31-BBAF-003630F903DF}" srcId="{44922DE0-E252-431F-8EFF-4C4F97EC98CA}" destId="{B1FA3D67-A0B1-4C25-AE3D-6AECA169F4B8}" srcOrd="1" destOrd="0" parTransId="{FD66E748-9F88-4B17-A86B-F5AECF161BCE}" sibTransId="{BD8DA004-28FA-4DBE-9986-ACB772069514}"/>
    <dgm:cxn modelId="{1E14D7F7-A38B-4F7A-8684-240EE4443183}" srcId="{94601C01-42FB-425C-A26B-CED391857C16}" destId="{8C8F86CF-152B-44EA-ADAB-29262227759A}" srcOrd="0" destOrd="0" parTransId="{DCA9C66C-0E1B-472D-B9CF-6AD868CB0BC4}" sibTransId="{8636C0E3-183C-42B1-9567-0514AB4D35CC}"/>
    <dgm:cxn modelId="{FCBBBCFD-86B0-4F1C-BFDF-BA14431EE8C9}" srcId="{0B8042ED-E6BE-4B2A-9375-F36BD80BBAF6}" destId="{8742DFF6-64AF-4D85-8A3C-6CA59F986243}" srcOrd="0" destOrd="0" parTransId="{70BC2C45-4C40-4E5D-87D3-C9C7685505AE}" sibTransId="{E0916E00-31CC-4337-BAC8-A2052553B29B}"/>
    <dgm:cxn modelId="{5B471733-6B13-1A40-BBB2-CDECD3D9435F}" type="presParOf" srcId="{95B7A15F-EDC7-C940-B591-01C606298E16}" destId="{D7F2CF57-2432-DC4B-A3AA-630235956196}" srcOrd="0" destOrd="0" presId="urn:microsoft.com/office/officeart/2005/8/layout/vList2"/>
    <dgm:cxn modelId="{76AA7B7B-B7DC-834B-A44A-9A504EC395B5}" type="presParOf" srcId="{95B7A15F-EDC7-C940-B591-01C606298E16}" destId="{D9CCE3FF-5198-504B-8214-AD1E0146847B}" srcOrd="1" destOrd="0" presId="urn:microsoft.com/office/officeart/2005/8/layout/vList2"/>
    <dgm:cxn modelId="{458D7D2B-33DB-FC4D-9D42-00B548574BD9}" type="presParOf" srcId="{95B7A15F-EDC7-C940-B591-01C606298E16}" destId="{7B4640D3-263B-204D-8C64-F8EBDF544DD1}" srcOrd="2" destOrd="0" presId="urn:microsoft.com/office/officeart/2005/8/layout/vList2"/>
    <dgm:cxn modelId="{B724B7DB-50CB-C343-A1CB-218C2A14129C}" type="presParOf" srcId="{95B7A15F-EDC7-C940-B591-01C606298E16}" destId="{E13C4B8C-C9DE-1C47-9ECC-6530A70A52BD}" srcOrd="3" destOrd="0" presId="urn:microsoft.com/office/officeart/2005/8/layout/vList2"/>
    <dgm:cxn modelId="{0731DDFC-C93F-544B-8EF4-59F5CEEC0F3E}" type="presParOf" srcId="{95B7A15F-EDC7-C940-B591-01C606298E16}" destId="{19832FE5-8706-C14D-942A-677F88A7C521}" srcOrd="4" destOrd="0" presId="urn:microsoft.com/office/officeart/2005/8/layout/vList2"/>
    <dgm:cxn modelId="{B23E229E-00A2-5548-B074-B566A4A23E48}" type="presParOf" srcId="{95B7A15F-EDC7-C940-B591-01C606298E16}" destId="{936D16F7-543E-8146-8126-17423AEEE54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EC8C2-EC30-BF45-8D30-0ED3F961A0D8}">
      <dsp:nvSpPr>
        <dsp:cNvPr id="0" name=""/>
        <dsp:cNvSpPr/>
      </dsp:nvSpPr>
      <dsp:spPr>
        <a:xfrm>
          <a:off x="0" y="259047"/>
          <a:ext cx="11311759" cy="241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7918" tIns="333248" rIns="877918" bIns="170688"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Product Owner </a:t>
          </a:r>
          <a:r>
            <a:rPr lang="en-US" sz="2400" kern="1200" dirty="0"/>
            <a:t>– Robert Grillo</a:t>
          </a:r>
        </a:p>
        <a:p>
          <a:pPr marL="228600" lvl="1" indent="-228600" algn="l" defTabSz="1066800">
            <a:lnSpc>
              <a:spcPct val="90000"/>
            </a:lnSpc>
            <a:spcBef>
              <a:spcPct val="0"/>
            </a:spcBef>
            <a:spcAft>
              <a:spcPct val="15000"/>
            </a:spcAft>
            <a:buChar char="•"/>
          </a:pPr>
          <a:r>
            <a:rPr lang="en-US" sz="2400" b="1" kern="1200" dirty="0"/>
            <a:t>Scrum Master </a:t>
          </a:r>
          <a:r>
            <a:rPr lang="en-US" sz="2400" kern="1200" dirty="0"/>
            <a:t>– </a:t>
          </a:r>
          <a:r>
            <a:rPr lang="en-US" sz="2400" kern="1200" dirty="0" err="1"/>
            <a:t>Waliyat</a:t>
          </a:r>
          <a:r>
            <a:rPr lang="en-US" sz="2400" kern="1200" dirty="0"/>
            <a:t> </a:t>
          </a:r>
          <a:r>
            <a:rPr lang="en-US" sz="2400" kern="1200" dirty="0" err="1"/>
            <a:t>Olayiwola</a:t>
          </a:r>
          <a:endParaRPr lang="en-US" sz="2400" kern="1200" dirty="0"/>
        </a:p>
        <a:p>
          <a:pPr marL="228600" lvl="1" indent="-228600" algn="l" defTabSz="1066800">
            <a:lnSpc>
              <a:spcPct val="90000"/>
            </a:lnSpc>
            <a:spcBef>
              <a:spcPct val="0"/>
            </a:spcBef>
            <a:spcAft>
              <a:spcPct val="15000"/>
            </a:spcAft>
            <a:buChar char="•"/>
          </a:pPr>
          <a:r>
            <a:rPr lang="en-US" sz="2400" b="1" kern="1200" dirty="0"/>
            <a:t>Developer</a:t>
          </a:r>
          <a:r>
            <a:rPr lang="en-US" sz="2400" kern="1200" dirty="0"/>
            <a:t> – </a:t>
          </a:r>
          <a:r>
            <a:rPr lang="en-US" sz="2400" kern="1200" dirty="0" err="1"/>
            <a:t>Xianci</a:t>
          </a:r>
          <a:r>
            <a:rPr lang="en-US" sz="2400" kern="1200" dirty="0"/>
            <a:t> Tang</a:t>
          </a:r>
        </a:p>
        <a:p>
          <a:pPr marL="228600" lvl="1" indent="-228600" algn="l" defTabSz="1066800">
            <a:lnSpc>
              <a:spcPct val="90000"/>
            </a:lnSpc>
            <a:spcBef>
              <a:spcPct val="0"/>
            </a:spcBef>
            <a:spcAft>
              <a:spcPct val="15000"/>
            </a:spcAft>
            <a:buChar char="•"/>
          </a:pPr>
          <a:r>
            <a:rPr lang="en-US" sz="2400" b="1" kern="1200" dirty="0"/>
            <a:t>Developer</a:t>
          </a:r>
          <a:r>
            <a:rPr lang="en-US" sz="2400" kern="1200" dirty="0"/>
            <a:t> – </a:t>
          </a:r>
          <a:r>
            <a:rPr lang="en-US" sz="2400" kern="1200" dirty="0" err="1"/>
            <a:t>Nikhitha</a:t>
          </a:r>
          <a:r>
            <a:rPr lang="en-US" sz="2400" kern="1200" dirty="0"/>
            <a:t> </a:t>
          </a:r>
          <a:r>
            <a:rPr lang="en-US" sz="2400" kern="1200" dirty="0" err="1"/>
            <a:t>Lingutla</a:t>
          </a:r>
          <a:endParaRPr lang="en-US" sz="2400" kern="1200" dirty="0"/>
        </a:p>
        <a:p>
          <a:pPr marL="228600" lvl="1" indent="-228600" algn="l" defTabSz="1066800">
            <a:lnSpc>
              <a:spcPct val="90000"/>
            </a:lnSpc>
            <a:spcBef>
              <a:spcPct val="0"/>
            </a:spcBef>
            <a:spcAft>
              <a:spcPct val="15000"/>
            </a:spcAft>
            <a:buChar char="•"/>
          </a:pPr>
          <a:r>
            <a:rPr lang="en-US" sz="2400" b="1" kern="1200" dirty="0"/>
            <a:t>Developer</a:t>
          </a:r>
          <a:r>
            <a:rPr lang="en-US" sz="2400" kern="1200" dirty="0"/>
            <a:t> – Yao Zhang</a:t>
          </a:r>
        </a:p>
      </dsp:txBody>
      <dsp:txXfrm>
        <a:off x="0" y="259047"/>
        <a:ext cx="11311759" cy="2419200"/>
      </dsp:txXfrm>
    </dsp:sp>
    <dsp:sp modelId="{4655F290-749C-B643-8493-86550382B701}">
      <dsp:nvSpPr>
        <dsp:cNvPr id="0" name=""/>
        <dsp:cNvSpPr/>
      </dsp:nvSpPr>
      <dsp:spPr>
        <a:xfrm>
          <a:off x="565587" y="22887"/>
          <a:ext cx="7918231"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290" tIns="0" rIns="299290" bIns="0" numCol="1" spcCol="1270" anchor="ctr" anchorCtr="0">
          <a:noAutofit/>
        </a:bodyPr>
        <a:lstStyle/>
        <a:p>
          <a:pPr marL="0" lvl="0" indent="0" algn="l" defTabSz="800100">
            <a:lnSpc>
              <a:spcPct val="90000"/>
            </a:lnSpc>
            <a:spcBef>
              <a:spcPct val="0"/>
            </a:spcBef>
            <a:spcAft>
              <a:spcPct val="35000"/>
            </a:spcAft>
            <a:buNone/>
          </a:pPr>
          <a:r>
            <a:rPr lang="en-US" sz="1800" b="1" kern="1200"/>
            <a:t>Team Roles</a:t>
          </a:r>
          <a:endParaRPr lang="en-US" sz="1800" kern="1200"/>
        </a:p>
      </dsp:txBody>
      <dsp:txXfrm>
        <a:off x="588644" y="45944"/>
        <a:ext cx="7872117" cy="426206"/>
      </dsp:txXfrm>
    </dsp:sp>
    <dsp:sp modelId="{72A534AC-F675-48CD-9C43-F12B5D903247}">
      <dsp:nvSpPr>
        <dsp:cNvPr id="0" name=""/>
        <dsp:cNvSpPr/>
      </dsp:nvSpPr>
      <dsp:spPr>
        <a:xfrm>
          <a:off x="0" y="3000807"/>
          <a:ext cx="11311759" cy="1965599"/>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7918" tIns="333248" rIns="877918" bIns="142240" numCol="1" spcCol="1270" anchor="t" anchorCtr="0">
          <a:noAutofit/>
        </a:bodyPr>
        <a:lstStyle/>
        <a:p>
          <a:pPr marL="228600" lvl="1" indent="-228600" algn="l" defTabSz="889000">
            <a:lnSpc>
              <a:spcPct val="90000"/>
            </a:lnSpc>
            <a:spcBef>
              <a:spcPct val="0"/>
            </a:spcBef>
            <a:spcAft>
              <a:spcPct val="15000"/>
            </a:spcAft>
            <a:buChar char="•"/>
          </a:pPr>
          <a:r>
            <a:rPr lang="en-US" sz="2000" b="1" i="1" kern="1200" dirty="0" err="1"/>
            <a:t>YouTrack</a:t>
          </a:r>
          <a:r>
            <a:rPr lang="en-US" sz="2000" kern="1200" dirty="0"/>
            <a:t> for tracking all Sprints</a:t>
          </a:r>
        </a:p>
        <a:p>
          <a:pPr marL="228600" lvl="1" indent="-228600" algn="l" defTabSz="889000">
            <a:lnSpc>
              <a:spcPct val="90000"/>
            </a:lnSpc>
            <a:spcBef>
              <a:spcPct val="0"/>
            </a:spcBef>
            <a:spcAft>
              <a:spcPct val="15000"/>
            </a:spcAft>
            <a:buChar char="•"/>
          </a:pPr>
          <a:r>
            <a:rPr lang="en-US" sz="2000" b="1" i="1" kern="1200" dirty="0"/>
            <a:t>Blackboard</a:t>
          </a:r>
          <a:r>
            <a:rPr lang="en-US" sz="2000" kern="1200" dirty="0"/>
            <a:t> and </a:t>
          </a:r>
          <a:r>
            <a:rPr lang="en-US" sz="2000" b="1" i="1" kern="1200" dirty="0"/>
            <a:t>Google Drive </a:t>
          </a:r>
          <a:r>
            <a:rPr lang="en-US" sz="2000" kern="1200" dirty="0"/>
            <a:t>for file sharing, and online meetings via </a:t>
          </a:r>
          <a:r>
            <a:rPr lang="en-US" sz="2000" b="1" i="1" kern="1200" dirty="0"/>
            <a:t>Blackboard Collaborate</a:t>
          </a:r>
          <a:endParaRPr lang="en-US" sz="2000" kern="1200" dirty="0"/>
        </a:p>
        <a:p>
          <a:pPr marL="228600" lvl="1" indent="-228600" algn="l" defTabSz="889000">
            <a:lnSpc>
              <a:spcPct val="90000"/>
            </a:lnSpc>
            <a:spcBef>
              <a:spcPct val="0"/>
            </a:spcBef>
            <a:spcAft>
              <a:spcPct val="15000"/>
            </a:spcAft>
            <a:buChar char="•"/>
          </a:pPr>
          <a:r>
            <a:rPr lang="en-US" sz="2000" b="1" i="1" kern="1200" dirty="0"/>
            <a:t>R</a:t>
          </a:r>
          <a:r>
            <a:rPr lang="en-US" sz="2000" b="1" kern="1200" dirty="0"/>
            <a:t>, </a:t>
          </a:r>
          <a:r>
            <a:rPr lang="en-US" sz="2000" b="1" i="1" kern="1200" dirty="0"/>
            <a:t>Python, </a:t>
          </a:r>
          <a:r>
            <a:rPr lang="en-US" sz="2000" b="1" i="1" kern="1200" dirty="0" err="1"/>
            <a:t>Jupyter</a:t>
          </a:r>
          <a:r>
            <a:rPr lang="en-US" sz="2000" b="1" i="1" kern="1200" dirty="0"/>
            <a:t> Notebook, ARGO Cluster, Tableau</a:t>
          </a:r>
          <a:r>
            <a:rPr lang="en-US" sz="2000" b="1" kern="1200" dirty="0"/>
            <a:t>, </a:t>
          </a:r>
          <a:r>
            <a:rPr lang="en-US" sz="2000" b="1" i="1" kern="1200" dirty="0"/>
            <a:t>Microsoft Excel, </a:t>
          </a:r>
          <a:r>
            <a:rPr lang="en-US" sz="2000" kern="1200" dirty="0"/>
            <a:t>and </a:t>
          </a:r>
          <a:r>
            <a:rPr lang="en-US" sz="2000" b="1" i="1" kern="1200" dirty="0"/>
            <a:t>Watson</a:t>
          </a:r>
          <a:r>
            <a:rPr lang="en-US" sz="2000" b="1" kern="1200" dirty="0"/>
            <a:t> </a:t>
          </a:r>
          <a:r>
            <a:rPr lang="en-US" sz="2000" kern="1200" dirty="0"/>
            <a:t>for knowledge discovery</a:t>
          </a:r>
        </a:p>
      </dsp:txBody>
      <dsp:txXfrm>
        <a:off x="0" y="3000807"/>
        <a:ext cx="11311759" cy="1965599"/>
      </dsp:txXfrm>
    </dsp:sp>
    <dsp:sp modelId="{62C62758-02A3-45E0-98CC-5670D015567A}">
      <dsp:nvSpPr>
        <dsp:cNvPr id="0" name=""/>
        <dsp:cNvSpPr/>
      </dsp:nvSpPr>
      <dsp:spPr>
        <a:xfrm>
          <a:off x="565587" y="2764647"/>
          <a:ext cx="7918231"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9290" tIns="0" rIns="299290" bIns="0" numCol="1" spcCol="1270" anchor="ctr" anchorCtr="0">
          <a:noAutofit/>
        </a:bodyPr>
        <a:lstStyle/>
        <a:p>
          <a:pPr marL="0" lvl="0" indent="0" algn="l" defTabSz="800100">
            <a:lnSpc>
              <a:spcPct val="90000"/>
            </a:lnSpc>
            <a:spcBef>
              <a:spcPct val="0"/>
            </a:spcBef>
            <a:spcAft>
              <a:spcPct val="35000"/>
            </a:spcAft>
            <a:buNone/>
          </a:pPr>
          <a:r>
            <a:rPr lang="en-US" sz="1800" b="1" kern="1200" dirty="0"/>
            <a:t>Tools</a:t>
          </a:r>
          <a:endParaRPr lang="en-US" sz="1800" kern="1200" dirty="0"/>
        </a:p>
      </dsp:txBody>
      <dsp:txXfrm>
        <a:off x="588644" y="2787704"/>
        <a:ext cx="7872117" cy="426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4F047-123F-4B22-8516-23A720EC8CF5}">
      <dsp:nvSpPr>
        <dsp:cNvPr id="0" name=""/>
        <dsp:cNvSpPr/>
      </dsp:nvSpPr>
      <dsp:spPr>
        <a:xfrm>
          <a:off x="0" y="1931"/>
          <a:ext cx="10515600" cy="9787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CC76A-042C-4CDD-BD4D-91CC0BF5A033}">
      <dsp:nvSpPr>
        <dsp:cNvPr id="0" name=""/>
        <dsp:cNvSpPr/>
      </dsp:nvSpPr>
      <dsp:spPr>
        <a:xfrm>
          <a:off x="296074" y="222151"/>
          <a:ext cx="538316" cy="538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F3926-C074-4409-BDD0-B1F296826FDC}">
      <dsp:nvSpPr>
        <dsp:cNvPr id="0" name=""/>
        <dsp:cNvSpPr/>
      </dsp:nvSpPr>
      <dsp:spPr>
        <a:xfrm>
          <a:off x="1130465" y="1931"/>
          <a:ext cx="4732020" cy="97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5" tIns="103585" rIns="103585" bIns="103585" numCol="1" spcCol="1270" anchor="ctr" anchorCtr="0">
          <a:noAutofit/>
        </a:bodyPr>
        <a:lstStyle/>
        <a:p>
          <a:pPr marL="0" lvl="0" indent="0" algn="l" defTabSz="1066800">
            <a:lnSpc>
              <a:spcPct val="100000"/>
            </a:lnSpc>
            <a:spcBef>
              <a:spcPct val="0"/>
            </a:spcBef>
            <a:spcAft>
              <a:spcPct val="35000"/>
            </a:spcAft>
            <a:buNone/>
          </a:pPr>
          <a:r>
            <a:rPr lang="en-US" sz="2400" kern="1200" dirty="0"/>
            <a:t>Target variable labeling</a:t>
          </a:r>
        </a:p>
      </dsp:txBody>
      <dsp:txXfrm>
        <a:off x="1130465" y="1931"/>
        <a:ext cx="4732020" cy="978758"/>
      </dsp:txXfrm>
    </dsp:sp>
    <dsp:sp modelId="{1A25D4CA-1BCF-4956-87C0-2FC4C424C26C}">
      <dsp:nvSpPr>
        <dsp:cNvPr id="0" name=""/>
        <dsp:cNvSpPr/>
      </dsp:nvSpPr>
      <dsp:spPr>
        <a:xfrm>
          <a:off x="5862485" y="1931"/>
          <a:ext cx="4653114" cy="97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5" tIns="103585" rIns="103585" bIns="103585" numCol="1" spcCol="1270" anchor="ctr" anchorCtr="0">
          <a:noAutofit/>
        </a:bodyPr>
        <a:lstStyle/>
        <a:p>
          <a:pPr marL="0" lvl="0" indent="0" algn="l" defTabSz="889000">
            <a:lnSpc>
              <a:spcPct val="100000"/>
            </a:lnSpc>
            <a:spcBef>
              <a:spcPct val="0"/>
            </a:spcBef>
            <a:spcAft>
              <a:spcPct val="35000"/>
            </a:spcAft>
            <a:buNone/>
          </a:pPr>
          <a:r>
            <a:rPr lang="en-US" sz="2000" kern="1200" dirty="0"/>
            <a:t>Binary field for each offense category</a:t>
          </a:r>
        </a:p>
      </dsp:txBody>
      <dsp:txXfrm>
        <a:off x="5862485" y="1931"/>
        <a:ext cx="4653114" cy="978758"/>
      </dsp:txXfrm>
    </dsp:sp>
    <dsp:sp modelId="{812F869E-BE22-4DEE-850E-6709903D0FE5}">
      <dsp:nvSpPr>
        <dsp:cNvPr id="0" name=""/>
        <dsp:cNvSpPr/>
      </dsp:nvSpPr>
      <dsp:spPr>
        <a:xfrm>
          <a:off x="0" y="1225378"/>
          <a:ext cx="10515600" cy="9787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321EA7-9392-4C00-B540-9C2B741FED83}">
      <dsp:nvSpPr>
        <dsp:cNvPr id="0" name=""/>
        <dsp:cNvSpPr/>
      </dsp:nvSpPr>
      <dsp:spPr>
        <a:xfrm>
          <a:off x="296074" y="1445599"/>
          <a:ext cx="538316" cy="538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FA0BA-3EBB-494F-812B-51FD2DFBE44E}">
      <dsp:nvSpPr>
        <dsp:cNvPr id="0" name=""/>
        <dsp:cNvSpPr/>
      </dsp:nvSpPr>
      <dsp:spPr>
        <a:xfrm>
          <a:off x="1130465" y="1225378"/>
          <a:ext cx="9385134" cy="97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5" tIns="103585" rIns="103585" bIns="103585" numCol="1" spcCol="1270" anchor="ctr" anchorCtr="0">
          <a:noAutofit/>
        </a:bodyPr>
        <a:lstStyle/>
        <a:p>
          <a:pPr marL="0" lvl="0" indent="0" algn="l" defTabSz="1066800">
            <a:lnSpc>
              <a:spcPct val="100000"/>
            </a:lnSpc>
            <a:spcBef>
              <a:spcPct val="0"/>
            </a:spcBef>
            <a:spcAft>
              <a:spcPct val="35000"/>
            </a:spcAft>
            <a:buNone/>
          </a:pPr>
          <a:r>
            <a:rPr lang="en-US" sz="2400" kern="1200"/>
            <a:t>Identified and removed duplicates</a:t>
          </a:r>
        </a:p>
      </dsp:txBody>
      <dsp:txXfrm>
        <a:off x="1130465" y="1225378"/>
        <a:ext cx="9385134" cy="978758"/>
      </dsp:txXfrm>
    </dsp:sp>
    <dsp:sp modelId="{123935CD-EEDD-4ED5-AB49-3404C5FDFE1B}">
      <dsp:nvSpPr>
        <dsp:cNvPr id="0" name=""/>
        <dsp:cNvSpPr/>
      </dsp:nvSpPr>
      <dsp:spPr>
        <a:xfrm>
          <a:off x="0" y="2448826"/>
          <a:ext cx="10515600" cy="9787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D49A1F-2338-4149-A9B5-86800785734E}">
      <dsp:nvSpPr>
        <dsp:cNvPr id="0" name=""/>
        <dsp:cNvSpPr/>
      </dsp:nvSpPr>
      <dsp:spPr>
        <a:xfrm>
          <a:off x="296074" y="2669046"/>
          <a:ext cx="538316" cy="538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9B351E-4EF7-4D9E-8309-CE5946333DA9}">
      <dsp:nvSpPr>
        <dsp:cNvPr id="0" name=""/>
        <dsp:cNvSpPr/>
      </dsp:nvSpPr>
      <dsp:spPr>
        <a:xfrm>
          <a:off x="1130465" y="2448826"/>
          <a:ext cx="9385134" cy="97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5" tIns="103585" rIns="103585" bIns="103585" numCol="1" spcCol="1270" anchor="ctr" anchorCtr="0">
          <a:noAutofit/>
        </a:bodyPr>
        <a:lstStyle/>
        <a:p>
          <a:pPr marL="0" lvl="0" indent="0" algn="l" defTabSz="1066800">
            <a:lnSpc>
              <a:spcPct val="100000"/>
            </a:lnSpc>
            <a:spcBef>
              <a:spcPct val="0"/>
            </a:spcBef>
            <a:spcAft>
              <a:spcPct val="35000"/>
            </a:spcAft>
            <a:buNone/>
          </a:pPr>
          <a:r>
            <a:rPr lang="en-US" sz="2400" kern="1200"/>
            <a:t>Consolidated certain categorical variables</a:t>
          </a:r>
        </a:p>
      </dsp:txBody>
      <dsp:txXfrm>
        <a:off x="1130465" y="2448826"/>
        <a:ext cx="9385134" cy="978758"/>
      </dsp:txXfrm>
    </dsp:sp>
    <dsp:sp modelId="{40B25F89-6430-4A85-AE18-6F6E26D21AA6}">
      <dsp:nvSpPr>
        <dsp:cNvPr id="0" name=""/>
        <dsp:cNvSpPr/>
      </dsp:nvSpPr>
      <dsp:spPr>
        <a:xfrm>
          <a:off x="0" y="3672273"/>
          <a:ext cx="10515600" cy="9787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D6B811-6AE1-4A9B-B53A-3D9B2255A8B9}">
      <dsp:nvSpPr>
        <dsp:cNvPr id="0" name=""/>
        <dsp:cNvSpPr/>
      </dsp:nvSpPr>
      <dsp:spPr>
        <a:xfrm>
          <a:off x="296074" y="3892494"/>
          <a:ext cx="538316" cy="538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D3F4A4-5930-4E0B-9F68-A4BDD43D99E9}">
      <dsp:nvSpPr>
        <dsp:cNvPr id="0" name=""/>
        <dsp:cNvSpPr/>
      </dsp:nvSpPr>
      <dsp:spPr>
        <a:xfrm>
          <a:off x="1130465" y="3672273"/>
          <a:ext cx="9385134" cy="978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85" tIns="103585" rIns="103585" bIns="103585" numCol="1" spcCol="1270" anchor="ctr" anchorCtr="0">
          <a:noAutofit/>
        </a:bodyPr>
        <a:lstStyle/>
        <a:p>
          <a:pPr marL="0" lvl="0" indent="0" algn="l" defTabSz="1066800">
            <a:lnSpc>
              <a:spcPct val="100000"/>
            </a:lnSpc>
            <a:spcBef>
              <a:spcPct val="0"/>
            </a:spcBef>
            <a:spcAft>
              <a:spcPct val="35000"/>
            </a:spcAft>
            <a:buNone/>
          </a:pPr>
          <a:r>
            <a:rPr lang="en-US" sz="2400" kern="1200"/>
            <a:t>Created independent binary variables:</a:t>
          </a:r>
        </a:p>
      </dsp:txBody>
      <dsp:txXfrm>
        <a:off x="1130465" y="3672273"/>
        <a:ext cx="9385134" cy="978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270D2-577E-D142-AC2B-5162653B896B}">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6B72C-7679-4347-942A-F27AFA8767D6}">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Total size: 372 MB</a:t>
          </a:r>
        </a:p>
      </dsp:txBody>
      <dsp:txXfrm>
        <a:off x="0" y="2492"/>
        <a:ext cx="6492875" cy="1700138"/>
      </dsp:txXfrm>
    </dsp:sp>
    <dsp:sp modelId="{8D05CBBF-47C5-A64E-9183-7F67BC494B28}">
      <dsp:nvSpPr>
        <dsp:cNvPr id="0" name=""/>
        <dsp:cNvSpPr/>
      </dsp:nvSpPr>
      <dsp:spPr>
        <a:xfrm>
          <a:off x="0" y="1702630"/>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25AE2-6FEA-DF4E-B4FC-6A0EB30DAE61}">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Number of variables: 82</a:t>
          </a:r>
        </a:p>
      </dsp:txBody>
      <dsp:txXfrm>
        <a:off x="0" y="1702630"/>
        <a:ext cx="6492875" cy="1700138"/>
      </dsp:txXfrm>
    </dsp:sp>
    <dsp:sp modelId="{62079D9D-8EE8-4741-925C-DF8CB09C3A9D}">
      <dsp:nvSpPr>
        <dsp:cNvPr id="0" name=""/>
        <dsp:cNvSpPr/>
      </dsp:nvSpPr>
      <dsp:spPr>
        <a:xfrm>
          <a:off x="0" y="3402769"/>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059A34-0697-2546-9321-8CFE150592B5}">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dirty="0"/>
            <a:t>Number of observations: 1,137,211</a:t>
          </a:r>
        </a:p>
      </dsp:txBody>
      <dsp:txXfrm>
        <a:off x="0" y="3402769"/>
        <a:ext cx="6492875" cy="1700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C03F8-48D6-4961-8C9A-A9B7ABCEDD6F}">
      <dsp:nvSpPr>
        <dsp:cNvPr id="0" name=""/>
        <dsp:cNvSpPr/>
      </dsp:nvSpPr>
      <dsp:spPr>
        <a:xfrm>
          <a:off x="-391145" y="8936"/>
          <a:ext cx="11309130" cy="998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D4128-EF45-43DA-A773-8601C41F744B}">
      <dsp:nvSpPr>
        <dsp:cNvPr id="0" name=""/>
        <dsp:cNvSpPr/>
      </dsp:nvSpPr>
      <dsp:spPr>
        <a:xfrm>
          <a:off x="-89106" y="233593"/>
          <a:ext cx="549161" cy="5491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4CA76A-0712-467D-BE2D-42F13585FAA8}">
      <dsp:nvSpPr>
        <dsp:cNvPr id="0" name=""/>
        <dsp:cNvSpPr/>
      </dsp:nvSpPr>
      <dsp:spPr>
        <a:xfrm>
          <a:off x="762093" y="8936"/>
          <a:ext cx="5089108"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244600">
            <a:lnSpc>
              <a:spcPct val="90000"/>
            </a:lnSpc>
            <a:spcBef>
              <a:spcPct val="0"/>
            </a:spcBef>
            <a:spcAft>
              <a:spcPct val="35000"/>
            </a:spcAft>
            <a:buNone/>
          </a:pPr>
          <a:r>
            <a:rPr lang="en-US" sz="2800" kern="1200"/>
            <a:t>Data Completeness </a:t>
          </a:r>
        </a:p>
      </dsp:txBody>
      <dsp:txXfrm>
        <a:off x="762093" y="8936"/>
        <a:ext cx="5089108" cy="998474"/>
      </dsp:txXfrm>
    </dsp:sp>
    <dsp:sp modelId="{9D5ABB76-3F59-433B-B300-381C642F0CDA}">
      <dsp:nvSpPr>
        <dsp:cNvPr id="0" name=""/>
        <dsp:cNvSpPr/>
      </dsp:nvSpPr>
      <dsp:spPr>
        <a:xfrm>
          <a:off x="4423081" y="8936"/>
          <a:ext cx="6470895"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066800">
            <a:lnSpc>
              <a:spcPct val="90000"/>
            </a:lnSpc>
            <a:spcBef>
              <a:spcPct val="0"/>
            </a:spcBef>
            <a:spcAft>
              <a:spcPct val="35000"/>
            </a:spcAft>
            <a:buNone/>
            <a:tabLst/>
          </a:pPr>
          <a:r>
            <a:rPr lang="en-US" sz="2400" kern="1200" dirty="0"/>
            <a:t>Percentage of missing and unknown did not overly influence the analysis</a:t>
          </a:r>
        </a:p>
      </dsp:txBody>
      <dsp:txXfrm>
        <a:off x="4423081" y="8936"/>
        <a:ext cx="6470895" cy="998474"/>
      </dsp:txXfrm>
    </dsp:sp>
    <dsp:sp modelId="{AEB79264-DC57-423F-8E93-973161D8AF61}">
      <dsp:nvSpPr>
        <dsp:cNvPr id="0" name=""/>
        <dsp:cNvSpPr/>
      </dsp:nvSpPr>
      <dsp:spPr>
        <a:xfrm>
          <a:off x="-391145" y="1257030"/>
          <a:ext cx="11309130" cy="998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3ED342-A1FD-4197-B05A-7772053488D9}">
      <dsp:nvSpPr>
        <dsp:cNvPr id="0" name=""/>
        <dsp:cNvSpPr/>
      </dsp:nvSpPr>
      <dsp:spPr>
        <a:xfrm>
          <a:off x="-89106" y="1481687"/>
          <a:ext cx="549161" cy="549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45A97-B918-4340-B38A-67357ED49C1D}">
      <dsp:nvSpPr>
        <dsp:cNvPr id="0" name=""/>
        <dsp:cNvSpPr/>
      </dsp:nvSpPr>
      <dsp:spPr>
        <a:xfrm>
          <a:off x="762093" y="1257030"/>
          <a:ext cx="5089108"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244600">
            <a:lnSpc>
              <a:spcPct val="90000"/>
            </a:lnSpc>
            <a:spcBef>
              <a:spcPct val="0"/>
            </a:spcBef>
            <a:spcAft>
              <a:spcPct val="35000"/>
            </a:spcAft>
            <a:buNone/>
          </a:pPr>
          <a:r>
            <a:rPr lang="en-US" sz="2800" kern="1200"/>
            <a:t>Data Uniqueness </a:t>
          </a:r>
        </a:p>
      </dsp:txBody>
      <dsp:txXfrm>
        <a:off x="762093" y="1257030"/>
        <a:ext cx="5089108" cy="998474"/>
      </dsp:txXfrm>
    </dsp:sp>
    <dsp:sp modelId="{E2D1C2F9-BE6F-44D7-8839-28FC8F7DAB1F}">
      <dsp:nvSpPr>
        <dsp:cNvPr id="0" name=""/>
        <dsp:cNvSpPr/>
      </dsp:nvSpPr>
      <dsp:spPr>
        <a:xfrm>
          <a:off x="4424777" y="1257030"/>
          <a:ext cx="6415034"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9525" lvl="0" indent="0" algn="l" defTabSz="1066800">
            <a:lnSpc>
              <a:spcPct val="90000"/>
            </a:lnSpc>
            <a:spcBef>
              <a:spcPct val="0"/>
            </a:spcBef>
            <a:spcAft>
              <a:spcPct val="35000"/>
            </a:spcAft>
            <a:buNone/>
            <a:tabLst/>
          </a:pPr>
          <a:r>
            <a:rPr lang="en-US" sz="2400" kern="1200" dirty="0"/>
            <a:t>Approximately 7,000 duplicates were found and removed </a:t>
          </a:r>
        </a:p>
      </dsp:txBody>
      <dsp:txXfrm>
        <a:off x="4424777" y="1257030"/>
        <a:ext cx="6415034" cy="998474"/>
      </dsp:txXfrm>
    </dsp:sp>
    <dsp:sp modelId="{CD9CF7DB-0F1E-4496-AAB3-DABB6BECBF03}">
      <dsp:nvSpPr>
        <dsp:cNvPr id="0" name=""/>
        <dsp:cNvSpPr/>
      </dsp:nvSpPr>
      <dsp:spPr>
        <a:xfrm>
          <a:off x="-391145" y="2505123"/>
          <a:ext cx="11309130" cy="998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E357E-BBA7-4C0B-A70A-D51D9CBCA4E6}">
      <dsp:nvSpPr>
        <dsp:cNvPr id="0" name=""/>
        <dsp:cNvSpPr/>
      </dsp:nvSpPr>
      <dsp:spPr>
        <a:xfrm>
          <a:off x="-89106" y="2729780"/>
          <a:ext cx="549161" cy="549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A9BA6-B06A-4F01-9C84-DA05829378CA}">
      <dsp:nvSpPr>
        <dsp:cNvPr id="0" name=""/>
        <dsp:cNvSpPr/>
      </dsp:nvSpPr>
      <dsp:spPr>
        <a:xfrm>
          <a:off x="762093" y="2505123"/>
          <a:ext cx="5089108"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244600">
            <a:lnSpc>
              <a:spcPct val="90000"/>
            </a:lnSpc>
            <a:spcBef>
              <a:spcPct val="0"/>
            </a:spcBef>
            <a:spcAft>
              <a:spcPct val="35000"/>
            </a:spcAft>
            <a:buNone/>
          </a:pPr>
          <a:r>
            <a:rPr lang="en-US" sz="2800" kern="1200"/>
            <a:t>Data Accuracy</a:t>
          </a:r>
        </a:p>
      </dsp:txBody>
      <dsp:txXfrm>
        <a:off x="762093" y="2505123"/>
        <a:ext cx="5089108" cy="998474"/>
      </dsp:txXfrm>
    </dsp:sp>
    <dsp:sp modelId="{BF6FDC64-2526-4ACA-9E0B-50823483FF94}">
      <dsp:nvSpPr>
        <dsp:cNvPr id="0" name=""/>
        <dsp:cNvSpPr/>
      </dsp:nvSpPr>
      <dsp:spPr>
        <a:xfrm>
          <a:off x="4367953" y="2505123"/>
          <a:ext cx="6633619"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066800">
            <a:lnSpc>
              <a:spcPct val="90000"/>
            </a:lnSpc>
            <a:spcBef>
              <a:spcPct val="0"/>
            </a:spcBef>
            <a:spcAft>
              <a:spcPct val="35000"/>
            </a:spcAft>
            <a:buNone/>
          </a:pPr>
          <a:r>
            <a:rPr lang="en-US" sz="2400" kern="1200" dirty="0"/>
            <a:t>There was a small percentage of accuracy issues with the victim-offender relationship field</a:t>
          </a:r>
        </a:p>
      </dsp:txBody>
      <dsp:txXfrm>
        <a:off x="4367953" y="2505123"/>
        <a:ext cx="6633619" cy="998474"/>
      </dsp:txXfrm>
    </dsp:sp>
    <dsp:sp modelId="{CAADE60C-C391-4174-96C9-72C88D69AB9C}">
      <dsp:nvSpPr>
        <dsp:cNvPr id="0" name=""/>
        <dsp:cNvSpPr/>
      </dsp:nvSpPr>
      <dsp:spPr>
        <a:xfrm>
          <a:off x="-391145" y="3753217"/>
          <a:ext cx="11309130" cy="998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1437F-9055-4C36-B5BA-2D35769CBB91}">
      <dsp:nvSpPr>
        <dsp:cNvPr id="0" name=""/>
        <dsp:cNvSpPr/>
      </dsp:nvSpPr>
      <dsp:spPr>
        <a:xfrm>
          <a:off x="-89106" y="3977874"/>
          <a:ext cx="549161" cy="549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7A0794-4FFB-4767-9E30-1E3B11C6D957}">
      <dsp:nvSpPr>
        <dsp:cNvPr id="0" name=""/>
        <dsp:cNvSpPr/>
      </dsp:nvSpPr>
      <dsp:spPr>
        <a:xfrm>
          <a:off x="762093" y="3753217"/>
          <a:ext cx="5089108"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244600">
            <a:lnSpc>
              <a:spcPct val="90000"/>
            </a:lnSpc>
            <a:spcBef>
              <a:spcPct val="0"/>
            </a:spcBef>
            <a:spcAft>
              <a:spcPct val="35000"/>
            </a:spcAft>
            <a:buNone/>
          </a:pPr>
          <a:r>
            <a:rPr lang="en-US" sz="2800" kern="1200"/>
            <a:t>Conformity</a:t>
          </a:r>
        </a:p>
      </dsp:txBody>
      <dsp:txXfrm>
        <a:off x="762093" y="3753217"/>
        <a:ext cx="5089108" cy="998474"/>
      </dsp:txXfrm>
    </dsp:sp>
    <dsp:sp modelId="{93B2E8CC-3BFA-44FA-A8C5-B637FA1ABAC9}">
      <dsp:nvSpPr>
        <dsp:cNvPr id="0" name=""/>
        <dsp:cNvSpPr/>
      </dsp:nvSpPr>
      <dsp:spPr>
        <a:xfrm>
          <a:off x="4375677" y="3753217"/>
          <a:ext cx="6607030" cy="99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672" tIns="105672" rIns="105672" bIns="105672" numCol="1" spcCol="1270" anchor="ctr" anchorCtr="0">
          <a:noAutofit/>
        </a:bodyPr>
        <a:lstStyle/>
        <a:p>
          <a:pPr marL="0" lvl="0" indent="0" algn="l" defTabSz="1066800">
            <a:lnSpc>
              <a:spcPct val="90000"/>
            </a:lnSpc>
            <a:spcBef>
              <a:spcPct val="0"/>
            </a:spcBef>
            <a:spcAft>
              <a:spcPct val="35000"/>
            </a:spcAft>
            <a:buNone/>
          </a:pPr>
          <a:r>
            <a:rPr lang="en-US" sz="2400" kern="1200" dirty="0"/>
            <a:t>After initial exploratory data analysis, there were no issues found with data conformity</a:t>
          </a:r>
        </a:p>
      </dsp:txBody>
      <dsp:txXfrm>
        <a:off x="4375677" y="3753217"/>
        <a:ext cx="6607030" cy="9984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DF01F-738F-E142-967A-A44332CBFE0B}">
      <dsp:nvSpPr>
        <dsp:cNvPr id="0" name=""/>
        <dsp:cNvSpPr/>
      </dsp:nvSpPr>
      <dsp:spPr>
        <a:xfrm>
          <a:off x="0" y="226355"/>
          <a:ext cx="11235559"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2004" tIns="312420" rIns="87200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To discover and share data-driven knowledge about crimes against children through opportunistic data mining</a:t>
          </a:r>
        </a:p>
      </dsp:txBody>
      <dsp:txXfrm>
        <a:off x="0" y="226355"/>
        <a:ext cx="11235559" cy="1157625"/>
      </dsp:txXfrm>
    </dsp:sp>
    <dsp:sp modelId="{A94867EE-03FE-5F4C-8FEA-FC1DEFF9126C}">
      <dsp:nvSpPr>
        <dsp:cNvPr id="0" name=""/>
        <dsp:cNvSpPr/>
      </dsp:nvSpPr>
      <dsp:spPr>
        <a:xfrm>
          <a:off x="561777" y="4955"/>
          <a:ext cx="786489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274" tIns="0" rIns="297274" bIns="0" numCol="1" spcCol="1270" anchor="ctr" anchorCtr="0">
          <a:noAutofit/>
        </a:bodyPr>
        <a:lstStyle/>
        <a:p>
          <a:pPr marL="0" lvl="0" indent="0" algn="l" defTabSz="1066800">
            <a:lnSpc>
              <a:spcPct val="90000"/>
            </a:lnSpc>
            <a:spcBef>
              <a:spcPct val="0"/>
            </a:spcBef>
            <a:spcAft>
              <a:spcPct val="35000"/>
            </a:spcAft>
            <a:buNone/>
          </a:pPr>
          <a:r>
            <a:rPr lang="en-US" sz="2400" b="1" kern="1200" dirty="0"/>
            <a:t>Mission Challenge</a:t>
          </a:r>
          <a:endParaRPr lang="en-US" sz="2400" kern="1200" dirty="0"/>
        </a:p>
      </dsp:txBody>
      <dsp:txXfrm>
        <a:off x="583393" y="26571"/>
        <a:ext cx="7821659" cy="399568"/>
      </dsp:txXfrm>
    </dsp:sp>
    <dsp:sp modelId="{65CFC2D7-3975-4F45-A94B-1D54C409A3CB}">
      <dsp:nvSpPr>
        <dsp:cNvPr id="0" name=""/>
        <dsp:cNvSpPr/>
      </dsp:nvSpPr>
      <dsp:spPr>
        <a:xfrm>
          <a:off x="0" y="1686380"/>
          <a:ext cx="11235559" cy="321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2004" tIns="312420" rIns="872004"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Law enforcement agencies</a:t>
          </a:r>
        </a:p>
        <a:p>
          <a:pPr marL="228600" lvl="1" indent="-228600" algn="l" defTabSz="1066800">
            <a:lnSpc>
              <a:spcPct val="90000"/>
            </a:lnSpc>
            <a:spcBef>
              <a:spcPct val="0"/>
            </a:spcBef>
            <a:spcAft>
              <a:spcPct val="15000"/>
            </a:spcAft>
            <a:buChar char="•"/>
          </a:pPr>
          <a:r>
            <a:rPr lang="en-US" sz="2400" kern="1200"/>
            <a:t>Social workers</a:t>
          </a:r>
        </a:p>
        <a:p>
          <a:pPr marL="228600" lvl="1" indent="-228600" algn="l" defTabSz="1066800">
            <a:lnSpc>
              <a:spcPct val="90000"/>
            </a:lnSpc>
            <a:spcBef>
              <a:spcPct val="0"/>
            </a:spcBef>
            <a:spcAft>
              <a:spcPct val="15000"/>
            </a:spcAft>
            <a:buChar char="•"/>
          </a:pPr>
          <a:r>
            <a:rPr lang="en-US" sz="2400" kern="1200"/>
            <a:t>School teachers/administrators</a:t>
          </a:r>
        </a:p>
        <a:p>
          <a:pPr marL="228600" lvl="1" indent="-228600" algn="l" defTabSz="1066800">
            <a:lnSpc>
              <a:spcPct val="90000"/>
            </a:lnSpc>
            <a:spcBef>
              <a:spcPct val="0"/>
            </a:spcBef>
            <a:spcAft>
              <a:spcPct val="15000"/>
            </a:spcAft>
            <a:buChar char="•"/>
          </a:pPr>
          <a:r>
            <a:rPr lang="en-US" sz="2400" kern="1200"/>
            <a:t>Childcare providers</a:t>
          </a:r>
        </a:p>
        <a:p>
          <a:pPr marL="228600" lvl="1" indent="-228600" algn="l" defTabSz="1066800">
            <a:lnSpc>
              <a:spcPct val="90000"/>
            </a:lnSpc>
            <a:spcBef>
              <a:spcPct val="0"/>
            </a:spcBef>
            <a:spcAft>
              <a:spcPct val="15000"/>
            </a:spcAft>
            <a:buChar char="•"/>
          </a:pPr>
          <a:r>
            <a:rPr lang="en-US" sz="2400" kern="1200"/>
            <a:t>Healthcare providers</a:t>
          </a:r>
        </a:p>
        <a:p>
          <a:pPr marL="228600" lvl="1" indent="-228600" algn="l" defTabSz="1066800">
            <a:lnSpc>
              <a:spcPct val="90000"/>
            </a:lnSpc>
            <a:spcBef>
              <a:spcPct val="0"/>
            </a:spcBef>
            <a:spcAft>
              <a:spcPct val="15000"/>
            </a:spcAft>
            <a:buChar char="•"/>
          </a:pPr>
          <a:r>
            <a:rPr lang="en-US" sz="2400" kern="1200"/>
            <a:t>Parents</a:t>
          </a:r>
        </a:p>
        <a:p>
          <a:pPr marL="228600" lvl="1" indent="-228600" algn="l" defTabSz="1066800">
            <a:lnSpc>
              <a:spcPct val="90000"/>
            </a:lnSpc>
            <a:spcBef>
              <a:spcPct val="0"/>
            </a:spcBef>
            <a:spcAft>
              <a:spcPct val="15000"/>
            </a:spcAft>
            <a:buChar char="•"/>
          </a:pPr>
          <a:r>
            <a:rPr lang="en-US" sz="2400" kern="1200"/>
            <a:t>Researchers</a:t>
          </a:r>
        </a:p>
      </dsp:txBody>
      <dsp:txXfrm>
        <a:off x="0" y="1686380"/>
        <a:ext cx="11235559" cy="3213000"/>
      </dsp:txXfrm>
    </dsp:sp>
    <dsp:sp modelId="{0303D3C1-A960-3442-8675-D842D959DC21}">
      <dsp:nvSpPr>
        <dsp:cNvPr id="0" name=""/>
        <dsp:cNvSpPr/>
      </dsp:nvSpPr>
      <dsp:spPr>
        <a:xfrm>
          <a:off x="561777" y="1464980"/>
          <a:ext cx="7864891"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274" tIns="0" rIns="297274" bIns="0" numCol="1" spcCol="1270" anchor="ctr" anchorCtr="0">
          <a:noAutofit/>
        </a:bodyPr>
        <a:lstStyle/>
        <a:p>
          <a:pPr marL="0" lvl="0" indent="0" algn="l" defTabSz="1066800">
            <a:lnSpc>
              <a:spcPct val="90000"/>
            </a:lnSpc>
            <a:spcBef>
              <a:spcPct val="0"/>
            </a:spcBef>
            <a:spcAft>
              <a:spcPct val="35000"/>
            </a:spcAft>
            <a:buNone/>
          </a:pPr>
          <a:r>
            <a:rPr lang="en-US" sz="2400" b="1" kern="1200" dirty="0"/>
            <a:t>End Users</a:t>
          </a:r>
          <a:endParaRPr lang="en-US" sz="2400" kern="1200" dirty="0"/>
        </a:p>
      </dsp:txBody>
      <dsp:txXfrm>
        <a:off x="583393" y="1486596"/>
        <a:ext cx="7821659"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07A13-4EBE-40C3-A89A-EFCF6A51EAFE}">
      <dsp:nvSpPr>
        <dsp:cNvPr id="0" name=""/>
        <dsp:cNvSpPr/>
      </dsp:nvSpPr>
      <dsp:spPr>
        <a:xfrm>
          <a:off x="0" y="79"/>
          <a:ext cx="10922646" cy="1215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7AED1-6A10-42F5-9BE2-E215ADA8D440}">
      <dsp:nvSpPr>
        <dsp:cNvPr id="0" name=""/>
        <dsp:cNvSpPr/>
      </dsp:nvSpPr>
      <dsp:spPr>
        <a:xfrm>
          <a:off x="367753" y="276216"/>
          <a:ext cx="669295" cy="668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FB21E4-0B2C-4B4B-9B4E-B5F9665C7ED1}">
      <dsp:nvSpPr>
        <dsp:cNvPr id="0" name=""/>
        <dsp:cNvSpPr/>
      </dsp:nvSpPr>
      <dsp:spPr>
        <a:xfrm>
          <a:off x="1404801" y="2680"/>
          <a:ext cx="9496210" cy="125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4" tIns="132684" rIns="132684" bIns="132684" numCol="1" spcCol="1270" anchor="ctr" anchorCtr="0">
          <a:noAutofit/>
        </a:bodyPr>
        <a:lstStyle/>
        <a:p>
          <a:pPr marL="0" lvl="0" indent="0" algn="l" defTabSz="1066800">
            <a:lnSpc>
              <a:spcPct val="90000"/>
            </a:lnSpc>
            <a:spcBef>
              <a:spcPct val="0"/>
            </a:spcBef>
            <a:spcAft>
              <a:spcPct val="35000"/>
            </a:spcAft>
            <a:buNone/>
          </a:pPr>
          <a:r>
            <a:rPr lang="en-US" sz="2400" kern="1200" dirty="0"/>
            <a:t>What characteristics of crimes against children are most associated with each type of offense category?</a:t>
          </a:r>
        </a:p>
      </dsp:txBody>
      <dsp:txXfrm>
        <a:off x="1404801" y="2680"/>
        <a:ext cx="9496210" cy="1253703"/>
      </dsp:txXfrm>
    </dsp:sp>
    <dsp:sp modelId="{3C7ECE51-5CE4-441E-B12C-57C03727F016}">
      <dsp:nvSpPr>
        <dsp:cNvPr id="0" name=""/>
        <dsp:cNvSpPr/>
      </dsp:nvSpPr>
      <dsp:spPr>
        <a:xfrm>
          <a:off x="0" y="1569810"/>
          <a:ext cx="10922646" cy="1215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931A7-9962-43F5-BF09-A5B70BBF9ADF}">
      <dsp:nvSpPr>
        <dsp:cNvPr id="0" name=""/>
        <dsp:cNvSpPr/>
      </dsp:nvSpPr>
      <dsp:spPr>
        <a:xfrm>
          <a:off x="367753" y="1843345"/>
          <a:ext cx="669295" cy="668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7F8735-637B-499C-A72B-2F9D64C4E763}">
      <dsp:nvSpPr>
        <dsp:cNvPr id="0" name=""/>
        <dsp:cNvSpPr/>
      </dsp:nvSpPr>
      <dsp:spPr>
        <a:xfrm>
          <a:off x="1404801" y="1569810"/>
          <a:ext cx="9496210" cy="125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4" tIns="132684" rIns="132684" bIns="132684" numCol="1" spcCol="1270" anchor="ctr" anchorCtr="0">
          <a:noAutofit/>
        </a:bodyPr>
        <a:lstStyle/>
        <a:p>
          <a:pPr marL="0" lvl="0" indent="0" algn="l" defTabSz="1066800">
            <a:lnSpc>
              <a:spcPct val="90000"/>
            </a:lnSpc>
            <a:spcBef>
              <a:spcPct val="0"/>
            </a:spcBef>
            <a:spcAft>
              <a:spcPct val="35000"/>
            </a:spcAft>
            <a:buNone/>
          </a:pPr>
          <a:r>
            <a:rPr lang="en-US" sz="2400" b="0" i="0" kern="1200" dirty="0"/>
            <a:t>How can crime data be used to predict the likelihood of a victimized child falling into a particular offense category given various known circumstances?</a:t>
          </a:r>
        </a:p>
      </dsp:txBody>
      <dsp:txXfrm>
        <a:off x="1404801" y="1569810"/>
        <a:ext cx="9496210" cy="1253703"/>
      </dsp:txXfrm>
    </dsp:sp>
    <dsp:sp modelId="{BAE58BFB-4751-487E-9A7E-422B7614CFF7}">
      <dsp:nvSpPr>
        <dsp:cNvPr id="0" name=""/>
        <dsp:cNvSpPr/>
      </dsp:nvSpPr>
      <dsp:spPr>
        <a:xfrm>
          <a:off x="0" y="3136939"/>
          <a:ext cx="10922646" cy="12157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448FA-FD25-4D8B-8799-710BEAA6EC00}">
      <dsp:nvSpPr>
        <dsp:cNvPr id="0" name=""/>
        <dsp:cNvSpPr/>
      </dsp:nvSpPr>
      <dsp:spPr>
        <a:xfrm>
          <a:off x="367753" y="3410474"/>
          <a:ext cx="669295" cy="668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51C17F-1CD1-4E0A-9D64-5436893CEE68}">
      <dsp:nvSpPr>
        <dsp:cNvPr id="0" name=""/>
        <dsp:cNvSpPr/>
      </dsp:nvSpPr>
      <dsp:spPr>
        <a:xfrm>
          <a:off x="1404801" y="3136939"/>
          <a:ext cx="9496210" cy="125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684" tIns="132684" rIns="132684" bIns="132684" numCol="1" spcCol="1270" anchor="ctr" anchorCtr="0">
          <a:noAutofit/>
        </a:bodyPr>
        <a:lstStyle/>
        <a:p>
          <a:pPr marL="0" lvl="0" indent="0" algn="l" defTabSz="1066800">
            <a:lnSpc>
              <a:spcPct val="90000"/>
            </a:lnSpc>
            <a:spcBef>
              <a:spcPct val="0"/>
            </a:spcBef>
            <a:spcAft>
              <a:spcPct val="35000"/>
            </a:spcAft>
            <a:buNone/>
          </a:pPr>
          <a:r>
            <a:rPr lang="en-US" sz="2400" kern="1200" dirty="0"/>
            <a:t>To what extent are state/county-level socioeconomic indicators associated with crimes against children?</a:t>
          </a:r>
        </a:p>
      </dsp:txBody>
      <dsp:txXfrm>
        <a:off x="1404801" y="3136939"/>
        <a:ext cx="9496210" cy="1253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26371-4F82-F04E-A41E-4446A5E386EC}">
      <dsp:nvSpPr>
        <dsp:cNvPr id="0" name=""/>
        <dsp:cNvSpPr/>
      </dsp:nvSpPr>
      <dsp:spPr>
        <a:xfrm>
          <a:off x="1370376" y="736"/>
          <a:ext cx="4015115" cy="24090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Emphasized interpretable data science methods</a:t>
          </a:r>
        </a:p>
      </dsp:txBody>
      <dsp:txXfrm>
        <a:off x="1370376" y="736"/>
        <a:ext cx="4015115" cy="2409069"/>
      </dsp:txXfrm>
    </dsp:sp>
    <dsp:sp modelId="{0551EE0D-B475-B644-B489-AF10C0485567}">
      <dsp:nvSpPr>
        <dsp:cNvPr id="0" name=""/>
        <dsp:cNvSpPr/>
      </dsp:nvSpPr>
      <dsp:spPr>
        <a:xfrm>
          <a:off x="5787003" y="736"/>
          <a:ext cx="4015115" cy="24090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Crimes involving property or against society were ignored </a:t>
          </a:r>
        </a:p>
      </dsp:txBody>
      <dsp:txXfrm>
        <a:off x="5787003" y="736"/>
        <a:ext cx="4015115" cy="2409069"/>
      </dsp:txXfrm>
    </dsp:sp>
    <dsp:sp modelId="{B46D34A1-E329-FE4A-A29B-26789BA80663}">
      <dsp:nvSpPr>
        <dsp:cNvPr id="0" name=""/>
        <dsp:cNvSpPr/>
      </dsp:nvSpPr>
      <dsp:spPr>
        <a:xfrm>
          <a:off x="579860" y="2811317"/>
          <a:ext cx="4805651" cy="24090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ts val="0"/>
            </a:spcAft>
            <a:buNone/>
          </a:pPr>
          <a:r>
            <a:rPr lang="en-US" sz="3200" b="1" kern="1200" dirty="0"/>
            <a:t>4 years of crime data</a:t>
          </a:r>
        </a:p>
        <a:p>
          <a:pPr marL="0" lvl="0" indent="0" algn="ctr" defTabSz="1422400">
            <a:lnSpc>
              <a:spcPct val="90000"/>
            </a:lnSpc>
            <a:spcBef>
              <a:spcPct val="0"/>
            </a:spcBef>
            <a:spcAft>
              <a:spcPct val="35000"/>
            </a:spcAft>
            <a:buNone/>
          </a:pPr>
          <a:r>
            <a:rPr lang="en-US" sz="3200" b="1" kern="1200" dirty="0"/>
            <a:t>(2013 – 2016)</a:t>
          </a:r>
        </a:p>
      </dsp:txBody>
      <dsp:txXfrm>
        <a:off x="579860" y="2811317"/>
        <a:ext cx="4805651" cy="2409069"/>
      </dsp:txXfrm>
    </dsp:sp>
    <dsp:sp modelId="{F0FC2692-2CE5-F145-B5C6-592AF1AF126A}">
      <dsp:nvSpPr>
        <dsp:cNvPr id="0" name=""/>
        <dsp:cNvSpPr/>
      </dsp:nvSpPr>
      <dsp:spPr>
        <a:xfrm>
          <a:off x="5787023" y="2811317"/>
          <a:ext cx="4805611" cy="240906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ts val="0"/>
            </a:spcAft>
            <a:buNone/>
          </a:pPr>
          <a:r>
            <a:rPr lang="en-US" sz="3200" b="1" kern="1200" dirty="0"/>
            <a:t>Did not include in-depth </a:t>
          </a:r>
        </a:p>
        <a:p>
          <a:pPr marL="0" lvl="0" indent="0" algn="ctr" defTabSz="1422400">
            <a:lnSpc>
              <a:spcPct val="90000"/>
            </a:lnSpc>
            <a:spcBef>
              <a:spcPct val="0"/>
            </a:spcBef>
            <a:spcAft>
              <a:spcPct val="35000"/>
            </a:spcAft>
            <a:buNone/>
          </a:pPr>
          <a:r>
            <a:rPr lang="en-US" sz="3200" b="1" kern="1200" dirty="0"/>
            <a:t>temporal trend analysis</a:t>
          </a:r>
        </a:p>
      </dsp:txBody>
      <dsp:txXfrm>
        <a:off x="5787023" y="2811317"/>
        <a:ext cx="4805611" cy="24090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60EC7-24B5-4A4E-8645-BE0819C62891}">
      <dsp:nvSpPr>
        <dsp:cNvPr id="0" name=""/>
        <dsp:cNvSpPr/>
      </dsp:nvSpPr>
      <dsp:spPr>
        <a:xfrm>
          <a:off x="3471" y="69423"/>
          <a:ext cx="3384905"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Victim Information</a:t>
          </a:r>
          <a:endParaRPr lang="en-US" sz="1900" kern="1200"/>
        </a:p>
      </dsp:txBody>
      <dsp:txXfrm>
        <a:off x="3471" y="69423"/>
        <a:ext cx="3384905" cy="547200"/>
      </dsp:txXfrm>
    </dsp:sp>
    <dsp:sp modelId="{3AD8D747-7547-8647-86FD-E7483B2E8BFD}">
      <dsp:nvSpPr>
        <dsp:cNvPr id="0" name=""/>
        <dsp:cNvSpPr/>
      </dsp:nvSpPr>
      <dsp:spPr>
        <a:xfrm>
          <a:off x="3471" y="616623"/>
          <a:ext cx="3384905" cy="415610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10000"/>
            </a:lnSpc>
            <a:spcBef>
              <a:spcPct val="0"/>
            </a:spcBef>
            <a:spcAft>
              <a:spcPts val="600"/>
            </a:spcAft>
            <a:buChar char="•"/>
          </a:pPr>
          <a:r>
            <a:rPr lang="en-US" sz="1900" kern="1200" dirty="0"/>
            <a:t>Age of Victim</a:t>
          </a:r>
        </a:p>
        <a:p>
          <a:pPr marL="171450" lvl="1" indent="-171450" algn="l" defTabSz="844550">
            <a:lnSpc>
              <a:spcPct val="110000"/>
            </a:lnSpc>
            <a:spcBef>
              <a:spcPct val="0"/>
            </a:spcBef>
            <a:spcAft>
              <a:spcPts val="600"/>
            </a:spcAft>
            <a:buChar char="•"/>
          </a:pPr>
          <a:r>
            <a:rPr lang="en-US" sz="1900" kern="1200" dirty="0"/>
            <a:t>Sex of Victim</a:t>
          </a:r>
        </a:p>
        <a:p>
          <a:pPr marL="171450" lvl="1" indent="-171450" algn="l" defTabSz="844550">
            <a:lnSpc>
              <a:spcPct val="110000"/>
            </a:lnSpc>
            <a:spcBef>
              <a:spcPct val="0"/>
            </a:spcBef>
            <a:spcAft>
              <a:spcPts val="600"/>
            </a:spcAft>
            <a:buChar char="•"/>
          </a:pPr>
          <a:r>
            <a:rPr lang="en-US" sz="1900" kern="1200" dirty="0"/>
            <a:t>Race of Victim</a:t>
          </a:r>
        </a:p>
        <a:p>
          <a:pPr marL="171450" lvl="1" indent="-171450" algn="l" defTabSz="844550">
            <a:lnSpc>
              <a:spcPct val="110000"/>
            </a:lnSpc>
            <a:spcBef>
              <a:spcPct val="0"/>
            </a:spcBef>
            <a:spcAft>
              <a:spcPts val="600"/>
            </a:spcAft>
            <a:buChar char="•"/>
          </a:pPr>
          <a:r>
            <a:rPr lang="en-US" sz="1900" kern="1200" dirty="0"/>
            <a:t>Ethnicity of Victim</a:t>
          </a:r>
        </a:p>
        <a:p>
          <a:pPr marL="171450" lvl="1" indent="-171450" algn="l" defTabSz="844550">
            <a:lnSpc>
              <a:spcPct val="110000"/>
            </a:lnSpc>
            <a:spcBef>
              <a:spcPct val="0"/>
            </a:spcBef>
            <a:spcAft>
              <a:spcPts val="600"/>
            </a:spcAft>
            <a:buChar char="•"/>
          </a:pPr>
          <a:r>
            <a:rPr lang="en-US" sz="1900" kern="1200" dirty="0"/>
            <a:t>Residence Status of Victim</a:t>
          </a:r>
        </a:p>
        <a:p>
          <a:pPr marL="171450" lvl="1" indent="-171450" algn="l" defTabSz="844550">
            <a:lnSpc>
              <a:spcPct val="110000"/>
            </a:lnSpc>
            <a:spcBef>
              <a:spcPct val="0"/>
            </a:spcBef>
            <a:spcAft>
              <a:spcPts val="600"/>
            </a:spcAft>
            <a:buChar char="•"/>
          </a:pPr>
          <a:r>
            <a:rPr lang="en-US" sz="1900" kern="1200" dirty="0"/>
            <a:t>Injury Types</a:t>
          </a:r>
        </a:p>
      </dsp:txBody>
      <dsp:txXfrm>
        <a:off x="3471" y="616623"/>
        <a:ext cx="3384905" cy="4156101"/>
      </dsp:txXfrm>
    </dsp:sp>
    <dsp:sp modelId="{75D12D1F-6707-7D41-B962-EF077969D788}">
      <dsp:nvSpPr>
        <dsp:cNvPr id="0" name=""/>
        <dsp:cNvSpPr/>
      </dsp:nvSpPr>
      <dsp:spPr>
        <a:xfrm>
          <a:off x="3862264" y="69423"/>
          <a:ext cx="3384905"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kern="1200"/>
            <a:t>Offender Information</a:t>
          </a:r>
        </a:p>
      </dsp:txBody>
      <dsp:txXfrm>
        <a:off x="3862264" y="69423"/>
        <a:ext cx="3384905" cy="547200"/>
      </dsp:txXfrm>
    </dsp:sp>
    <dsp:sp modelId="{057D3DE4-EFB8-AE4A-9DA8-E9F739F5EE45}">
      <dsp:nvSpPr>
        <dsp:cNvPr id="0" name=""/>
        <dsp:cNvSpPr/>
      </dsp:nvSpPr>
      <dsp:spPr>
        <a:xfrm>
          <a:off x="3862264" y="616623"/>
          <a:ext cx="3384905" cy="415610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10000"/>
            </a:lnSpc>
            <a:spcBef>
              <a:spcPct val="0"/>
            </a:spcBef>
            <a:spcAft>
              <a:spcPct val="15000"/>
            </a:spcAft>
            <a:buChar char="•"/>
          </a:pPr>
          <a:r>
            <a:rPr lang="en-US" sz="1900" kern="1200" dirty="0"/>
            <a:t>Offender Relationship</a:t>
          </a:r>
        </a:p>
        <a:p>
          <a:pPr marL="171450" lvl="1" indent="-171450" algn="l" defTabSz="844550">
            <a:lnSpc>
              <a:spcPct val="110000"/>
            </a:lnSpc>
            <a:spcBef>
              <a:spcPct val="0"/>
            </a:spcBef>
            <a:spcAft>
              <a:spcPct val="15000"/>
            </a:spcAft>
            <a:buChar char="•"/>
          </a:pPr>
          <a:r>
            <a:rPr lang="en-US" sz="1900" kern="1200" dirty="0"/>
            <a:t>Age of Offender</a:t>
          </a:r>
        </a:p>
        <a:p>
          <a:pPr marL="171450" lvl="1" indent="-171450" algn="l" defTabSz="844550">
            <a:lnSpc>
              <a:spcPct val="110000"/>
            </a:lnSpc>
            <a:spcBef>
              <a:spcPct val="0"/>
            </a:spcBef>
            <a:spcAft>
              <a:spcPct val="15000"/>
            </a:spcAft>
            <a:buChar char="•"/>
          </a:pPr>
          <a:r>
            <a:rPr lang="en-US" sz="1900" kern="1200" dirty="0"/>
            <a:t>Sex of Offender</a:t>
          </a:r>
        </a:p>
        <a:p>
          <a:pPr marL="171450" lvl="1" indent="-171450" algn="l" defTabSz="844550">
            <a:lnSpc>
              <a:spcPct val="110000"/>
            </a:lnSpc>
            <a:spcBef>
              <a:spcPct val="0"/>
            </a:spcBef>
            <a:spcAft>
              <a:spcPct val="15000"/>
            </a:spcAft>
            <a:buChar char="•"/>
          </a:pPr>
          <a:r>
            <a:rPr lang="en-US" sz="1900" kern="1200" dirty="0"/>
            <a:t>Race of Offender</a:t>
          </a:r>
        </a:p>
        <a:p>
          <a:pPr marL="171450" lvl="1" indent="-171450" algn="l" defTabSz="844550">
            <a:lnSpc>
              <a:spcPct val="110000"/>
            </a:lnSpc>
            <a:spcBef>
              <a:spcPct val="0"/>
            </a:spcBef>
            <a:spcAft>
              <a:spcPct val="15000"/>
            </a:spcAft>
            <a:buChar char="•"/>
          </a:pPr>
          <a:r>
            <a:rPr lang="en-US" sz="1900" kern="1200" dirty="0"/>
            <a:t>Ethnicity of Offender</a:t>
          </a:r>
        </a:p>
        <a:p>
          <a:pPr marL="171450" lvl="1" indent="-171450" algn="l" defTabSz="844550">
            <a:lnSpc>
              <a:spcPct val="110000"/>
            </a:lnSpc>
            <a:spcBef>
              <a:spcPct val="0"/>
            </a:spcBef>
            <a:spcAft>
              <a:spcPct val="15000"/>
            </a:spcAft>
            <a:buChar char="•"/>
          </a:pPr>
          <a:r>
            <a:rPr lang="en-US" sz="1900" kern="1200" dirty="0"/>
            <a:t>Offender Suspected of Using Alcohol</a:t>
          </a:r>
        </a:p>
        <a:p>
          <a:pPr marL="171450" lvl="1" indent="-171450" algn="l" defTabSz="844550">
            <a:lnSpc>
              <a:spcPct val="110000"/>
            </a:lnSpc>
            <a:spcBef>
              <a:spcPct val="0"/>
            </a:spcBef>
            <a:spcAft>
              <a:spcPct val="15000"/>
            </a:spcAft>
            <a:buChar char="•"/>
          </a:pPr>
          <a:r>
            <a:rPr lang="en-US" sz="1900" kern="1200" dirty="0"/>
            <a:t>Offender Suspected of Using Computer Equipment</a:t>
          </a:r>
        </a:p>
        <a:p>
          <a:pPr marL="171450" lvl="1" indent="-171450" algn="l" defTabSz="844550">
            <a:lnSpc>
              <a:spcPct val="110000"/>
            </a:lnSpc>
            <a:spcBef>
              <a:spcPct val="0"/>
            </a:spcBef>
            <a:spcAft>
              <a:spcPct val="15000"/>
            </a:spcAft>
            <a:buChar char="•"/>
          </a:pPr>
          <a:r>
            <a:rPr lang="en-US" sz="1900" kern="1200" dirty="0"/>
            <a:t>Offender Suspected of Using Drugs</a:t>
          </a:r>
        </a:p>
      </dsp:txBody>
      <dsp:txXfrm>
        <a:off x="3862264" y="616623"/>
        <a:ext cx="3384905" cy="4156101"/>
      </dsp:txXfrm>
    </dsp:sp>
    <dsp:sp modelId="{3525159A-B2F3-4E2C-86EF-3CA8C921C5D4}">
      <dsp:nvSpPr>
        <dsp:cNvPr id="0" name=""/>
        <dsp:cNvSpPr/>
      </dsp:nvSpPr>
      <dsp:spPr>
        <a:xfrm>
          <a:off x="7721056" y="69423"/>
          <a:ext cx="3384905"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110000"/>
            </a:lnSpc>
            <a:spcBef>
              <a:spcPct val="0"/>
            </a:spcBef>
            <a:spcAft>
              <a:spcPct val="35000"/>
            </a:spcAft>
            <a:buNone/>
          </a:pPr>
          <a:r>
            <a:rPr lang="en-US" sz="1900" b="1" kern="1200" dirty="0"/>
            <a:t>Offense Information</a:t>
          </a:r>
          <a:endParaRPr lang="en-US" sz="1900" kern="1200" dirty="0"/>
        </a:p>
      </dsp:txBody>
      <dsp:txXfrm>
        <a:off x="7721056" y="69423"/>
        <a:ext cx="3384905" cy="547200"/>
      </dsp:txXfrm>
    </dsp:sp>
    <dsp:sp modelId="{CDCB009E-7CEF-4016-80FA-9A423E655C4C}">
      <dsp:nvSpPr>
        <dsp:cNvPr id="0" name=""/>
        <dsp:cNvSpPr/>
      </dsp:nvSpPr>
      <dsp:spPr>
        <a:xfrm>
          <a:off x="7721056" y="616623"/>
          <a:ext cx="3384905" cy="415610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110000"/>
            </a:lnSpc>
            <a:spcBef>
              <a:spcPct val="0"/>
            </a:spcBef>
            <a:spcAft>
              <a:spcPts val="600"/>
            </a:spcAft>
            <a:buChar char="•"/>
          </a:pPr>
          <a:r>
            <a:rPr lang="en-US" sz="1900" kern="1200" dirty="0"/>
            <a:t>Incident Date Hour</a:t>
          </a:r>
        </a:p>
        <a:p>
          <a:pPr marL="171450" lvl="1" indent="-171450" algn="l" defTabSz="844550">
            <a:lnSpc>
              <a:spcPct val="110000"/>
            </a:lnSpc>
            <a:spcBef>
              <a:spcPct val="0"/>
            </a:spcBef>
            <a:spcAft>
              <a:spcPts val="600"/>
            </a:spcAft>
            <a:buChar char="•"/>
          </a:pPr>
          <a:r>
            <a:rPr lang="en-US" sz="1900" kern="1200" dirty="0"/>
            <a:t>Offense Attempted Completed</a:t>
          </a:r>
        </a:p>
        <a:p>
          <a:pPr marL="171450" lvl="1" indent="-171450" algn="l" defTabSz="844550">
            <a:lnSpc>
              <a:spcPct val="110000"/>
            </a:lnSpc>
            <a:spcBef>
              <a:spcPct val="0"/>
            </a:spcBef>
            <a:spcAft>
              <a:spcPts val="600"/>
            </a:spcAft>
            <a:buChar char="•"/>
          </a:pPr>
          <a:r>
            <a:rPr lang="en-US" sz="1900" kern="1200" dirty="0"/>
            <a:t>Location Category</a:t>
          </a:r>
        </a:p>
        <a:p>
          <a:pPr marL="171450" lvl="1" indent="-171450" algn="l" defTabSz="844550">
            <a:lnSpc>
              <a:spcPct val="110000"/>
            </a:lnSpc>
            <a:spcBef>
              <a:spcPct val="0"/>
            </a:spcBef>
            <a:spcAft>
              <a:spcPts val="600"/>
            </a:spcAft>
            <a:buChar char="•"/>
          </a:pPr>
          <a:r>
            <a:rPr lang="en-US" sz="1900" kern="1200" dirty="0"/>
            <a:t>Hate Crime</a:t>
          </a:r>
        </a:p>
        <a:p>
          <a:pPr marL="171450" lvl="1" indent="-171450" algn="l" defTabSz="844550">
            <a:lnSpc>
              <a:spcPct val="110000"/>
            </a:lnSpc>
            <a:spcBef>
              <a:spcPct val="0"/>
            </a:spcBef>
            <a:spcAft>
              <a:spcPts val="600"/>
            </a:spcAft>
            <a:buChar char="•"/>
          </a:pPr>
          <a:r>
            <a:rPr lang="en-US" sz="1900" kern="1200" dirty="0"/>
            <a:t>Offense Circumstances</a:t>
          </a:r>
        </a:p>
        <a:p>
          <a:pPr marL="171450" lvl="1" indent="-171450" algn="l" defTabSz="844550">
            <a:lnSpc>
              <a:spcPct val="110000"/>
            </a:lnSpc>
            <a:spcBef>
              <a:spcPct val="0"/>
            </a:spcBef>
            <a:spcAft>
              <a:spcPct val="15000"/>
            </a:spcAft>
            <a:buChar char="•"/>
          </a:pPr>
          <a:r>
            <a:rPr lang="en-US" sz="1900" kern="1200" dirty="0"/>
            <a:t>Weapon or Force Used</a:t>
          </a:r>
        </a:p>
      </dsp:txBody>
      <dsp:txXfrm>
        <a:off x="7721056" y="616623"/>
        <a:ext cx="3384905" cy="41561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BF6E7-5D0A-7946-9D0C-4FC8803412EF}">
      <dsp:nvSpPr>
        <dsp:cNvPr id="0" name=""/>
        <dsp:cNvSpPr/>
      </dsp:nvSpPr>
      <dsp:spPr>
        <a:xfrm>
          <a:off x="0" y="227773"/>
          <a:ext cx="10515600" cy="1167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More common to cluster observations</a:t>
          </a:r>
        </a:p>
        <a:p>
          <a:pPr marL="228600" lvl="1" indent="-228600" algn="l" defTabSz="1066800">
            <a:lnSpc>
              <a:spcPct val="90000"/>
            </a:lnSpc>
            <a:spcBef>
              <a:spcPct val="0"/>
            </a:spcBef>
            <a:spcAft>
              <a:spcPct val="15000"/>
            </a:spcAft>
            <a:buChar char="•"/>
          </a:pPr>
          <a:r>
            <a:rPr lang="en-US" sz="2400" kern="1200" dirty="0"/>
            <a:t>Just need to transpose the matrix</a:t>
          </a:r>
        </a:p>
      </dsp:txBody>
      <dsp:txXfrm>
        <a:off x="0" y="227773"/>
        <a:ext cx="10515600" cy="1167075"/>
      </dsp:txXfrm>
    </dsp:sp>
    <dsp:sp modelId="{FE36180F-C438-8546-A8E4-DF749B4788FB}">
      <dsp:nvSpPr>
        <dsp:cNvPr id="0" name=""/>
        <dsp:cNvSpPr/>
      </dsp:nvSpPr>
      <dsp:spPr>
        <a:xfrm>
          <a:off x="525780" y="35893"/>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Clustering features on the basis of the observations</a:t>
          </a:r>
        </a:p>
      </dsp:txBody>
      <dsp:txXfrm>
        <a:off x="544514" y="54627"/>
        <a:ext cx="7323452" cy="346292"/>
      </dsp:txXfrm>
    </dsp:sp>
    <dsp:sp modelId="{DCF58156-B9FA-2E48-8F07-3DCF410997A4}">
      <dsp:nvSpPr>
        <dsp:cNvPr id="0" name=""/>
        <dsp:cNvSpPr/>
      </dsp:nvSpPr>
      <dsp:spPr>
        <a:xfrm>
          <a:off x="0" y="1656928"/>
          <a:ext cx="10515600" cy="1597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Start with the points as individual clusters</a:t>
          </a:r>
        </a:p>
        <a:p>
          <a:pPr marL="228600" lvl="1" indent="-228600" algn="l" defTabSz="1066800">
            <a:lnSpc>
              <a:spcPct val="90000"/>
            </a:lnSpc>
            <a:spcBef>
              <a:spcPct val="0"/>
            </a:spcBef>
            <a:spcAft>
              <a:spcPct val="15000"/>
            </a:spcAft>
            <a:buChar char="•"/>
          </a:pPr>
          <a:r>
            <a:rPr lang="en-US" sz="2400" kern="1200" dirty="0"/>
            <a:t>At each step, merge a pair of clusters until only one cluster left</a:t>
          </a:r>
        </a:p>
        <a:p>
          <a:pPr marL="228600" lvl="1" indent="-228600" algn="l" defTabSz="1066800">
            <a:lnSpc>
              <a:spcPct val="90000"/>
            </a:lnSpc>
            <a:spcBef>
              <a:spcPct val="0"/>
            </a:spcBef>
            <a:spcAft>
              <a:spcPct val="15000"/>
            </a:spcAft>
            <a:buChar char="•"/>
          </a:pPr>
          <a:r>
            <a:rPr lang="en-US" sz="2400" kern="1200" dirty="0"/>
            <a:t>No need to specific number of clusters</a:t>
          </a:r>
        </a:p>
      </dsp:txBody>
      <dsp:txXfrm>
        <a:off x="0" y="1656928"/>
        <a:ext cx="10515600" cy="1597050"/>
      </dsp:txXfrm>
    </dsp:sp>
    <dsp:sp modelId="{0D08BDC0-51E3-6D4D-8FA5-7A56CE3DB773}">
      <dsp:nvSpPr>
        <dsp:cNvPr id="0" name=""/>
        <dsp:cNvSpPr/>
      </dsp:nvSpPr>
      <dsp:spPr>
        <a:xfrm>
          <a:off x="525780" y="1465048"/>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Agglomerative approach</a:t>
          </a:r>
        </a:p>
      </dsp:txBody>
      <dsp:txXfrm>
        <a:off x="544514" y="1483782"/>
        <a:ext cx="7323452" cy="346292"/>
      </dsp:txXfrm>
    </dsp:sp>
    <dsp:sp modelId="{E05185CE-9FF6-3147-B0E9-371613362C39}">
      <dsp:nvSpPr>
        <dsp:cNvPr id="0" name=""/>
        <dsp:cNvSpPr/>
      </dsp:nvSpPr>
      <dsp:spPr>
        <a:xfrm>
          <a:off x="0" y="3516058"/>
          <a:ext cx="10515600" cy="11670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Measure of distance between features (similarity)</a:t>
          </a:r>
        </a:p>
        <a:p>
          <a:pPr marL="228600" lvl="1" indent="-228600" algn="l" defTabSz="1066800">
            <a:lnSpc>
              <a:spcPct val="90000"/>
            </a:lnSpc>
            <a:spcBef>
              <a:spcPct val="0"/>
            </a:spcBef>
            <a:spcAft>
              <a:spcPct val="15000"/>
            </a:spcAft>
            <a:buChar char="•"/>
          </a:pPr>
          <a:r>
            <a:rPr lang="en-US" sz="2400" kern="1200" dirty="0"/>
            <a:t>Method for merging clusters</a:t>
          </a:r>
        </a:p>
      </dsp:txBody>
      <dsp:txXfrm>
        <a:off x="0" y="3516058"/>
        <a:ext cx="10515600" cy="1167075"/>
      </dsp:txXfrm>
    </dsp:sp>
    <dsp:sp modelId="{558B04C1-0ED4-C84A-B79D-9E2DE5C33889}">
      <dsp:nvSpPr>
        <dsp:cNvPr id="0" name=""/>
        <dsp:cNvSpPr/>
      </dsp:nvSpPr>
      <dsp:spPr>
        <a:xfrm>
          <a:off x="525780" y="3324178"/>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dirty="0"/>
            <a:t>Requirements</a:t>
          </a:r>
        </a:p>
      </dsp:txBody>
      <dsp:txXfrm>
        <a:off x="544514" y="3342912"/>
        <a:ext cx="7323452"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09326-7BE4-3843-93FD-D6309BE58FD0}">
      <dsp:nvSpPr>
        <dsp:cNvPr id="0" name=""/>
        <dsp:cNvSpPr/>
      </dsp:nvSpPr>
      <dsp:spPr>
        <a:xfrm>
          <a:off x="0" y="90677"/>
          <a:ext cx="2684052" cy="16104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Feature generation</a:t>
          </a:r>
        </a:p>
        <a:p>
          <a:pPr marL="171450" lvl="1" indent="-171450" algn="l" defTabSz="711200">
            <a:lnSpc>
              <a:spcPct val="90000"/>
            </a:lnSpc>
            <a:spcBef>
              <a:spcPct val="0"/>
            </a:spcBef>
            <a:spcAft>
              <a:spcPct val="15000"/>
            </a:spcAft>
            <a:buChar char="•"/>
          </a:pPr>
          <a:r>
            <a:rPr lang="en-US" sz="1600" kern="1200" dirty="0"/>
            <a:t>e.g., race difference/same, age differences</a:t>
          </a:r>
        </a:p>
      </dsp:txBody>
      <dsp:txXfrm>
        <a:off x="0" y="90677"/>
        <a:ext cx="2684052" cy="1610431"/>
      </dsp:txXfrm>
    </dsp:sp>
    <dsp:sp modelId="{DC1AAF27-A284-6C49-8148-96AFB2E86F64}">
      <dsp:nvSpPr>
        <dsp:cNvPr id="0" name=""/>
        <dsp:cNvSpPr/>
      </dsp:nvSpPr>
      <dsp:spPr>
        <a:xfrm>
          <a:off x="2952457" y="90677"/>
          <a:ext cx="2684052" cy="1610431"/>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Include socioeconomic data as predictors</a:t>
          </a:r>
        </a:p>
      </dsp:txBody>
      <dsp:txXfrm>
        <a:off x="2952457" y="90677"/>
        <a:ext cx="2684052" cy="1610431"/>
      </dsp:txXfrm>
    </dsp:sp>
    <dsp:sp modelId="{73788D3C-779C-4D40-AD99-0C577B113855}">
      <dsp:nvSpPr>
        <dsp:cNvPr id="0" name=""/>
        <dsp:cNvSpPr/>
      </dsp:nvSpPr>
      <dsp:spPr>
        <a:xfrm>
          <a:off x="5904915" y="90677"/>
          <a:ext cx="2684052" cy="161043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Geospatial-specific predictors</a:t>
          </a:r>
          <a:endParaRPr lang="en-US" sz="2000" kern="1200" dirty="0"/>
        </a:p>
      </dsp:txBody>
      <dsp:txXfrm>
        <a:off x="5904915" y="90677"/>
        <a:ext cx="2684052" cy="1610431"/>
      </dsp:txXfrm>
    </dsp:sp>
    <dsp:sp modelId="{C7F86A7B-7A4E-6941-8500-C0DF9F8AA1F7}">
      <dsp:nvSpPr>
        <dsp:cNvPr id="0" name=""/>
        <dsp:cNvSpPr/>
      </dsp:nvSpPr>
      <dsp:spPr>
        <a:xfrm>
          <a:off x="0" y="1969514"/>
          <a:ext cx="2684052" cy="1610431"/>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Expand range of NIBRS data used</a:t>
          </a:r>
        </a:p>
      </dsp:txBody>
      <dsp:txXfrm>
        <a:off x="0" y="1969514"/>
        <a:ext cx="2684052" cy="1610431"/>
      </dsp:txXfrm>
    </dsp:sp>
    <dsp:sp modelId="{5DB4BC4D-3B97-4DF7-8CED-0067AF687F90}">
      <dsp:nvSpPr>
        <dsp:cNvPr id="0" name=""/>
        <dsp:cNvSpPr/>
      </dsp:nvSpPr>
      <dsp:spPr>
        <a:xfrm>
          <a:off x="2952457" y="1969514"/>
          <a:ext cx="2684052" cy="161043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Expand </a:t>
          </a:r>
          <a:r>
            <a:rPr lang="en-US" sz="1800" kern="1200" dirty="0"/>
            <a:t>techniques to crimes against adults, certain genders, elderly, hate crimes</a:t>
          </a:r>
        </a:p>
      </dsp:txBody>
      <dsp:txXfrm>
        <a:off x="2952457" y="1969514"/>
        <a:ext cx="2684052" cy="1610431"/>
      </dsp:txXfrm>
    </dsp:sp>
    <dsp:sp modelId="{669F2060-006A-9F40-94A4-B862C7BDD246}">
      <dsp:nvSpPr>
        <dsp:cNvPr id="0" name=""/>
        <dsp:cNvSpPr/>
      </dsp:nvSpPr>
      <dsp:spPr>
        <a:xfrm>
          <a:off x="5904915" y="1969514"/>
          <a:ext cx="2684052" cy="1610431"/>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Load &amp; explore association rules in network visualization software</a:t>
          </a:r>
        </a:p>
        <a:p>
          <a:pPr marL="0" lvl="0" indent="0" algn="ctr" defTabSz="800100">
            <a:lnSpc>
              <a:spcPct val="90000"/>
            </a:lnSpc>
            <a:spcBef>
              <a:spcPct val="0"/>
            </a:spcBef>
            <a:spcAft>
              <a:spcPct val="35000"/>
            </a:spcAft>
            <a:buNone/>
          </a:pPr>
          <a:r>
            <a:rPr lang="en-US" sz="1800" kern="1200" dirty="0"/>
            <a:t>(i.e. </a:t>
          </a:r>
          <a:r>
            <a:rPr lang="en-US" sz="1800" kern="1200" dirty="0" err="1"/>
            <a:t>Gephi</a:t>
          </a:r>
          <a:r>
            <a:rPr lang="en-US" sz="1800" kern="1200" dirty="0"/>
            <a:t>)</a:t>
          </a:r>
        </a:p>
      </dsp:txBody>
      <dsp:txXfrm>
        <a:off x="5904915" y="1969514"/>
        <a:ext cx="2684052" cy="1610431"/>
      </dsp:txXfrm>
    </dsp:sp>
    <dsp:sp modelId="{2B737DB4-184D-9D41-9FDC-7D5843A24D8F}">
      <dsp:nvSpPr>
        <dsp:cNvPr id="0" name=""/>
        <dsp:cNvSpPr/>
      </dsp:nvSpPr>
      <dsp:spPr>
        <a:xfrm>
          <a:off x="0" y="3848351"/>
          <a:ext cx="2684052" cy="161043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Multi-class and multi-label predictive models</a:t>
          </a:r>
        </a:p>
      </dsp:txBody>
      <dsp:txXfrm>
        <a:off x="0" y="3848351"/>
        <a:ext cx="2684052" cy="1610431"/>
      </dsp:txXfrm>
    </dsp:sp>
    <dsp:sp modelId="{9FCAB773-941F-6B41-85BC-8D90352EE813}">
      <dsp:nvSpPr>
        <dsp:cNvPr id="0" name=""/>
        <dsp:cNvSpPr/>
      </dsp:nvSpPr>
      <dsp:spPr>
        <a:xfrm>
          <a:off x="2952457" y="3848351"/>
          <a:ext cx="2684052" cy="1610431"/>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ts val="0"/>
            </a:spcAft>
            <a:buNone/>
          </a:pPr>
          <a:r>
            <a:rPr lang="en-US" sz="2000" kern="1200" dirty="0"/>
            <a:t>In-depth </a:t>
          </a:r>
        </a:p>
        <a:p>
          <a:pPr marL="0" lvl="0" indent="0" algn="ctr" defTabSz="889000">
            <a:lnSpc>
              <a:spcPct val="90000"/>
            </a:lnSpc>
            <a:spcBef>
              <a:spcPct val="0"/>
            </a:spcBef>
            <a:spcAft>
              <a:spcPct val="35000"/>
            </a:spcAft>
            <a:buNone/>
          </a:pPr>
          <a:r>
            <a:rPr lang="en-US" sz="2000" kern="1200" dirty="0"/>
            <a:t>time series analysis</a:t>
          </a:r>
        </a:p>
      </dsp:txBody>
      <dsp:txXfrm>
        <a:off x="2952457" y="3848351"/>
        <a:ext cx="2684052" cy="1610431"/>
      </dsp:txXfrm>
    </dsp:sp>
    <dsp:sp modelId="{7DC24E23-6A24-2D48-AC2A-087F7A60881B}">
      <dsp:nvSpPr>
        <dsp:cNvPr id="0" name=""/>
        <dsp:cNvSpPr/>
      </dsp:nvSpPr>
      <dsp:spPr>
        <a:xfrm>
          <a:off x="5904915" y="3848351"/>
          <a:ext cx="2684052" cy="161043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Subject matter expert informed Bayesian belief network</a:t>
          </a:r>
        </a:p>
      </dsp:txBody>
      <dsp:txXfrm>
        <a:off x="5904915" y="3848351"/>
        <a:ext cx="2684052" cy="16104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9F177-E03C-42BB-B05D-5A7669324487}">
      <dsp:nvSpPr>
        <dsp:cNvPr id="0" name=""/>
        <dsp:cNvSpPr/>
      </dsp:nvSpPr>
      <dsp:spPr>
        <a:xfrm>
          <a:off x="0" y="1407"/>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F34F9-B4DC-42B5-9BBE-A968061E3DA1}">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7B98F5-B65E-477C-9F84-EA901FD803F0}">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Crimes Against Children:</a:t>
          </a:r>
          <a:r>
            <a:rPr lang="en-US" sz="1600" i="1" kern="1200"/>
            <a:t> </a:t>
          </a:r>
          <a:r>
            <a:rPr lang="en-US" sz="1600" kern="1200"/>
            <a:t>Crimes against children include physical and emotional abuse; neglect; and exploitation, such as through child pornography or sex trafficking of minors.</a:t>
          </a:r>
        </a:p>
      </dsp:txBody>
      <dsp:txXfrm>
        <a:off x="692764" y="1407"/>
        <a:ext cx="9822835" cy="599796"/>
      </dsp:txXfrm>
    </dsp:sp>
    <dsp:sp modelId="{692415BE-76EE-4E0D-8CA5-DB45540F120E}">
      <dsp:nvSpPr>
        <dsp:cNvPr id="0" name=""/>
        <dsp:cNvSpPr/>
      </dsp:nvSpPr>
      <dsp:spPr>
        <a:xfrm>
          <a:off x="0" y="751152"/>
          <a:ext cx="10515600" cy="599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5FEE1-771D-4AAB-9C1A-4A0E0562B08C}">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383B4F-8B37-4B5C-94DE-E7804E8749EE}">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Incident:</a:t>
          </a:r>
          <a:r>
            <a:rPr lang="en-US" sz="1600" i="1" kern="1200"/>
            <a:t> </a:t>
          </a:r>
          <a:r>
            <a:rPr lang="en-US" sz="1600" kern="1200"/>
            <a:t> An incident refers to a particular happening, sometimes criminal but always noteworthy.</a:t>
          </a:r>
        </a:p>
      </dsp:txBody>
      <dsp:txXfrm>
        <a:off x="692764" y="751152"/>
        <a:ext cx="9822835" cy="599796"/>
      </dsp:txXfrm>
    </dsp:sp>
    <dsp:sp modelId="{E1D940E8-104F-4191-8B3B-CE981D665DD5}">
      <dsp:nvSpPr>
        <dsp:cNvPr id="0" name=""/>
        <dsp:cNvSpPr/>
      </dsp:nvSpPr>
      <dsp:spPr>
        <a:xfrm>
          <a:off x="0" y="1500898"/>
          <a:ext cx="10515600" cy="599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519E2-06F1-4E24-B6EC-73004BAA4641}">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3FE242-6419-48A8-A5D6-0E8397EA70C1}">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Offender:</a:t>
          </a:r>
          <a:r>
            <a:rPr lang="en-US" sz="1600" i="1" kern="1200"/>
            <a:t>  </a:t>
          </a:r>
          <a:r>
            <a:rPr lang="en-US" sz="1600" kern="1200"/>
            <a:t>An offender is a criminal, someone who breaks the law.</a:t>
          </a:r>
        </a:p>
      </dsp:txBody>
      <dsp:txXfrm>
        <a:off x="692764" y="1500898"/>
        <a:ext cx="9822835" cy="599796"/>
      </dsp:txXfrm>
    </dsp:sp>
    <dsp:sp modelId="{F4DD8E33-D267-405A-BC8E-4271BCC774B9}">
      <dsp:nvSpPr>
        <dsp:cNvPr id="0" name=""/>
        <dsp:cNvSpPr/>
      </dsp:nvSpPr>
      <dsp:spPr>
        <a:xfrm>
          <a:off x="0" y="2250643"/>
          <a:ext cx="10515600" cy="599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9D032-09AC-4632-ACA7-14B39E4021FF}">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598FD7-EF51-4D3F-A3C7-A75795C8C556}">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Offense: </a:t>
          </a:r>
          <a:r>
            <a:rPr lang="en-US" sz="1600" i="1" kern="1200"/>
            <a:t> </a:t>
          </a:r>
          <a:r>
            <a:rPr lang="en-US" sz="1600" kern="1200"/>
            <a:t>A breach of a law or rule; an illegal act.</a:t>
          </a:r>
        </a:p>
      </dsp:txBody>
      <dsp:txXfrm>
        <a:off x="692764" y="2250643"/>
        <a:ext cx="9822835" cy="599796"/>
      </dsp:txXfrm>
    </dsp:sp>
    <dsp:sp modelId="{1DDB419A-6DA8-4A4F-B8EE-8EB99A2C2C3C}">
      <dsp:nvSpPr>
        <dsp:cNvPr id="0" name=""/>
        <dsp:cNvSpPr/>
      </dsp:nvSpPr>
      <dsp:spPr>
        <a:xfrm>
          <a:off x="0" y="3000388"/>
          <a:ext cx="10515600" cy="599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83E2B-4A7A-4EDF-AB5F-854211DD1979}">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36CE64-8A0B-4D26-A011-93EA44BEC751}">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Sex-Offender: </a:t>
          </a:r>
          <a:r>
            <a:rPr lang="en-US" sz="1600" kern="1200"/>
            <a:t>A sex offender is a person who's been convicted of certain sex crimes, such as sexual assault or sexual conduct with a minor.</a:t>
          </a:r>
        </a:p>
      </dsp:txBody>
      <dsp:txXfrm>
        <a:off x="692764" y="3000388"/>
        <a:ext cx="9822835" cy="599796"/>
      </dsp:txXfrm>
    </dsp:sp>
    <dsp:sp modelId="{986A42B8-3023-402A-96EB-0CB550921F0B}">
      <dsp:nvSpPr>
        <dsp:cNvPr id="0" name=""/>
        <dsp:cNvSpPr/>
      </dsp:nvSpPr>
      <dsp:spPr>
        <a:xfrm>
          <a:off x="0" y="3750134"/>
          <a:ext cx="10515600" cy="599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E8ADD-E892-4BC3-A92C-21F3C9D764E6}">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E986B-5A09-4D38-B185-3D11A468828D}">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711200">
            <a:lnSpc>
              <a:spcPct val="90000"/>
            </a:lnSpc>
            <a:spcBef>
              <a:spcPct val="0"/>
            </a:spcBef>
            <a:spcAft>
              <a:spcPct val="35000"/>
            </a:spcAft>
            <a:buNone/>
          </a:pPr>
          <a:r>
            <a:rPr lang="en-US" sz="1600" b="1" i="1" kern="1200"/>
            <a:t>Victim:</a:t>
          </a:r>
          <a:r>
            <a:rPr lang="en-US" sz="1600" i="1" kern="1200"/>
            <a:t>  </a:t>
          </a:r>
          <a:r>
            <a:rPr lang="en-US" sz="1600" kern="1200"/>
            <a:t>A victim is a person directly and proximately harmed as a result of the commission of an offense</a:t>
          </a:r>
        </a:p>
      </dsp:txBody>
      <dsp:txXfrm>
        <a:off x="692764" y="3750134"/>
        <a:ext cx="9822835" cy="5997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2CF57-2432-DC4B-A3AA-630235956196}">
      <dsp:nvSpPr>
        <dsp:cNvPr id="0" name=""/>
        <dsp:cNvSpPr/>
      </dsp:nvSpPr>
      <dsp:spPr>
        <a:xfrm>
          <a:off x="0" y="15848"/>
          <a:ext cx="1051560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Data</a:t>
          </a:r>
        </a:p>
      </dsp:txBody>
      <dsp:txXfrm>
        <a:off x="30442" y="46290"/>
        <a:ext cx="10454716" cy="562726"/>
      </dsp:txXfrm>
    </dsp:sp>
    <dsp:sp modelId="{D9CCE3FF-5198-504B-8214-AD1E0146847B}">
      <dsp:nvSpPr>
        <dsp:cNvPr id="0" name=""/>
        <dsp:cNvSpPr/>
      </dsp:nvSpPr>
      <dsp:spPr>
        <a:xfrm>
          <a:off x="0" y="639459"/>
          <a:ext cx="105156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NIBRS is a reliable source of crime data</a:t>
          </a:r>
        </a:p>
        <a:p>
          <a:pPr marL="457200" lvl="2" indent="-228600" algn="l" defTabSz="889000">
            <a:lnSpc>
              <a:spcPct val="90000"/>
            </a:lnSpc>
            <a:spcBef>
              <a:spcPct val="0"/>
            </a:spcBef>
            <a:spcAft>
              <a:spcPct val="20000"/>
            </a:spcAft>
            <a:buFont typeface="Courier New" panose="02070309020205020404" pitchFamily="49" charset="0"/>
            <a:buChar char="o"/>
          </a:pPr>
          <a:r>
            <a:rPr lang="en-US" sz="2000" kern="1200" dirty="0"/>
            <a:t>The incomplete participation in NIBRS will not overly influence findings</a:t>
          </a:r>
        </a:p>
        <a:p>
          <a:pPr marL="457200" lvl="2" indent="-228600" algn="l" defTabSz="889000">
            <a:lnSpc>
              <a:spcPct val="90000"/>
            </a:lnSpc>
            <a:spcBef>
              <a:spcPct val="0"/>
            </a:spcBef>
            <a:spcAft>
              <a:spcPct val="20000"/>
            </a:spcAft>
            <a:buFont typeface="Courier New" panose="02070309020205020404" pitchFamily="49" charset="0"/>
            <a:buChar char="o"/>
          </a:pPr>
          <a:r>
            <a:rPr lang="en-US" sz="2000" kern="1200" dirty="0"/>
            <a:t>Missing data is not a problem</a:t>
          </a:r>
        </a:p>
      </dsp:txBody>
      <dsp:txXfrm>
        <a:off x="0" y="639459"/>
        <a:ext cx="10515600" cy="1049490"/>
      </dsp:txXfrm>
    </dsp:sp>
    <dsp:sp modelId="{7B4640D3-263B-204D-8C64-F8EBDF544DD1}">
      <dsp:nvSpPr>
        <dsp:cNvPr id="0" name=""/>
        <dsp:cNvSpPr/>
      </dsp:nvSpPr>
      <dsp:spPr>
        <a:xfrm>
          <a:off x="0" y="1688949"/>
          <a:ext cx="1051560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Modeling</a:t>
          </a:r>
        </a:p>
      </dsp:txBody>
      <dsp:txXfrm>
        <a:off x="30442" y="1719391"/>
        <a:ext cx="10454716" cy="562726"/>
      </dsp:txXfrm>
    </dsp:sp>
    <dsp:sp modelId="{E13C4B8C-C9DE-1C47-9ECC-6530A70A52BD}">
      <dsp:nvSpPr>
        <dsp:cNvPr id="0" name=""/>
        <dsp:cNvSpPr/>
      </dsp:nvSpPr>
      <dsp:spPr>
        <a:xfrm>
          <a:off x="0" y="2312559"/>
          <a:ext cx="1051560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Available data contains a sufficient number of characteristics to represent the crimes that took place</a:t>
          </a:r>
        </a:p>
        <a:p>
          <a:pPr marL="228600" lvl="1" indent="-228600" algn="l" defTabSz="889000">
            <a:lnSpc>
              <a:spcPct val="90000"/>
            </a:lnSpc>
            <a:spcBef>
              <a:spcPct val="0"/>
            </a:spcBef>
            <a:spcAft>
              <a:spcPct val="20000"/>
            </a:spcAft>
            <a:buChar char="•"/>
          </a:pPr>
          <a:r>
            <a:rPr lang="en-US" sz="2000" kern="1200"/>
            <a:t>Methods exist to provide a useful level of model interpretation</a:t>
          </a:r>
        </a:p>
      </dsp:txBody>
      <dsp:txXfrm>
        <a:off x="0" y="2312559"/>
        <a:ext cx="10515600" cy="968760"/>
      </dsp:txXfrm>
    </dsp:sp>
    <dsp:sp modelId="{19832FE5-8706-C14D-942A-677F88A7C521}">
      <dsp:nvSpPr>
        <dsp:cNvPr id="0" name=""/>
        <dsp:cNvSpPr/>
      </dsp:nvSpPr>
      <dsp:spPr>
        <a:xfrm>
          <a:off x="0" y="3281319"/>
          <a:ext cx="1051560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Planning</a:t>
          </a:r>
        </a:p>
      </dsp:txBody>
      <dsp:txXfrm>
        <a:off x="30442" y="3311761"/>
        <a:ext cx="10454716" cy="562726"/>
      </dsp:txXfrm>
    </dsp:sp>
    <dsp:sp modelId="{936D16F7-543E-8146-8126-17423AEEE548}">
      <dsp:nvSpPr>
        <dsp:cNvPr id="0" name=""/>
        <dsp:cNvSpPr/>
      </dsp:nvSpPr>
      <dsp:spPr>
        <a:xfrm>
          <a:off x="0" y="3904929"/>
          <a:ext cx="10515600" cy="430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Project can be adequately executed in a 12-week period</a:t>
          </a:r>
        </a:p>
      </dsp:txBody>
      <dsp:txXfrm>
        <a:off x="0" y="3904929"/>
        <a:ext cx="10515600" cy="4305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image" Target="../media/image10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840FB-1AB0-4648-B17F-89E5F01B912A}" type="datetimeFigureOut">
              <a:rPr lang="en-US" smtClean="0"/>
              <a:t>8/3/2019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45E924-9546-DE41-940F-92D2CB1F539A}" type="slidenum">
              <a:rPr lang="en-US" smtClean="0"/>
              <a:t>‹#›</a:t>
            </a:fld>
            <a:endParaRPr lang="en-US"/>
          </a:p>
        </p:txBody>
      </p:sp>
    </p:spTree>
    <p:extLst>
      <p:ext uri="{BB962C8B-B14F-4D97-AF65-F5344CB8AC3E}">
        <p14:creationId xmlns:p14="http://schemas.microsoft.com/office/powerpoint/2010/main" val="223238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mcbioinformatics.biomedcentral.com/articles/10.1186/1471-2105-13-S15-S14"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pages.cs.wisc.edu/~dpage/cs760/BNall.pd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5560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8308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549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20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https://bmcbioinformatics.biomedcentral.com/articles/10.1186/1471-2105-13-S15-S14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http://pages.cs.wisc.edu/~dpage/cs760/BNall.pdf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445E924-9546-DE41-940F-92D2CB1F539A}" type="slidenum">
              <a:rPr lang="en-US" smtClean="0"/>
              <a:t>29</a:t>
            </a:fld>
            <a:endParaRPr lang="en-US"/>
          </a:p>
        </p:txBody>
      </p:sp>
    </p:spTree>
    <p:extLst>
      <p:ext uri="{BB962C8B-B14F-4D97-AF65-F5344CB8AC3E}">
        <p14:creationId xmlns:p14="http://schemas.microsoft.com/office/powerpoint/2010/main" val="282672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5E924-9546-DE41-940F-92D2CB1F53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94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7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58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9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64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893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296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087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643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6205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628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48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6815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4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1a147b83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1a147b83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0"/>
            <a:r>
              <a:rPr lang="en-US" sz="1200" b="1" kern="1200" dirty="0">
                <a:solidFill>
                  <a:schemeClr val="tx1"/>
                </a:solidFill>
                <a:effectLst/>
                <a:latin typeface="+mn-lt"/>
                <a:ea typeface="+mn-ea"/>
                <a:cs typeface="+mn-cs"/>
              </a:rPr>
              <a:t>Scenario #1</a:t>
            </a:r>
          </a:p>
          <a:p>
            <a:r>
              <a:rPr lang="en-US" sz="1200" kern="1200" dirty="0">
                <a:solidFill>
                  <a:schemeClr val="tx1"/>
                </a:solidFill>
                <a:effectLst/>
                <a:latin typeface="+mn-lt"/>
                <a:ea typeface="+mn-ea"/>
                <a:cs typeface="+mn-cs"/>
              </a:rPr>
              <a:t>School administrators are interested in producing a training module for employees to raise awareness of the characteristics of crimes against children that are most associated with particular types of offenses.  The literature they find is largely anecdotal.  The unsupervised methods executed during this project may reveal new, data-driven information that could help improve a training module of such a nature.</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Scenario #2</a:t>
            </a:r>
          </a:p>
          <a:p>
            <a:r>
              <a:rPr lang="en-US" sz="1200" kern="1200" dirty="0">
                <a:solidFill>
                  <a:schemeClr val="tx1"/>
                </a:solidFill>
                <a:effectLst/>
                <a:latin typeface="+mn-lt"/>
                <a:ea typeface="+mn-ea"/>
                <a:cs typeface="+mn-cs"/>
              </a:rPr>
              <a:t>An investigator is provided a limited set of details related to a crime that took place, or is believed to have taken place, against a child, including information associated with various suspects and possible locations where the crime may have taken place.  The investigator can use the predictive models developed in this project to “what-if” scenarios to estimate the probability of each crime type given the inputs provided for the scenario.</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Scenario #3</a:t>
            </a:r>
          </a:p>
          <a:p>
            <a:r>
              <a:rPr lang="en-US" sz="1200" kern="1200" dirty="0">
                <a:solidFill>
                  <a:schemeClr val="tx1"/>
                </a:solidFill>
                <a:effectLst/>
                <a:latin typeface="+mn-lt"/>
                <a:ea typeface="+mn-ea"/>
                <a:cs typeface="+mn-cs"/>
              </a:rPr>
              <a:t>A parent is considering moving to another county in the United States and is concerned about his or her children being a victim of a particular type of crime.  The geospatial analysis produced in this project can inform the parent of how the socio-economic conditions of a county influence the various types of crimes against children.</a:t>
            </a:r>
          </a:p>
          <a:p>
            <a:pPr marL="0" lvl="0" indent="0" algn="l" rtl="0">
              <a:spcBef>
                <a:spcPts val="0"/>
              </a:spcBef>
              <a:spcAft>
                <a:spcPts val="0"/>
              </a:spcAft>
              <a:buNone/>
            </a:pPr>
            <a:endParaRPr dirty="0"/>
          </a:p>
        </p:txBody>
      </p:sp>
      <p:sp>
        <p:nvSpPr>
          <p:cNvPr id="168" name="Google Shape;168;g51a147b83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3586090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spcBef>
                <a:spcPts val="0"/>
              </a:spcBef>
              <a:spcAft>
                <a:spcPts val="1200"/>
              </a:spcAft>
              <a:buClrTx/>
              <a:buFont typeface="Arial" panose="020B0604020202020204" pitchFamily="34" charset="0"/>
              <a:buChar char="•"/>
            </a:pPr>
            <a:r>
              <a:rPr lang="en-US" altLang="en-US" sz="2400" dirty="0">
                <a:solidFill>
                  <a:schemeClr val="accent5">
                    <a:lumMod val="75000"/>
                  </a:schemeClr>
                </a:solidFill>
                <a:latin typeface="+mn-lt"/>
              </a:rPr>
              <a:t>Each leaf of the dendrogram represents a feature</a:t>
            </a:r>
          </a:p>
          <a:p>
            <a:pPr>
              <a:spcBef>
                <a:spcPts val="0"/>
              </a:spcBef>
              <a:spcAft>
                <a:spcPts val="1200"/>
              </a:spcAft>
              <a:buClrTx/>
              <a:buFont typeface="Arial" panose="020B0604020202020204" pitchFamily="34" charset="0"/>
              <a:buChar char="•"/>
            </a:pPr>
            <a:r>
              <a:rPr lang="en-US" altLang="en-US" sz="2400" dirty="0">
                <a:solidFill>
                  <a:schemeClr val="accent5">
                    <a:lumMod val="75000"/>
                  </a:schemeClr>
                </a:solidFill>
                <a:latin typeface="+mn-lt"/>
              </a:rPr>
              <a:t>As we move up the tree, leaves begin to fuse into branches</a:t>
            </a:r>
          </a:p>
          <a:p>
            <a:pPr lvl="1">
              <a:spcBef>
                <a:spcPts val="0"/>
              </a:spcBef>
              <a:spcAft>
                <a:spcPts val="1200"/>
              </a:spcAft>
              <a:buClrTx/>
              <a:buFont typeface="Courier New" panose="02070309020205020404" pitchFamily="49" charset="0"/>
              <a:buChar char="o"/>
            </a:pPr>
            <a:r>
              <a:rPr lang="en-US" altLang="en-US" dirty="0">
                <a:solidFill>
                  <a:schemeClr val="accent5">
                    <a:lumMod val="75000"/>
                  </a:schemeClr>
                </a:solidFill>
                <a:latin typeface="+mn-lt"/>
              </a:rPr>
              <a:t>Correspond to features that are similar to each other</a:t>
            </a:r>
          </a:p>
          <a:p>
            <a:pPr>
              <a:spcBef>
                <a:spcPts val="0"/>
              </a:spcBef>
              <a:spcAft>
                <a:spcPts val="1200"/>
              </a:spcAft>
              <a:buClrTx/>
              <a:buFont typeface="Arial" panose="020B0604020202020204" pitchFamily="34" charset="0"/>
              <a:buChar char="•"/>
            </a:pPr>
            <a:r>
              <a:rPr lang="en-US" altLang="en-US" sz="2400" dirty="0">
                <a:solidFill>
                  <a:schemeClr val="accent5">
                    <a:lumMod val="75000"/>
                  </a:schemeClr>
                </a:solidFill>
                <a:latin typeface="+mn-lt"/>
              </a:rPr>
              <a:t>As we move higher up the tree, branches fuse with leaves or other branches</a:t>
            </a:r>
          </a:p>
          <a:p>
            <a:pPr>
              <a:spcBef>
                <a:spcPts val="0"/>
              </a:spcBef>
              <a:spcAft>
                <a:spcPts val="1200"/>
              </a:spcAft>
              <a:buClrTx/>
              <a:buFont typeface="Arial" panose="020B0604020202020204" pitchFamily="34" charset="0"/>
              <a:buChar char="•"/>
            </a:pPr>
            <a:r>
              <a:rPr lang="en-US" altLang="en-US" sz="2400" dirty="0">
                <a:solidFill>
                  <a:schemeClr val="accent5">
                    <a:lumMod val="75000"/>
                  </a:schemeClr>
                </a:solidFill>
                <a:latin typeface="+mn-lt"/>
              </a:rPr>
              <a:t>Low tree fusion indicates more similarity among features</a:t>
            </a:r>
          </a:p>
          <a:p>
            <a:pPr>
              <a:spcBef>
                <a:spcPts val="0"/>
              </a:spcBef>
              <a:spcAft>
                <a:spcPts val="1200"/>
              </a:spcAft>
              <a:buClrTx/>
              <a:buFont typeface="Arial" panose="020B0604020202020204" pitchFamily="34" charset="0"/>
              <a:buChar char="•"/>
            </a:pPr>
            <a:r>
              <a:rPr lang="en-US" altLang="en-US" sz="2400" dirty="0">
                <a:solidFill>
                  <a:schemeClr val="accent5">
                    <a:lumMod val="75000"/>
                  </a:schemeClr>
                </a:solidFill>
                <a:latin typeface="+mn-lt"/>
              </a:rPr>
              <a:t>Features that fuse toward the top of the tree are most different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286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317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20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266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938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398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9827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486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9979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962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1203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85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279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565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6954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772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595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830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12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70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lnSpc>
                <a:spcPct val="100000"/>
              </a:lnSpc>
              <a:spcBef>
                <a:spcPts val="0"/>
              </a:spcBef>
              <a:buClr>
                <a:schemeClr val="dk1"/>
              </a:buClr>
              <a:buSzPct val="100000"/>
              <a:buNone/>
            </a:pPr>
            <a:r>
              <a:rPr lang="en-US" sz="2000" b="1" dirty="0">
                <a:solidFill>
                  <a:schemeClr val="dk1"/>
                </a:solidFill>
                <a:latin typeface="Arial"/>
                <a:ea typeface="Arial"/>
                <a:cs typeface="Arial"/>
                <a:sym typeface="Arial"/>
              </a:rPr>
              <a:t>Five “Segment” files from each year (2013 – 2016)</a:t>
            </a:r>
            <a:endParaRPr lang="en-US" sz="1800" b="1" dirty="0">
              <a:solidFill>
                <a:srgbClr val="000000"/>
              </a:solidFill>
              <a:latin typeface="Arial" panose="020B0604020202020204" pitchFamily="34" charset="0"/>
              <a:cs typeface="Arial" panose="020B0604020202020204" pitchFamily="34" charset="0"/>
            </a:endParaRPr>
          </a:p>
          <a:p>
            <a:pPr marL="0" lvl="0" indent="0">
              <a:lnSpc>
                <a:spcPct val="100000"/>
              </a:lnSpc>
              <a:spcBef>
                <a:spcPts val="0"/>
              </a:spcBef>
              <a:buClr>
                <a:schemeClr val="dk1"/>
              </a:buClr>
              <a:buSzPct val="100000"/>
              <a:buNone/>
            </a:pPr>
            <a:endParaRPr lang="en-US" sz="2000" dirty="0">
              <a:solidFill>
                <a:schemeClr val="dk1"/>
              </a:solidFill>
              <a:latin typeface="Arial"/>
              <a:cs typeface="Arial"/>
              <a:sym typeface="Arial"/>
            </a:endParaRPr>
          </a:p>
          <a:p>
            <a:pPr lvl="0" indent="-457200">
              <a:lnSpc>
                <a:spcPct val="100000"/>
              </a:lnSpc>
              <a:spcBef>
                <a:spcPts val="0"/>
              </a:spcBef>
              <a:spcAft>
                <a:spcPts val="200"/>
              </a:spcAft>
              <a:buClr>
                <a:schemeClr val="dk1"/>
              </a:buClr>
              <a:buSzPct val="100000"/>
              <a:buFont typeface="+mj-lt"/>
              <a:buAutoNum type="arabicParenR"/>
            </a:pPr>
            <a:r>
              <a:rPr lang="en-US" sz="2000" dirty="0">
                <a:solidFill>
                  <a:schemeClr val="dk1"/>
                </a:solidFill>
                <a:latin typeface="Arial"/>
                <a:cs typeface="Arial"/>
                <a:sym typeface="Arial"/>
              </a:rPr>
              <a:t>Started with </a:t>
            </a:r>
            <a:r>
              <a:rPr lang="en-US" sz="2000" i="1" dirty="0">
                <a:solidFill>
                  <a:schemeClr val="dk1"/>
                </a:solidFill>
                <a:latin typeface="Arial"/>
                <a:cs typeface="Arial"/>
                <a:sym typeface="Arial"/>
              </a:rPr>
              <a:t>Victim</a:t>
            </a:r>
            <a:r>
              <a:rPr lang="en-US" sz="2000" dirty="0">
                <a:solidFill>
                  <a:schemeClr val="dk1"/>
                </a:solidFill>
                <a:latin typeface="Arial"/>
                <a:cs typeface="Arial"/>
                <a:sym typeface="Arial"/>
              </a:rPr>
              <a:t> file</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Arial"/>
              </a:rPr>
              <a:t>Reduced to victims under the age of 18</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Created 1 row for each victim-offense association</a:t>
            </a:r>
          </a:p>
          <a:p>
            <a:pPr marL="571500" lvl="1" indent="0">
              <a:lnSpc>
                <a:spcPct val="100000"/>
              </a:lnSpc>
              <a:spcBef>
                <a:spcPts val="0"/>
              </a:spcBef>
              <a:spcAft>
                <a:spcPts val="200"/>
              </a:spcAft>
              <a:buClr>
                <a:schemeClr val="dk1"/>
              </a:buClr>
              <a:buSzPct val="100000"/>
              <a:buNone/>
            </a:pPr>
            <a:r>
              <a:rPr lang="en-US" sz="1800" i="1" dirty="0">
                <a:solidFill>
                  <a:schemeClr val="dk1"/>
                </a:solidFill>
                <a:latin typeface="Arial"/>
                <a:cs typeface="Arial"/>
                <a:sym typeface="Wingdings" panose="05000000000000000000" pitchFamily="2" charset="2"/>
              </a:rPr>
              <a:t>	(</a:t>
            </a:r>
            <a:r>
              <a:rPr lang="en-US" sz="1800" i="1" dirty="0">
                <a:solidFill>
                  <a:schemeClr val="dk1"/>
                </a:solidFill>
                <a:latin typeface="Arial"/>
                <a:cs typeface="Arial"/>
                <a:sym typeface="Arial"/>
              </a:rPr>
              <a:t>Up to 10 offenses per victim )</a:t>
            </a:r>
            <a:endParaRPr lang="en-US" sz="1800" i="1" dirty="0">
              <a:solidFill>
                <a:schemeClr val="dk1"/>
              </a:solidFill>
              <a:latin typeface="Arial"/>
              <a:cs typeface="Arial"/>
              <a:sym typeface="Wingdings" panose="05000000000000000000" pitchFamily="2" charset="2"/>
            </a:endParaRP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Filter down to offenses of interest</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Created 1 row for each victim-offense-offender association</a:t>
            </a:r>
          </a:p>
          <a:p>
            <a:pPr marL="571500" lvl="1" indent="0">
              <a:lnSpc>
                <a:spcPct val="100000"/>
              </a:lnSpc>
              <a:spcBef>
                <a:spcPts val="0"/>
              </a:spcBef>
              <a:spcAft>
                <a:spcPts val="1200"/>
              </a:spcAft>
              <a:buClr>
                <a:schemeClr val="dk1"/>
              </a:buClr>
              <a:buSzPct val="100000"/>
              <a:buNone/>
            </a:pPr>
            <a:r>
              <a:rPr lang="en-US" sz="1800" i="1" dirty="0">
                <a:solidFill>
                  <a:schemeClr val="dk1"/>
                </a:solidFill>
                <a:latin typeface="Arial"/>
                <a:cs typeface="Arial"/>
                <a:sym typeface="Wingdings" panose="05000000000000000000" pitchFamily="2" charset="2"/>
              </a:rPr>
              <a:t>	(</a:t>
            </a:r>
            <a:r>
              <a:rPr lang="en-US" sz="1800" i="1" dirty="0">
                <a:solidFill>
                  <a:schemeClr val="dk1"/>
                </a:solidFill>
                <a:latin typeface="Arial"/>
                <a:cs typeface="Arial"/>
                <a:sym typeface="Arial"/>
              </a:rPr>
              <a:t>Up to 10 offenders per victim)</a:t>
            </a:r>
            <a:endParaRPr lang="en-US" sz="1800" i="1" dirty="0">
              <a:solidFill>
                <a:schemeClr val="dk1"/>
              </a:solidFill>
              <a:latin typeface="Arial"/>
              <a:cs typeface="Arial"/>
            </a:endParaRPr>
          </a:p>
          <a:p>
            <a:pPr marL="457200" lvl="0" indent="-457200" algn="l" rtl="0">
              <a:lnSpc>
                <a:spcPct val="100000"/>
              </a:lnSpc>
              <a:spcBef>
                <a:spcPts val="480"/>
              </a:spcBef>
              <a:spcAft>
                <a:spcPts val="600"/>
              </a:spcAft>
              <a:buClr>
                <a:schemeClr val="dk1"/>
              </a:buClr>
              <a:buSzPct val="100000"/>
              <a:buFont typeface="+mj-lt"/>
              <a:buAutoNum type="arabicParenR"/>
            </a:pPr>
            <a:r>
              <a:rPr lang="en-US" sz="2000" dirty="0">
                <a:solidFill>
                  <a:schemeClr val="dk1"/>
                </a:solidFill>
                <a:latin typeface="Arial"/>
                <a:cs typeface="Arial"/>
              </a:rPr>
              <a:t>Execute a series of left join operations to the modified Victim data frame</a:t>
            </a:r>
          </a:p>
          <a:p>
            <a:pPr marL="857250" lvl="1" indent="-285750">
              <a:lnSpc>
                <a:spcPct val="100000"/>
              </a:lnSpc>
              <a:spcBef>
                <a:spcPts val="0"/>
              </a:spcBef>
              <a:spcAft>
                <a:spcPts val="1200"/>
              </a:spcAft>
              <a:buClr>
                <a:schemeClr val="dk1"/>
              </a:buClr>
              <a:buSzPct val="100000"/>
              <a:buFont typeface="Courier New" panose="02070309020205020404" pitchFamily="49" charset="0"/>
              <a:buChar char="o"/>
            </a:pPr>
            <a:r>
              <a:rPr lang="en-US" sz="2000" i="1" dirty="0">
                <a:solidFill>
                  <a:schemeClr val="dk1"/>
                </a:solidFill>
                <a:latin typeface="Arial"/>
                <a:cs typeface="Arial"/>
              </a:rPr>
              <a:t>Victim </a:t>
            </a:r>
            <a:r>
              <a:rPr lang="en-US" sz="2000" i="1" dirty="0">
                <a:solidFill>
                  <a:schemeClr val="dk1"/>
                </a:solidFill>
                <a:latin typeface="Arial"/>
                <a:cs typeface="Arial"/>
                <a:sym typeface="Wingdings" panose="05000000000000000000" pitchFamily="2" charset="2"/>
              </a:rPr>
              <a:t> Offense  Offender  Batch Header  Administrative</a:t>
            </a:r>
          </a:p>
          <a:p>
            <a:pPr indent="-457200">
              <a:lnSpc>
                <a:spcPct val="100000"/>
              </a:lnSpc>
              <a:spcBef>
                <a:spcPts val="0"/>
              </a:spcBef>
              <a:spcAft>
                <a:spcPts val="1200"/>
              </a:spcAft>
              <a:buClr>
                <a:schemeClr val="dk1"/>
              </a:buClr>
              <a:buSzPct val="100000"/>
              <a:buFont typeface="+mj-lt"/>
              <a:buAutoNum type="arabicParenR"/>
            </a:pPr>
            <a:r>
              <a:rPr lang="en-US" sz="2000" dirty="0">
                <a:solidFill>
                  <a:schemeClr val="dk1"/>
                </a:solidFill>
                <a:latin typeface="Arial"/>
                <a:cs typeface="Arial"/>
                <a:sym typeface="Wingdings" panose="05000000000000000000" pitchFamily="2" charset="2"/>
              </a:rPr>
              <a:t>Repeat for files from each year</a:t>
            </a:r>
          </a:p>
          <a:p>
            <a:pPr indent="-457200">
              <a:lnSpc>
                <a:spcPct val="100000"/>
              </a:lnSpc>
              <a:spcBef>
                <a:spcPts val="0"/>
              </a:spcBef>
              <a:buClr>
                <a:schemeClr val="dk1"/>
              </a:buClr>
              <a:buSzPct val="100000"/>
              <a:buFont typeface="+mj-lt"/>
              <a:buAutoNum type="arabicParenR"/>
            </a:pPr>
            <a:r>
              <a:rPr lang="en-US" sz="2000" dirty="0">
                <a:solidFill>
                  <a:schemeClr val="dk1"/>
                </a:solidFill>
                <a:latin typeface="Arial"/>
                <a:cs typeface="Arial"/>
                <a:sym typeface="Wingdings" panose="05000000000000000000" pitchFamily="2" charset="2"/>
              </a:rPr>
              <a:t>Bind rows and condition data</a:t>
            </a:r>
            <a:endParaRPr lang="en-US" sz="2000" dirty="0">
              <a:solidFill>
                <a:schemeClr val="dk1"/>
              </a:solidFill>
              <a:latin typeface="Arial"/>
              <a:cs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Arial"/>
              <a:cs typeface="Arial"/>
              <a:sym typeface="Arial"/>
            </a:endParaRP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26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7854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Arial"/>
                <a:cs typeface="Arial"/>
                <a:sym typeface="Arial"/>
              </a:rPr>
              <a:t>These are the only offenses we are concerned about in this project – where there is an identified victim under the age of 18</a:t>
            </a:r>
          </a:p>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540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056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DFBC-2DD3-3A4C-A199-3F967F69F7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D9EE31-190D-D741-9CB2-D27A54C06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10C48D-E2CF-FA4F-BC32-B85964B6CC71}"/>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1998C858-6B9F-7A40-9940-A097A1173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8BE644-BD0F-3C4F-AED3-7A22B37DD36A}"/>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3543191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6311-43BB-8545-BFE8-1185504289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EC6190-1477-1C4E-A1D1-A511838AF3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8AB4F9-CAF3-394F-A604-F8EA97D2DC7B}"/>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91236CBC-E27A-EB47-8234-1A2ECD6CF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A26C6-D546-F940-890C-7EE2F0BE9DD9}"/>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195764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45B9E3-FF64-174C-83AE-20C200EA93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011362-5D42-2A47-BE8A-C0B8D813F4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0F14C2-798D-6048-9D2B-E6095C50F5CE}"/>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BD1E0093-A905-9148-8A8B-BC3A08C1A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E9725-41FF-2E42-AF24-B787A1F16AEF}"/>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375090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A6BA-4190-48C9-8476-E7AE5C5489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42C918-D3DF-4126-BA60-F1FFFAEF60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CDA39C-88D9-452E-9E6B-084EB1AA3FC9}"/>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85841835-E746-4F06-9038-446A8CFBE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04764-9C53-4103-9E2E-A7F52A179170}"/>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1537073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1521-7938-4488-938F-03586515E3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6C2069-DCFC-4395-B2B7-65D9135BE0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72CC4-562D-4670-B5AD-9FE2EE284E8E}"/>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356FEBBA-BDEC-416B-AF43-69E10D31A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DD33D-B75D-4668-BBF1-884E3488D1B6}"/>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3255121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0BE4-9832-4D5D-ADC6-E05693D404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B16368-7193-4F7E-A979-1CE9EEAEB8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E6EA4C0-44CE-43E8-B817-4758A7E0160D}"/>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B85901AA-A720-43BB-9FE6-C395EEA04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E27CD-7E28-4AFE-841A-877F2D1DA22E}"/>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1511730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F569-D2FC-4219-9FF8-04C9DF51CC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ABCCD-9C5C-43DB-955D-0FFD6C0580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11B42D-34BD-42B9-878E-4CC7990A42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5ED150-EAD8-49F9-898A-D23253DE8038}"/>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6" name="Footer Placeholder 5">
            <a:extLst>
              <a:ext uri="{FF2B5EF4-FFF2-40B4-BE49-F238E27FC236}">
                <a16:creationId xmlns:a16="http://schemas.microsoft.com/office/drawing/2014/main" id="{2125E702-D506-4319-B994-E361EF4B8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6B8B2E-662E-4D78-93E4-1F05CACD0ACB}"/>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304605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13B3-091D-4DFD-A9D7-6A31317332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9C3339-EC47-4B26-A126-AF7E1F01F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DFB941-8149-49EC-9FCD-59D23542DD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A8AB78-9540-4A96-AEDD-93DA1C555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0E5878-C4E6-4227-A883-01E46D7EBF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865961-704B-463E-8199-39A2911351F6}"/>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8" name="Footer Placeholder 7">
            <a:extLst>
              <a:ext uri="{FF2B5EF4-FFF2-40B4-BE49-F238E27FC236}">
                <a16:creationId xmlns:a16="http://schemas.microsoft.com/office/drawing/2014/main" id="{19628C98-FE96-44E8-9601-B1B7726529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CCE2F1-6217-4BB7-AB05-2F4BC44973CD}"/>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429064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2DE0-7662-461D-B215-09A54E054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97837C-14A5-443C-BF3D-E429DCB07CC4}"/>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4" name="Footer Placeholder 3">
            <a:extLst>
              <a:ext uri="{FF2B5EF4-FFF2-40B4-BE49-F238E27FC236}">
                <a16:creationId xmlns:a16="http://schemas.microsoft.com/office/drawing/2014/main" id="{04C34BC8-9FA5-4B44-85D7-488EAD30BA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94F303-2AA8-4855-8FF4-14A06DC48B2F}"/>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113288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B52630-D991-442D-85E8-88F7A48AD7BF}"/>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3" name="Footer Placeholder 2">
            <a:extLst>
              <a:ext uri="{FF2B5EF4-FFF2-40B4-BE49-F238E27FC236}">
                <a16:creationId xmlns:a16="http://schemas.microsoft.com/office/drawing/2014/main" id="{2C0E4745-B672-4D46-80CD-CD127EEBB8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0BDE51-5308-4833-9D6C-5AAF591676ED}"/>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2517052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E8F4-7ED2-4F09-AB3C-8A0980040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BE0193-6CA5-4A4B-BFEF-5CA16A277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DE2F9A-AB5A-46EF-967B-047E53DC8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EC452D-7CFF-4BAD-B64F-6A67922B4A91}"/>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6" name="Footer Placeholder 5">
            <a:extLst>
              <a:ext uri="{FF2B5EF4-FFF2-40B4-BE49-F238E27FC236}">
                <a16:creationId xmlns:a16="http://schemas.microsoft.com/office/drawing/2014/main" id="{2B09B7AB-E14B-4E5D-967D-E235E06AF2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9D385-7EF9-409F-9A08-3E0BC361D862}"/>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92842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2DCFD-D69C-A644-88C6-648921CE54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039CD7-4794-6B4E-B307-49A3F8479E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15592-201F-694B-A7AD-299B00EAA87F}"/>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F48FD329-DB00-4E46-B105-378F79153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9F1C7-7C96-7449-9575-58476306B05E}"/>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4206035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C612-A420-412C-B376-6FACD2C07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301211-259A-466E-AD4D-06E3E4F89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36530F-FA1D-4BD3-9CF8-021A5E3E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74527F-AD6A-43EA-BAF4-C837AA53FF5A}"/>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6" name="Footer Placeholder 5">
            <a:extLst>
              <a:ext uri="{FF2B5EF4-FFF2-40B4-BE49-F238E27FC236}">
                <a16:creationId xmlns:a16="http://schemas.microsoft.com/office/drawing/2014/main" id="{8A3BF62E-A851-441E-B405-6E49CB04E1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440088-59E0-487A-889D-1BFA3727BAFE}"/>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3510317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5F56-081F-4D3D-BCEA-548018E1C8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D2ABBC-D7CF-49AB-B835-ABCF954E11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29EA9-A784-4C1A-9F00-3133F3407971}"/>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0623F9C6-7659-47CB-9D89-8CED9F2C5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41F7E-82AF-4710-B86B-117FE9F6D71D}"/>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1417187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B533AC-F8D4-4A16-A146-4D4A1C570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AC7A3F-942C-4590-AA68-C6721543203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08DDC-3D5A-4CD1-ABDA-B980E9F0ADDB}"/>
              </a:ext>
            </a:extLst>
          </p:cNvPr>
          <p:cNvSpPr>
            <a:spLocks noGrp="1"/>
          </p:cNvSpPr>
          <p:nvPr>
            <p:ph type="dt" sz="half" idx="10"/>
          </p:nvPr>
        </p:nvSpPr>
        <p:spPr/>
        <p:txBody>
          <a:body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7A011A1C-894F-4E7E-AB8E-E00536210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37052-F66F-4625-BDF1-7EBF215A0A3D}"/>
              </a:ext>
            </a:extLst>
          </p:cNvPr>
          <p:cNvSpPr>
            <a:spLocks noGrp="1"/>
          </p:cNvSpPr>
          <p:nvPr>
            <p:ph type="sldNum" sz="quarter" idx="12"/>
          </p:nvPr>
        </p:nvSpPr>
        <p:spPr/>
        <p:txBody>
          <a:bodyPr/>
          <a:lstStyle/>
          <a:p>
            <a:fld id="{B29B0FD6-7CE6-4DEE-81BE-2D2A031E0BAC}" type="slidenum">
              <a:rPr lang="en-US" smtClean="0"/>
              <a:t>‹#›</a:t>
            </a:fld>
            <a:endParaRPr lang="en-US"/>
          </a:p>
        </p:txBody>
      </p:sp>
    </p:spTree>
    <p:extLst>
      <p:ext uri="{BB962C8B-B14F-4D97-AF65-F5344CB8AC3E}">
        <p14:creationId xmlns:p14="http://schemas.microsoft.com/office/powerpoint/2010/main" val="2906530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42005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6581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7408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2513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8802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8703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5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B293-1292-754A-B3A7-9458D916A4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F65EE0-539F-F94D-8BEE-BBD40B9921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B8035-DD5F-254B-8E27-9C696326DDAD}"/>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C61426B0-6565-A147-8A2E-B179FC7FD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ECA08-8794-0743-B9D3-D86BB1FCA4CD}"/>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14709109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79254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38844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8/3/2019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151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8/3/2019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64868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9030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1427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77472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76154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22919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452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C6E5-E1A3-6043-9A28-3B798F6DF4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77206E-B244-EB4B-8E7C-5826ED09B4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6A1EB2-BDCD-3C47-B1CD-167CE51DC9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D84507-5176-DD4D-8364-A97C220A603E}"/>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6" name="Footer Placeholder 5">
            <a:extLst>
              <a:ext uri="{FF2B5EF4-FFF2-40B4-BE49-F238E27FC236}">
                <a16:creationId xmlns:a16="http://schemas.microsoft.com/office/drawing/2014/main" id="{A01FC533-206F-664F-90C0-F2454AD852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79BC4D-E8A1-D448-8039-E46D4FC2BD43}"/>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4045411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07582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91400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0086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8/3/2019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86753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8/3/2019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0036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D05C-EEFB-E84A-9FBD-D6ED8864F2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D4832-DED9-214E-889C-5E48872BD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0213E7-873A-9840-8E99-822737965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25EE17-D89F-5B45-ACD5-2816D1522C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F3B143-1440-974B-8096-34A9B54A65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74C2-E0AC-FA44-901C-7C680635055E}"/>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8" name="Footer Placeholder 7">
            <a:extLst>
              <a:ext uri="{FF2B5EF4-FFF2-40B4-BE49-F238E27FC236}">
                <a16:creationId xmlns:a16="http://schemas.microsoft.com/office/drawing/2014/main" id="{4321ABDC-BE09-8E4E-A76F-025AC49EDD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09C085-0A2D-E14E-951B-61F6BE697FB8}"/>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85662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15E6-891D-B441-9576-04ED060C3F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5E9474-C9FE-3B4B-8948-C4AEDF44610A}"/>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4" name="Footer Placeholder 3">
            <a:extLst>
              <a:ext uri="{FF2B5EF4-FFF2-40B4-BE49-F238E27FC236}">
                <a16:creationId xmlns:a16="http://schemas.microsoft.com/office/drawing/2014/main" id="{0C6F4EE9-E1DA-3148-B898-44AF202AC4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EC80B8-6EF0-0549-8777-86FCCBDA5855}"/>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46756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0A8212-BD64-FD4A-BCE3-EE10C10EEEC7}"/>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3" name="Footer Placeholder 2">
            <a:extLst>
              <a:ext uri="{FF2B5EF4-FFF2-40B4-BE49-F238E27FC236}">
                <a16:creationId xmlns:a16="http://schemas.microsoft.com/office/drawing/2014/main" id="{492917F1-568F-E741-94F4-1B6E0D2CAD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9C5EE5-50FB-2A4F-B50F-734C3670CA1C}"/>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243423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497D0-18A4-E74C-9F14-B1898819E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E1D5EC-0AD4-C04F-94E6-5D36D72FD8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286A8-07F7-6446-A716-9F8F10CE3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FD837-B797-4049-A533-0D1CF34EC470}"/>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6" name="Footer Placeholder 5">
            <a:extLst>
              <a:ext uri="{FF2B5EF4-FFF2-40B4-BE49-F238E27FC236}">
                <a16:creationId xmlns:a16="http://schemas.microsoft.com/office/drawing/2014/main" id="{879529AE-77BD-B94B-94A7-73C998BB9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63956-F4CD-9740-905D-841A3ACDF96C}"/>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41353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AF30B-53DA-B94A-A208-23A73A086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B4CC5B-E850-2540-B0A2-BF14D88C9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D7A02-8B48-1642-86E4-7523527DD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01239-0745-3043-AB1D-A2383DF7D69A}"/>
              </a:ext>
            </a:extLst>
          </p:cNvPr>
          <p:cNvSpPr>
            <a:spLocks noGrp="1"/>
          </p:cNvSpPr>
          <p:nvPr>
            <p:ph type="dt" sz="half" idx="10"/>
          </p:nvPr>
        </p:nvSpPr>
        <p:spPr/>
        <p:txBody>
          <a:bodyPr/>
          <a:lstStyle/>
          <a:p>
            <a:fld id="{9098ABA0-A438-574D-8046-82A648E378AB}" type="datetimeFigureOut">
              <a:rPr lang="en-US" smtClean="0"/>
              <a:t>8/3/2019</a:t>
            </a:fld>
            <a:endParaRPr lang="en-US"/>
          </a:p>
        </p:txBody>
      </p:sp>
      <p:sp>
        <p:nvSpPr>
          <p:cNvPr id="6" name="Footer Placeholder 5">
            <a:extLst>
              <a:ext uri="{FF2B5EF4-FFF2-40B4-BE49-F238E27FC236}">
                <a16:creationId xmlns:a16="http://schemas.microsoft.com/office/drawing/2014/main" id="{8CE6F667-F799-0144-A30D-4385244A2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59A4F-8004-5846-B0F3-D58634B169CC}"/>
              </a:ext>
            </a:extLst>
          </p:cNvPr>
          <p:cNvSpPr>
            <a:spLocks noGrp="1"/>
          </p:cNvSpPr>
          <p:nvPr>
            <p:ph type="sldNum" sz="quarter" idx="12"/>
          </p:nvPr>
        </p:nvSpPr>
        <p:spPr/>
        <p:txBody>
          <a:bodyPr/>
          <a:lstStyle/>
          <a:p>
            <a:fld id="{0CB47449-FAB4-C04E-94A8-F425BE41CC97}" type="slidenum">
              <a:rPr lang="en-US" smtClean="0"/>
              <a:t>‹#›</a:t>
            </a:fld>
            <a:endParaRPr lang="en-US"/>
          </a:p>
        </p:txBody>
      </p:sp>
    </p:spTree>
    <p:extLst>
      <p:ext uri="{BB962C8B-B14F-4D97-AF65-F5344CB8AC3E}">
        <p14:creationId xmlns:p14="http://schemas.microsoft.com/office/powerpoint/2010/main" val="2526596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BEEE80-0013-EB41-8AB5-F29DE0D91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868DFA-8B5C-1849-B65B-68A0ADF66D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9DFD3-B0DD-9B40-B5C1-43FD4B493B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98ABA0-A438-574D-8046-82A648E378AB}" type="datetimeFigureOut">
              <a:rPr lang="en-US" smtClean="0"/>
              <a:t>8/3/2019</a:t>
            </a:fld>
            <a:endParaRPr lang="en-US"/>
          </a:p>
        </p:txBody>
      </p:sp>
      <p:sp>
        <p:nvSpPr>
          <p:cNvPr id="5" name="Footer Placeholder 4">
            <a:extLst>
              <a:ext uri="{FF2B5EF4-FFF2-40B4-BE49-F238E27FC236}">
                <a16:creationId xmlns:a16="http://schemas.microsoft.com/office/drawing/2014/main" id="{2EADCF2E-1928-F14D-BA40-7173FA3819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5030BB-9FE1-7A4D-AD7C-C3D65A29C2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47449-FAB4-C04E-94A8-F425BE41CC97}" type="slidenum">
              <a:rPr lang="en-US" smtClean="0"/>
              <a:t>‹#›</a:t>
            </a:fld>
            <a:endParaRPr lang="en-US"/>
          </a:p>
        </p:txBody>
      </p:sp>
    </p:spTree>
    <p:extLst>
      <p:ext uri="{BB962C8B-B14F-4D97-AF65-F5344CB8AC3E}">
        <p14:creationId xmlns:p14="http://schemas.microsoft.com/office/powerpoint/2010/main" val="2963458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AECF-8E24-4203-B033-855146A9E7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177297-B7F0-42CF-806A-C310CCDB7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A31D2-C2D9-42C7-A1B1-E51D4BBF1F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CEC03-64C7-4DDD-A4F0-B41683B4F5C6}" type="datetimeFigureOut">
              <a:rPr lang="en-US" smtClean="0"/>
              <a:t>8/3/2019</a:t>
            </a:fld>
            <a:endParaRPr lang="en-US"/>
          </a:p>
        </p:txBody>
      </p:sp>
      <p:sp>
        <p:nvSpPr>
          <p:cNvPr id="5" name="Footer Placeholder 4">
            <a:extLst>
              <a:ext uri="{FF2B5EF4-FFF2-40B4-BE49-F238E27FC236}">
                <a16:creationId xmlns:a16="http://schemas.microsoft.com/office/drawing/2014/main" id="{EA231810-D900-4C38-9E71-FD7C54731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C42D89-03B8-48B3-9D10-758B01C07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9B0FD6-7CE6-4DEE-81BE-2D2A031E0BAC}" type="slidenum">
              <a:rPr lang="en-US" smtClean="0"/>
              <a:t>‹#›</a:t>
            </a:fld>
            <a:endParaRPr lang="en-US"/>
          </a:p>
        </p:txBody>
      </p:sp>
    </p:spTree>
    <p:extLst>
      <p:ext uri="{BB962C8B-B14F-4D97-AF65-F5344CB8AC3E}">
        <p14:creationId xmlns:p14="http://schemas.microsoft.com/office/powerpoint/2010/main" val="1346132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8/3/2019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553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8/3/2019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6819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vds.com/learning-imbalanced-class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www.asucrp.net/uniform-crime-reporting-program/national-incident-based-reporting-system-nibrs/" TargetMode="External"/><Relationship Id="rId7" Type="http://schemas.openxmlformats.org/officeDocument/2006/relationships/hyperlink" Target="https://www.svds.com/learning-imbalanced-class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unh.edu/ccrc/about-ccrc.html" TargetMode="External"/><Relationship Id="rId5" Type="http://schemas.openxmlformats.org/officeDocument/2006/relationships/hyperlink" Target="https://www.academia.edu/9728770/Characteristics_of_crimes_against_juveniles" TargetMode="External"/><Relationship Id="rId4" Type="http://schemas.openxmlformats.org/officeDocument/2006/relationships/hyperlink" Target="http://www.asucrp.net/uniform-crime-reporting-program/"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icpsr.umich.edu/icpsrweb/NACJD/NIBRS/index.jsp" TargetMode="External"/><Relationship Id="rId3" Type="http://schemas.openxmlformats.org/officeDocument/2006/relationships/hyperlink" Target="https://slundberg.github.io/shap/notebooks/plots/dependence_plot.html" TargetMode="External"/><Relationship Id="rId7" Type="http://schemas.openxmlformats.org/officeDocument/2006/relationships/hyperlink" Target="https://www.icpsr.umich.edu/icpsrweb/NACJD/series/128"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icpsr.umich.edu/icpsrweb/content/NACJD/guides/ucr.html" TargetMode="External"/><Relationship Id="rId5" Type="http://schemas.openxmlformats.org/officeDocument/2006/relationships/hyperlink" Target="https://stats.stackexchange.com/questions/73065/correlation-coefficient-for-non-dichotomous-nominal-variable-and-ordinal-or-nume" TargetMode="External"/><Relationship Id="rId4" Type="http://schemas.openxmlformats.org/officeDocument/2006/relationships/hyperlink" Target="https://towardsdatascience.com/interpretable-machine-learning-with-xgboost-9ec80d148d27"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www.sciepub.com/reference/207638" TargetMode="External"/><Relationship Id="rId3" Type="http://schemas.openxmlformats.org/officeDocument/2006/relationships/hyperlink" Target="https://seer.cancer.gov/popdata/download.html" TargetMode="External"/><Relationship Id="rId7" Type="http://schemas.openxmlformats.org/officeDocument/2006/relationships/hyperlink" Target="https://www.fbi.gov/services/cjis/cjis-link/ucr-program-changes-definition-of-rap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stopsexualassaultinschools.org/crisis-in-our-schools/" TargetMode="External"/><Relationship Id="rId5" Type="http://schemas.openxmlformats.org/officeDocument/2006/relationships/hyperlink" Target="https://towardsdatascience.com/decrypting-your-machine-learning-model-using-lime-5adc035109b5" TargetMode="External"/><Relationship Id="rId4" Type="http://schemas.openxmlformats.org/officeDocument/2006/relationships/hyperlink" Target="https://doi.org/10.3389/fneur.2018.00699" TargetMode="Externa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36.xml"/><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media/image108.wmf"/><Relationship Id="rId4" Type="http://schemas.openxmlformats.org/officeDocument/2006/relationships/oleObject" Target="../embeddings/oleObject1.bin"/><Relationship Id="rId9" Type="http://schemas.openxmlformats.org/officeDocument/2006/relationships/image" Target="../media/image109.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sv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svds.com/learning-imbalanced-classes/" TargetMode="External"/><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98.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EEBEA-161F-4F79-AE42-5CA68DF35084}"/>
              </a:ext>
            </a:extLst>
          </p:cNvPr>
          <p:cNvPicPr>
            <a:picLocks noChangeAspect="1"/>
          </p:cNvPicPr>
          <p:nvPr/>
        </p:nvPicPr>
        <p:blipFill rotWithShape="1">
          <a:blip r:embed="rId2"/>
          <a:srcRect l="2140" r="24307" b="-1"/>
          <a:stretch/>
        </p:blipFill>
        <p:spPr>
          <a:xfrm>
            <a:off x="16" y="10"/>
            <a:ext cx="7556889" cy="6857990"/>
          </a:xfrm>
          <a:prstGeom prst="rect">
            <a:avLst/>
          </a:prstGeom>
        </p:spPr>
      </p:pic>
      <p:sp>
        <p:nvSpPr>
          <p:cNvPr id="2" name="Title 1">
            <a:extLst>
              <a:ext uri="{FF2B5EF4-FFF2-40B4-BE49-F238E27FC236}">
                <a16:creationId xmlns:a16="http://schemas.microsoft.com/office/drawing/2014/main" id="{F46ACA3D-7474-6B47-8DC9-5CA31D5219F8}"/>
              </a:ext>
            </a:extLst>
          </p:cNvPr>
          <p:cNvSpPr>
            <a:spLocks noGrp="1"/>
          </p:cNvSpPr>
          <p:nvPr>
            <p:ph type="ctrTitle"/>
          </p:nvPr>
        </p:nvSpPr>
        <p:spPr>
          <a:xfrm>
            <a:off x="8047939" y="640080"/>
            <a:ext cx="3659246" cy="2850320"/>
          </a:xfrm>
        </p:spPr>
        <p:txBody>
          <a:bodyPr>
            <a:normAutofit/>
          </a:bodyPr>
          <a:lstStyle/>
          <a:p>
            <a:r>
              <a:rPr lang="en-US" sz="5400">
                <a:solidFill>
                  <a:srgbClr val="FFFFFF"/>
                </a:solidFill>
              </a:rPr>
              <a:t>crime</a:t>
            </a:r>
          </a:p>
        </p:txBody>
      </p:sp>
      <p:sp>
        <p:nvSpPr>
          <p:cNvPr id="7" name="Title 1">
            <a:extLst>
              <a:ext uri="{FF2B5EF4-FFF2-40B4-BE49-F238E27FC236}">
                <a16:creationId xmlns:a16="http://schemas.microsoft.com/office/drawing/2014/main" id="{808ED8B1-9655-B246-9AC3-F0D0AA06ACE2}"/>
              </a:ext>
            </a:extLst>
          </p:cNvPr>
          <p:cNvSpPr txBox="1">
            <a:spLocks/>
          </p:cNvSpPr>
          <p:nvPr/>
        </p:nvSpPr>
        <p:spPr>
          <a:xfrm>
            <a:off x="8200339" y="792480"/>
            <a:ext cx="3659246" cy="331143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pPr>
              <a:buClr>
                <a:schemeClr val="dk2"/>
              </a:buClr>
              <a:buSzPts val="4800"/>
            </a:pPr>
            <a:r>
              <a:rPr lang="en-US" sz="4800" b="1" dirty="0">
                <a:solidFill>
                  <a:schemeClr val="tx1"/>
                </a:solidFill>
                <a:latin typeface="+mn-lt"/>
                <a:sym typeface="Arial"/>
              </a:rPr>
              <a:t>Knowledge Discovery for</a:t>
            </a:r>
            <a:br>
              <a:rPr lang="en-US" sz="4800" b="1" dirty="0">
                <a:solidFill>
                  <a:schemeClr val="tx1"/>
                </a:solidFill>
                <a:latin typeface="+mn-lt"/>
                <a:sym typeface="Arial"/>
              </a:rPr>
            </a:br>
            <a:r>
              <a:rPr lang="en-US" sz="4800" b="1" dirty="0">
                <a:solidFill>
                  <a:schemeClr val="tx1"/>
                </a:solidFill>
                <a:latin typeface="+mn-lt"/>
                <a:sym typeface="Arial"/>
              </a:rPr>
              <a:t>Crimes</a:t>
            </a:r>
          </a:p>
          <a:p>
            <a:pPr>
              <a:buClr>
                <a:schemeClr val="dk2"/>
              </a:buClr>
              <a:buSzPts val="4800"/>
            </a:pPr>
            <a:r>
              <a:rPr lang="en-US" sz="4800" b="1" dirty="0">
                <a:solidFill>
                  <a:schemeClr val="tx1"/>
                </a:solidFill>
                <a:latin typeface="+mn-lt"/>
                <a:sym typeface="Arial"/>
              </a:rPr>
              <a:t>Against Children</a:t>
            </a:r>
            <a:endParaRPr lang="en-US" sz="4800" b="1" dirty="0">
              <a:solidFill>
                <a:schemeClr val="tx1"/>
              </a:solidFill>
              <a:latin typeface="+mn-lt"/>
            </a:endParaRPr>
          </a:p>
        </p:txBody>
      </p:sp>
      <p:sp>
        <p:nvSpPr>
          <p:cNvPr id="8" name="Subtitle 2">
            <a:extLst>
              <a:ext uri="{FF2B5EF4-FFF2-40B4-BE49-F238E27FC236}">
                <a16:creationId xmlns:a16="http://schemas.microsoft.com/office/drawing/2014/main" id="{4DB07532-554A-CD4C-85BB-EA5271850E91}"/>
              </a:ext>
            </a:extLst>
          </p:cNvPr>
          <p:cNvSpPr txBox="1">
            <a:spLocks/>
          </p:cNvSpPr>
          <p:nvPr/>
        </p:nvSpPr>
        <p:spPr>
          <a:xfrm>
            <a:off x="8047939" y="4483096"/>
            <a:ext cx="3659246" cy="15966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spcBef>
                <a:spcPts val="0"/>
              </a:spcBef>
              <a:spcAft>
                <a:spcPts val="0"/>
              </a:spcAft>
              <a:buClr>
                <a:srgbClr val="7F7F7F"/>
              </a:buClr>
              <a:buSzPts val="2400"/>
            </a:pPr>
            <a:r>
              <a:rPr lang="en-US" sz="2000" b="1" dirty="0">
                <a:sym typeface="Arial"/>
              </a:rPr>
              <a:t>DAEN 690 Project</a:t>
            </a:r>
            <a:endParaRPr lang="en-US" sz="2000" dirty="0"/>
          </a:p>
          <a:p>
            <a:pPr algn="ctr">
              <a:spcBef>
                <a:spcPts val="480"/>
              </a:spcBef>
              <a:spcAft>
                <a:spcPts val="0"/>
              </a:spcAft>
              <a:buClr>
                <a:srgbClr val="7F7F7F"/>
              </a:buClr>
              <a:buSzPts val="2400"/>
            </a:pPr>
            <a:r>
              <a:rPr lang="en-US" sz="2000" b="1" dirty="0">
                <a:sym typeface="Arial"/>
              </a:rPr>
              <a:t>Summer 2019</a:t>
            </a:r>
          </a:p>
          <a:p>
            <a:pPr algn="ctr">
              <a:spcBef>
                <a:spcPts val="0"/>
              </a:spcBef>
              <a:buClr>
                <a:schemeClr val="dk1"/>
              </a:buClr>
              <a:buSzPts val="2400"/>
            </a:pPr>
            <a:r>
              <a:rPr lang="en-US" sz="2000" b="1" dirty="0">
                <a:sym typeface="Arial"/>
              </a:rPr>
              <a:t>FINAL Presentation</a:t>
            </a:r>
            <a:endParaRPr lang="en-US" sz="2000" dirty="0"/>
          </a:p>
          <a:p>
            <a:pPr algn="ctr">
              <a:spcBef>
                <a:spcPts val="480"/>
              </a:spcBef>
              <a:buClr>
                <a:schemeClr val="dk1"/>
              </a:buClr>
              <a:buSzPts val="2400"/>
            </a:pPr>
            <a:r>
              <a:rPr lang="en-US" sz="2000" b="1" dirty="0">
                <a:sym typeface="Arial"/>
              </a:rPr>
              <a:t>AUGUST 6, 2019</a:t>
            </a:r>
            <a:endParaRPr lang="en-US" sz="2000" dirty="0"/>
          </a:p>
        </p:txBody>
      </p:sp>
    </p:spTree>
    <p:extLst>
      <p:ext uri="{BB962C8B-B14F-4D97-AF65-F5344CB8AC3E}">
        <p14:creationId xmlns:p14="http://schemas.microsoft.com/office/powerpoint/2010/main" val="129907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NIBRS Dataset Construction</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883590" y="6356350"/>
            <a:ext cx="470210" cy="365125"/>
          </a:xfrm>
        </p:spPr>
        <p:txBody>
          <a:bodyPr/>
          <a:lstStyle/>
          <a:p>
            <a:pPr marL="0" lvl="0" indent="0" algn="l" rtl="0">
              <a:spcBef>
                <a:spcPts val="0"/>
              </a:spcBef>
              <a:spcAft>
                <a:spcPts val="0"/>
              </a:spcAft>
              <a:buNone/>
            </a:pPr>
            <a:fld id="{00000000-1234-1234-1234-123412341234}" type="slidenum">
              <a:rPr lang="en-US" smtClean="0"/>
              <a:t>10</a:t>
            </a:fld>
            <a:endParaRPr lang="en-US" dirty="0"/>
          </a:p>
        </p:txBody>
      </p:sp>
      <p:pic>
        <p:nvPicPr>
          <p:cNvPr id="7" name="Picture 6">
            <a:extLst>
              <a:ext uri="{FF2B5EF4-FFF2-40B4-BE49-F238E27FC236}">
                <a16:creationId xmlns:a16="http://schemas.microsoft.com/office/drawing/2014/main" id="{7C0FA787-45C0-4882-B544-3A43AD904194}"/>
              </a:ext>
            </a:extLst>
          </p:cNvPr>
          <p:cNvPicPr>
            <a:picLocks noChangeAspect="1"/>
          </p:cNvPicPr>
          <p:nvPr/>
        </p:nvPicPr>
        <p:blipFill>
          <a:blip r:embed="rId3"/>
          <a:stretch>
            <a:fillRect/>
          </a:stretch>
        </p:blipFill>
        <p:spPr>
          <a:xfrm>
            <a:off x="180974" y="1130558"/>
            <a:ext cx="11906251" cy="782280"/>
          </a:xfrm>
          <a:prstGeom prst="rect">
            <a:avLst/>
          </a:prstGeom>
        </p:spPr>
      </p:pic>
      <p:sp>
        <p:nvSpPr>
          <p:cNvPr id="12" name="Arrow: Bent-Up 11">
            <a:extLst>
              <a:ext uri="{FF2B5EF4-FFF2-40B4-BE49-F238E27FC236}">
                <a16:creationId xmlns:a16="http://schemas.microsoft.com/office/drawing/2014/main" id="{94898F6D-B3CA-46FA-A166-DAF6CE515078}"/>
              </a:ext>
            </a:extLst>
          </p:cNvPr>
          <p:cNvSpPr/>
          <p:nvPr/>
        </p:nvSpPr>
        <p:spPr>
          <a:xfrm rot="5400000">
            <a:off x="515264" y="2043226"/>
            <a:ext cx="1545479" cy="1342200"/>
          </a:xfrm>
          <a:prstGeom prst="bentUpArrow">
            <a:avLst>
              <a:gd name="adj1" fmla="val 17904"/>
              <a:gd name="adj2" fmla="val 15723"/>
              <a:gd name="adj3" fmla="val 18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6087EFE-455D-43FE-BB08-C9EBB1FDD6B4}"/>
              </a:ext>
            </a:extLst>
          </p:cNvPr>
          <p:cNvPicPr>
            <a:picLocks noChangeAspect="1"/>
          </p:cNvPicPr>
          <p:nvPr/>
        </p:nvPicPr>
        <p:blipFill>
          <a:blip r:embed="rId4"/>
          <a:stretch>
            <a:fillRect/>
          </a:stretch>
        </p:blipFill>
        <p:spPr>
          <a:xfrm>
            <a:off x="534941" y="5185953"/>
            <a:ext cx="4714875" cy="1545480"/>
          </a:xfrm>
          <a:prstGeom prst="rect">
            <a:avLst/>
          </a:prstGeom>
        </p:spPr>
      </p:pic>
      <p:pic>
        <p:nvPicPr>
          <p:cNvPr id="3" name="Picture 2">
            <a:extLst>
              <a:ext uri="{FF2B5EF4-FFF2-40B4-BE49-F238E27FC236}">
                <a16:creationId xmlns:a16="http://schemas.microsoft.com/office/drawing/2014/main" id="{A76DADB6-CC06-41D0-8CA4-4CA05E0B4EE4}"/>
              </a:ext>
            </a:extLst>
          </p:cNvPr>
          <p:cNvPicPr>
            <a:picLocks noChangeAspect="1"/>
          </p:cNvPicPr>
          <p:nvPr/>
        </p:nvPicPr>
        <p:blipFill rotWithShape="1">
          <a:blip r:embed="rId5"/>
          <a:srcRect r="20917"/>
          <a:stretch/>
        </p:blipFill>
        <p:spPr>
          <a:xfrm>
            <a:off x="1984647" y="2401058"/>
            <a:ext cx="8707756" cy="1545480"/>
          </a:xfrm>
          <a:prstGeom prst="rect">
            <a:avLst/>
          </a:prstGeom>
        </p:spPr>
      </p:pic>
      <p:sp>
        <p:nvSpPr>
          <p:cNvPr id="4" name="Rectangle 3">
            <a:extLst>
              <a:ext uri="{FF2B5EF4-FFF2-40B4-BE49-F238E27FC236}">
                <a16:creationId xmlns:a16="http://schemas.microsoft.com/office/drawing/2014/main" id="{E10B4C98-53D3-4C1E-879A-7C3CEDCF9B12}"/>
              </a:ext>
            </a:extLst>
          </p:cNvPr>
          <p:cNvSpPr/>
          <p:nvPr/>
        </p:nvSpPr>
        <p:spPr>
          <a:xfrm>
            <a:off x="1953025" y="2015340"/>
            <a:ext cx="7299197" cy="461665"/>
          </a:xfrm>
          <a:prstGeom prst="rect">
            <a:avLst/>
          </a:prstGeom>
        </p:spPr>
        <p:txBody>
          <a:bodyPr wrap="square">
            <a:spAutoFit/>
          </a:bodyPr>
          <a:lstStyle/>
          <a:p>
            <a:r>
              <a:rPr lang="en-US" sz="2400" b="1" dirty="0">
                <a:solidFill>
                  <a:srgbClr val="C00000"/>
                </a:solidFill>
              </a:rPr>
              <a:t>Victim-Offense-Offender as Rows</a:t>
            </a:r>
          </a:p>
        </p:txBody>
      </p:sp>
      <p:sp>
        <p:nvSpPr>
          <p:cNvPr id="10" name="Rectangle 9">
            <a:extLst>
              <a:ext uri="{FF2B5EF4-FFF2-40B4-BE49-F238E27FC236}">
                <a16:creationId xmlns:a16="http://schemas.microsoft.com/office/drawing/2014/main" id="{07C61676-850D-473F-9450-90386238ECC0}"/>
              </a:ext>
            </a:extLst>
          </p:cNvPr>
          <p:cNvSpPr/>
          <p:nvPr/>
        </p:nvSpPr>
        <p:spPr>
          <a:xfrm>
            <a:off x="818191" y="4788736"/>
            <a:ext cx="2969532" cy="461665"/>
          </a:xfrm>
          <a:prstGeom prst="rect">
            <a:avLst/>
          </a:prstGeom>
        </p:spPr>
        <p:txBody>
          <a:bodyPr wrap="square">
            <a:spAutoFit/>
          </a:bodyPr>
          <a:lstStyle/>
          <a:p>
            <a:r>
              <a:rPr lang="en-US" sz="2400" b="1" dirty="0">
                <a:solidFill>
                  <a:srgbClr val="C00000"/>
                </a:solidFill>
              </a:rPr>
              <a:t>Offense File</a:t>
            </a:r>
          </a:p>
        </p:txBody>
      </p:sp>
      <p:sp>
        <p:nvSpPr>
          <p:cNvPr id="11" name="Rectangle 10">
            <a:extLst>
              <a:ext uri="{FF2B5EF4-FFF2-40B4-BE49-F238E27FC236}">
                <a16:creationId xmlns:a16="http://schemas.microsoft.com/office/drawing/2014/main" id="{A07B8EF4-29F3-4CCB-A8A8-304AAECB3E97}"/>
              </a:ext>
            </a:extLst>
          </p:cNvPr>
          <p:cNvSpPr/>
          <p:nvPr/>
        </p:nvSpPr>
        <p:spPr>
          <a:xfrm>
            <a:off x="142299" y="713669"/>
            <a:ext cx="5277425" cy="461665"/>
          </a:xfrm>
          <a:prstGeom prst="rect">
            <a:avLst/>
          </a:prstGeom>
        </p:spPr>
        <p:txBody>
          <a:bodyPr wrap="square">
            <a:spAutoFit/>
          </a:bodyPr>
          <a:lstStyle/>
          <a:p>
            <a:r>
              <a:rPr lang="en-US" sz="2400" b="1" dirty="0">
                <a:solidFill>
                  <a:srgbClr val="C00000"/>
                </a:solidFill>
              </a:rPr>
              <a:t>Victim File</a:t>
            </a:r>
          </a:p>
        </p:txBody>
      </p:sp>
      <p:pic>
        <p:nvPicPr>
          <p:cNvPr id="8" name="Picture 7">
            <a:extLst>
              <a:ext uri="{FF2B5EF4-FFF2-40B4-BE49-F238E27FC236}">
                <a16:creationId xmlns:a16="http://schemas.microsoft.com/office/drawing/2014/main" id="{615B2AC3-25AE-4950-9437-650C60CF6EE5}"/>
              </a:ext>
            </a:extLst>
          </p:cNvPr>
          <p:cNvPicPr>
            <a:picLocks noChangeAspect="1"/>
          </p:cNvPicPr>
          <p:nvPr/>
        </p:nvPicPr>
        <p:blipFill>
          <a:blip r:embed="rId6"/>
          <a:stretch>
            <a:fillRect/>
          </a:stretch>
        </p:blipFill>
        <p:spPr>
          <a:xfrm>
            <a:off x="5937522" y="4540565"/>
            <a:ext cx="3314700" cy="1354680"/>
          </a:xfrm>
          <a:prstGeom prst="rect">
            <a:avLst/>
          </a:prstGeom>
        </p:spPr>
      </p:pic>
      <p:sp>
        <p:nvSpPr>
          <p:cNvPr id="9" name="Arrow: Bent-Up 8">
            <a:extLst>
              <a:ext uri="{FF2B5EF4-FFF2-40B4-BE49-F238E27FC236}">
                <a16:creationId xmlns:a16="http://schemas.microsoft.com/office/drawing/2014/main" id="{A014598C-08C7-4988-85D4-D9EDB8C05E3E}"/>
              </a:ext>
            </a:extLst>
          </p:cNvPr>
          <p:cNvSpPr/>
          <p:nvPr/>
        </p:nvSpPr>
        <p:spPr>
          <a:xfrm flipH="1">
            <a:off x="2495549" y="3946538"/>
            <a:ext cx="3377567" cy="85501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CF15F4-3C4D-4FA5-897E-D7E739CF0700}"/>
              </a:ext>
            </a:extLst>
          </p:cNvPr>
          <p:cNvSpPr/>
          <p:nvPr/>
        </p:nvSpPr>
        <p:spPr>
          <a:xfrm>
            <a:off x="5874656" y="4133588"/>
            <a:ext cx="3377566" cy="461665"/>
          </a:xfrm>
          <a:prstGeom prst="rect">
            <a:avLst/>
          </a:prstGeom>
        </p:spPr>
        <p:txBody>
          <a:bodyPr wrap="square">
            <a:spAutoFit/>
          </a:bodyPr>
          <a:lstStyle/>
          <a:p>
            <a:r>
              <a:rPr lang="en-US" sz="2400" b="1" dirty="0">
                <a:solidFill>
                  <a:srgbClr val="C00000"/>
                </a:solidFill>
              </a:rPr>
              <a:t>Offender File</a:t>
            </a:r>
          </a:p>
        </p:txBody>
      </p:sp>
      <p:sp>
        <p:nvSpPr>
          <p:cNvPr id="15" name="Arrow: Bent-Up 14">
            <a:extLst>
              <a:ext uri="{FF2B5EF4-FFF2-40B4-BE49-F238E27FC236}">
                <a16:creationId xmlns:a16="http://schemas.microsoft.com/office/drawing/2014/main" id="{8E8ED4B1-B3C9-463A-B0F9-9C0348D78033}"/>
              </a:ext>
            </a:extLst>
          </p:cNvPr>
          <p:cNvSpPr/>
          <p:nvPr/>
        </p:nvSpPr>
        <p:spPr>
          <a:xfrm rot="5400000" flipH="1">
            <a:off x="477111" y="3613882"/>
            <a:ext cx="1621785" cy="1342200"/>
          </a:xfrm>
          <a:prstGeom prst="bentUpArrow">
            <a:avLst>
              <a:gd name="adj1" fmla="val 17904"/>
              <a:gd name="adj2" fmla="val 15723"/>
              <a:gd name="adj3" fmla="val 18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1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P spid="10" grpId="0"/>
      <p:bldP spid="9" grpId="0" animBg="1"/>
      <p:bldP spid="18" grpId="0"/>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D6226-DCBC-46A7-81D0-87DF672A93EB}"/>
              </a:ext>
            </a:extLst>
          </p:cNvPr>
          <p:cNvSpPr>
            <a:spLocks noGrp="1"/>
          </p:cNvSpPr>
          <p:nvPr>
            <p:ph type="title"/>
          </p:nvPr>
        </p:nvSpPr>
        <p:spPr/>
        <p:txBody>
          <a:bodyPr/>
          <a:lstStyle/>
          <a:p>
            <a:pPr algn="ctr"/>
            <a:r>
              <a:rPr lang="en-US" dirty="0"/>
              <a:t>Homicide vs Kidnapping</a:t>
            </a:r>
          </a:p>
        </p:txBody>
      </p:sp>
      <p:pic>
        <p:nvPicPr>
          <p:cNvPr id="5" name="Content Placeholder 4" descr="A screenshot of a cell phone&#10;&#10;Description generated with very high confidence">
            <a:extLst>
              <a:ext uri="{FF2B5EF4-FFF2-40B4-BE49-F238E27FC236}">
                <a16:creationId xmlns:a16="http://schemas.microsoft.com/office/drawing/2014/main" id="{DF54F438-9753-49A1-AC28-C7B84C9C9A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484" y="1608062"/>
            <a:ext cx="5370225" cy="4351338"/>
          </a:xfrm>
        </p:spPr>
      </p:pic>
      <p:pic>
        <p:nvPicPr>
          <p:cNvPr id="7" name="Picture 6" descr="A screenshot of a cell phone&#10;&#10;Description generated with very high confidence">
            <a:extLst>
              <a:ext uri="{FF2B5EF4-FFF2-40B4-BE49-F238E27FC236}">
                <a16:creationId xmlns:a16="http://schemas.microsoft.com/office/drawing/2014/main" id="{1FE4685A-C950-4ECC-B948-440C84B1E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657" y="1429571"/>
            <a:ext cx="6084343" cy="4708320"/>
          </a:xfrm>
          <a:prstGeom prst="rect">
            <a:avLst/>
          </a:prstGeom>
        </p:spPr>
      </p:pic>
      <p:sp>
        <p:nvSpPr>
          <p:cNvPr id="6" name="Slide Number Placeholder 1">
            <a:extLst>
              <a:ext uri="{FF2B5EF4-FFF2-40B4-BE49-F238E27FC236}">
                <a16:creationId xmlns:a16="http://schemas.microsoft.com/office/drawing/2014/main" id="{4BFB724A-85E1-407A-9773-378A5544013F}"/>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100</a:t>
            </a:fld>
            <a:endParaRPr lang="en-US" dirty="0">
              <a:solidFill>
                <a:schemeClr val="bg1">
                  <a:lumMod val="50000"/>
                </a:schemeClr>
              </a:solidFill>
            </a:endParaRPr>
          </a:p>
        </p:txBody>
      </p:sp>
    </p:spTree>
    <p:extLst>
      <p:ext uri="{BB962C8B-B14F-4D97-AF65-F5344CB8AC3E}">
        <p14:creationId xmlns:p14="http://schemas.microsoft.com/office/powerpoint/2010/main" val="2187655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C98A643-481D-854B-AA6F-B89956B931A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Network Graph for Target Assault</a:t>
            </a:r>
          </a:p>
        </p:txBody>
      </p:sp>
      <p:pic>
        <p:nvPicPr>
          <p:cNvPr id="3" name="Picture 2">
            <a:extLst>
              <a:ext uri="{FF2B5EF4-FFF2-40B4-BE49-F238E27FC236}">
                <a16:creationId xmlns:a16="http://schemas.microsoft.com/office/drawing/2014/main" id="{50DF59A8-5D7D-0C41-A68E-04953757474A}"/>
              </a:ext>
            </a:extLst>
          </p:cNvPr>
          <p:cNvPicPr/>
          <p:nvPr/>
        </p:nvPicPr>
        <p:blipFill>
          <a:blip r:embed="rId2">
            <a:extLst>
              <a:ext uri="{28A0092B-C50C-407E-A947-70E740481C1C}">
                <a14:useLocalDpi xmlns:a14="http://schemas.microsoft.com/office/drawing/2010/main" val="0"/>
              </a:ext>
            </a:extLst>
          </a:blip>
          <a:stretch>
            <a:fillRect/>
          </a:stretch>
        </p:blipFill>
        <p:spPr>
          <a:xfrm>
            <a:off x="643467" y="1963940"/>
            <a:ext cx="10905066" cy="3816773"/>
          </a:xfrm>
          <a:prstGeom prst="rect">
            <a:avLst/>
          </a:prstGeom>
        </p:spPr>
      </p:pic>
      <p:sp>
        <p:nvSpPr>
          <p:cNvPr id="5" name="Slide Number Placeholder 1">
            <a:extLst>
              <a:ext uri="{FF2B5EF4-FFF2-40B4-BE49-F238E27FC236}">
                <a16:creationId xmlns:a16="http://schemas.microsoft.com/office/drawing/2014/main" id="{E2D87C22-4E34-4021-A5E2-FA4DDC2D9588}"/>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101</a:t>
            </a:fld>
            <a:endParaRPr lang="en-US" dirty="0">
              <a:solidFill>
                <a:schemeClr val="bg1">
                  <a:lumMod val="50000"/>
                </a:schemeClr>
              </a:solidFill>
            </a:endParaRPr>
          </a:p>
        </p:txBody>
      </p:sp>
    </p:spTree>
    <p:extLst>
      <p:ext uri="{BB962C8B-B14F-4D97-AF65-F5344CB8AC3E}">
        <p14:creationId xmlns:p14="http://schemas.microsoft.com/office/powerpoint/2010/main" val="2597844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9950D1-2D7C-F244-942C-3DA6E965E96E}"/>
              </a:ext>
            </a:extLst>
          </p:cNvPr>
          <p:cNvPicPr>
            <a:picLocks noChangeAspect="1"/>
          </p:cNvPicPr>
          <p:nvPr/>
        </p:nvPicPr>
        <p:blipFill>
          <a:blip r:embed="rId2"/>
          <a:stretch>
            <a:fillRect/>
          </a:stretch>
        </p:blipFill>
        <p:spPr>
          <a:xfrm>
            <a:off x="0" y="750256"/>
            <a:ext cx="12192000" cy="5357488"/>
          </a:xfrm>
          <a:prstGeom prst="rect">
            <a:avLst/>
          </a:prstGeom>
        </p:spPr>
      </p:pic>
      <p:sp>
        <p:nvSpPr>
          <p:cNvPr id="3" name="Slide Number Placeholder 1">
            <a:extLst>
              <a:ext uri="{FF2B5EF4-FFF2-40B4-BE49-F238E27FC236}">
                <a16:creationId xmlns:a16="http://schemas.microsoft.com/office/drawing/2014/main" id="{40DFBE33-005E-4903-9026-E4E4E603BDF8}"/>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solidFill>
              </a:rPr>
              <a:pPr lvl="0" indent="0">
                <a:spcBef>
                  <a:spcPts val="0"/>
                </a:spcBef>
                <a:spcAft>
                  <a:spcPts val="600"/>
                </a:spcAft>
                <a:buNone/>
              </a:pPr>
              <a:t>102</a:t>
            </a:fld>
            <a:endParaRPr lang="en-US" dirty="0">
              <a:solidFill>
                <a:schemeClr val="bg1"/>
              </a:solidFill>
            </a:endParaRPr>
          </a:p>
        </p:txBody>
      </p:sp>
    </p:spTree>
    <p:extLst>
      <p:ext uri="{BB962C8B-B14F-4D97-AF65-F5344CB8AC3E}">
        <p14:creationId xmlns:p14="http://schemas.microsoft.com/office/powerpoint/2010/main" val="2150196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26" name="Rectangle 1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3" name="Google Shape;183;p10"/>
          <p:cNvSpPr txBox="1">
            <a:spLocks noGrp="1"/>
          </p:cNvSpPr>
          <p:nvPr>
            <p:ph type="title"/>
          </p:nvPr>
        </p:nvSpPr>
        <p:spPr>
          <a:xfrm>
            <a:off x="6094104" y="802955"/>
            <a:ext cx="5302553" cy="1454051"/>
          </a:xfrm>
          <a:prstGeom prst="rect">
            <a:avLst/>
          </a:prstGeom>
        </p:spPr>
        <p:txBody>
          <a:bodyPr spcFirstLastPara="1" lIns="91425" tIns="45700" rIns="91425" bIns="45700" anchorCtr="0">
            <a:normAutofit/>
          </a:bodyPr>
          <a:lstStyle/>
          <a:p>
            <a:pPr lvl="0">
              <a:spcBef>
                <a:spcPts val="0"/>
              </a:spcBef>
              <a:buClr>
                <a:schemeClr val="dk2"/>
              </a:buClr>
              <a:buSzPts val="5400"/>
            </a:pPr>
            <a:r>
              <a:rPr lang="en-US" b="1" dirty="0">
                <a:solidFill>
                  <a:srgbClr val="000000"/>
                </a:solidFill>
              </a:rPr>
              <a:t>Random Forest Model</a:t>
            </a:r>
            <a:endParaRPr lang="en-US" dirty="0">
              <a:solidFill>
                <a:srgbClr val="000000"/>
              </a:solidFill>
            </a:endParaRPr>
          </a:p>
        </p:txBody>
      </p:sp>
      <p:sp>
        <p:nvSpPr>
          <p:cNvPr id="19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icture 2" descr="trees clipart Stock Vector - 35573202">
            <a:extLst>
              <a:ext uri="{FF2B5EF4-FFF2-40B4-BE49-F238E27FC236}">
                <a16:creationId xmlns:a16="http://schemas.microsoft.com/office/drawing/2014/main" id="{2C91A6BB-A45E-4A9C-BE2E-32B46046E7B7}"/>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343" r="4117" b="2"/>
          <a:stretch/>
        </p:blipFill>
        <p:spPr bwMode="auto">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900ED85D-573A-4A82-BF1A-0F67B1982E4E}"/>
              </a:ext>
            </a:extLst>
          </p:cNvPr>
          <p:cNvSpPr>
            <a:spLocks noGrp="1"/>
          </p:cNvSpPr>
          <p:nvPr>
            <p:ph idx="1"/>
          </p:nvPr>
        </p:nvSpPr>
        <p:spPr>
          <a:xfrm>
            <a:off x="6094103" y="1871217"/>
            <a:ext cx="5482545" cy="4009147"/>
          </a:xfrm>
        </p:spPr>
        <p:txBody>
          <a:bodyPr anchor="ctr">
            <a:noAutofit/>
          </a:bodyPr>
          <a:lstStyle/>
          <a:p>
            <a:pPr marL="365760" indent="-365760">
              <a:spcBef>
                <a:spcPts val="0"/>
              </a:spcBef>
              <a:spcAft>
                <a:spcPts val="1200"/>
              </a:spcAft>
            </a:pPr>
            <a:r>
              <a:rPr lang="en-US" sz="2000" dirty="0">
                <a:solidFill>
                  <a:srgbClr val="000000"/>
                </a:solidFill>
              </a:rPr>
              <a:t>Grows many classification trees</a:t>
            </a:r>
          </a:p>
          <a:p>
            <a:pPr marL="365760" indent="-365760">
              <a:spcBef>
                <a:spcPts val="0"/>
              </a:spcBef>
              <a:spcAft>
                <a:spcPts val="1200"/>
              </a:spcAft>
            </a:pPr>
            <a:r>
              <a:rPr lang="en-US" sz="2000" dirty="0">
                <a:solidFill>
                  <a:srgbClr val="000000"/>
                </a:solidFill>
              </a:rPr>
              <a:t>Each tree gives a classification and acts as a “vote” for the class</a:t>
            </a:r>
          </a:p>
          <a:p>
            <a:pPr marL="365760" indent="-365760">
              <a:spcBef>
                <a:spcPts val="0"/>
              </a:spcBef>
              <a:spcAft>
                <a:spcPts val="1200"/>
              </a:spcAft>
            </a:pPr>
            <a:r>
              <a:rPr lang="en-US" sz="2000" dirty="0">
                <a:solidFill>
                  <a:srgbClr val="000000"/>
                </a:solidFill>
              </a:rPr>
              <a:t>Forest chooses the classification having the most votes</a:t>
            </a:r>
          </a:p>
          <a:p>
            <a:pPr marL="365760" indent="-365760">
              <a:spcBef>
                <a:spcPts val="0"/>
              </a:spcBef>
            </a:pPr>
            <a:r>
              <a:rPr lang="en-US" sz="2000" dirty="0">
                <a:solidFill>
                  <a:srgbClr val="000000"/>
                </a:solidFill>
              </a:rPr>
              <a:t>Challenging to work with:</a:t>
            </a:r>
          </a:p>
          <a:p>
            <a:pPr lvl="1" indent="-365760">
              <a:buFont typeface="Courier New" panose="02070309020205020404" pitchFamily="49" charset="0"/>
              <a:buChar char="o"/>
            </a:pPr>
            <a:r>
              <a:rPr lang="en-US" sz="2000" dirty="0">
                <a:solidFill>
                  <a:srgbClr val="000000"/>
                </a:solidFill>
                <a:sym typeface="Wingdings" panose="05000000000000000000" pitchFamily="2" charset="2"/>
              </a:rPr>
              <a:t>Not as interpretable as linear methods</a:t>
            </a:r>
          </a:p>
          <a:p>
            <a:pPr lvl="1" indent="-365760">
              <a:spcAft>
                <a:spcPts val="1200"/>
              </a:spcAft>
              <a:buFont typeface="Courier New" panose="02070309020205020404" pitchFamily="49" charset="0"/>
              <a:buChar char="o"/>
            </a:pPr>
            <a:r>
              <a:rPr lang="en-US" sz="2000" dirty="0">
                <a:solidFill>
                  <a:srgbClr val="000000"/>
                </a:solidFill>
                <a:sym typeface="Wingdings" panose="05000000000000000000" pitchFamily="2" charset="2"/>
              </a:rPr>
              <a:t>When model isn’t performing as well as expected, very hard to determine the cause</a:t>
            </a:r>
            <a:endParaRPr lang="en-US" sz="2000" dirty="0">
              <a:solidFill>
                <a:srgbClr val="000000"/>
              </a:solidFill>
            </a:endParaRPr>
          </a:p>
          <a:p>
            <a:pPr marL="365760" indent="-365760">
              <a:spcBef>
                <a:spcPts val="0"/>
              </a:spcBef>
              <a:spcAft>
                <a:spcPts val="1200"/>
              </a:spcAft>
            </a:pPr>
            <a:r>
              <a:rPr lang="en-US" sz="2000" dirty="0">
                <a:solidFill>
                  <a:srgbClr val="000000"/>
                </a:solidFill>
              </a:rPr>
              <a:t>Long processing time</a:t>
            </a:r>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825930" y="6223702"/>
            <a:ext cx="570728" cy="314067"/>
          </a:xfrm>
          <a:prstGeom prst="ellipse">
            <a:avLst/>
          </a:prstGeom>
        </p:spPr>
        <p:txBody>
          <a:bodyPr>
            <a:normAutofit/>
          </a:bodyPr>
          <a:lstStyle/>
          <a:p>
            <a:pPr marL="0" lvl="0" indent="0" rtl="0">
              <a:lnSpc>
                <a:spcPct val="90000"/>
              </a:lnSpc>
              <a:spcBef>
                <a:spcPts val="0"/>
              </a:spcBef>
              <a:spcAft>
                <a:spcPts val="600"/>
              </a:spcAft>
              <a:buNone/>
            </a:pPr>
            <a:fld id="{00000000-1234-1234-1234-123412341234}" type="slidenum">
              <a:rPr lang="en-US" sz="900">
                <a:solidFill>
                  <a:srgbClr val="898989"/>
                </a:solidFill>
              </a:rPr>
              <a:pPr marL="0" lvl="0" indent="0" rtl="0">
                <a:lnSpc>
                  <a:spcPct val="90000"/>
                </a:lnSpc>
                <a:spcBef>
                  <a:spcPts val="0"/>
                </a:spcBef>
                <a:spcAft>
                  <a:spcPts val="600"/>
                </a:spcAft>
                <a:buNone/>
              </a:pPr>
              <a:t>103</a:t>
            </a:fld>
            <a:endParaRPr lang="en-US" sz="900">
              <a:solidFill>
                <a:srgbClr val="898989"/>
              </a:solidFill>
            </a:endParaRPr>
          </a:p>
        </p:txBody>
      </p:sp>
    </p:spTree>
    <p:extLst>
      <p:ext uri="{BB962C8B-B14F-4D97-AF65-F5344CB8AC3E}">
        <p14:creationId xmlns:p14="http://schemas.microsoft.com/office/powerpoint/2010/main" val="41764887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7241-0395-46DC-9631-B7DA71515C48}"/>
              </a:ext>
            </a:extLst>
          </p:cNvPr>
          <p:cNvSpPr>
            <a:spLocks noGrp="1"/>
          </p:cNvSpPr>
          <p:nvPr>
            <p:ph type="title"/>
          </p:nvPr>
        </p:nvSpPr>
        <p:spPr>
          <a:xfrm>
            <a:off x="648930" y="346587"/>
            <a:ext cx="4866968" cy="707924"/>
          </a:xfrm>
        </p:spPr>
        <p:txBody>
          <a:bodyPr>
            <a:normAutofit/>
          </a:bodyPr>
          <a:lstStyle/>
          <a:p>
            <a:r>
              <a:rPr lang="en-US" dirty="0"/>
              <a:t>Random Forest</a:t>
            </a:r>
          </a:p>
        </p:txBody>
      </p:sp>
      <p:pic>
        <p:nvPicPr>
          <p:cNvPr id="11" name="Content Placeholder 4">
            <a:extLst>
              <a:ext uri="{FF2B5EF4-FFF2-40B4-BE49-F238E27FC236}">
                <a16:creationId xmlns:a16="http://schemas.microsoft.com/office/drawing/2014/main" id="{6912FC5A-0DAA-4170-821F-D081F974AFC5}"/>
              </a:ext>
            </a:extLst>
          </p:cNvPr>
          <p:cNvPicPr>
            <a:picLocks noChangeAspect="1"/>
          </p:cNvPicPr>
          <p:nvPr/>
        </p:nvPicPr>
        <p:blipFill rotWithShape="1">
          <a:blip r:embed="rId2">
            <a:extLst>
              <a:ext uri="{28A0092B-C50C-407E-A947-70E740481C1C}">
                <a14:useLocalDpi xmlns:a14="http://schemas.microsoft.com/office/drawing/2010/main" val="0"/>
              </a:ext>
            </a:extLst>
          </a:blip>
          <a:srcRect r="-2" b="1957"/>
          <a:stretch/>
        </p:blipFill>
        <p:spPr>
          <a:xfrm>
            <a:off x="6425306" y="681037"/>
            <a:ext cx="5461724" cy="5577837"/>
          </a:xfrm>
          <a:prstGeom prst="rect">
            <a:avLst/>
          </a:prstGeom>
          <a:effectLst/>
        </p:spPr>
      </p:pic>
      <p:sp>
        <p:nvSpPr>
          <p:cNvPr id="7" name="Content Placeholder 6">
            <a:extLst>
              <a:ext uri="{FF2B5EF4-FFF2-40B4-BE49-F238E27FC236}">
                <a16:creationId xmlns:a16="http://schemas.microsoft.com/office/drawing/2014/main" id="{CF63BB12-B6EB-41BB-AA8E-51656B1C9D39}"/>
              </a:ext>
            </a:extLst>
          </p:cNvPr>
          <p:cNvSpPr>
            <a:spLocks noGrp="1"/>
          </p:cNvSpPr>
          <p:nvPr>
            <p:ph idx="1"/>
          </p:nvPr>
        </p:nvSpPr>
        <p:spPr>
          <a:xfrm>
            <a:off x="648930" y="1349477"/>
            <a:ext cx="5650994" cy="1445342"/>
          </a:xfrm>
        </p:spPr>
        <p:txBody>
          <a:bodyPr>
            <a:normAutofit fontScale="92500" lnSpcReduction="20000"/>
          </a:bodyPr>
          <a:lstStyle/>
          <a:p>
            <a:r>
              <a:rPr lang="en-US" dirty="0"/>
              <a:t>Find out the best </a:t>
            </a:r>
            <a:r>
              <a:rPr lang="en-US" dirty="0" err="1"/>
              <a:t>mtry</a:t>
            </a:r>
            <a:r>
              <a:rPr lang="en-US" dirty="0"/>
              <a:t> for random forest model, </a:t>
            </a:r>
            <a:r>
              <a:rPr lang="en-US" dirty="0" err="1"/>
              <a:t>mtry</a:t>
            </a:r>
            <a:r>
              <a:rPr lang="en-US" dirty="0"/>
              <a:t>=15</a:t>
            </a:r>
          </a:p>
          <a:p>
            <a:r>
              <a:rPr lang="en-US" dirty="0" err="1"/>
              <a:t>mtry</a:t>
            </a:r>
            <a:r>
              <a:rPr lang="en-US" dirty="0"/>
              <a:t>: number of variables randomly sampled as candidates at each split</a:t>
            </a:r>
          </a:p>
        </p:txBody>
      </p:sp>
      <p:pic>
        <p:nvPicPr>
          <p:cNvPr id="10" name="Picture 9" descr="A screenshot of a cell phone&#10;&#10;Description generated with very high confidence">
            <a:extLst>
              <a:ext uri="{FF2B5EF4-FFF2-40B4-BE49-F238E27FC236}">
                <a16:creationId xmlns:a16="http://schemas.microsoft.com/office/drawing/2014/main" id="{ECB6B9E4-B027-4086-9A60-9EBD12188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24" y="3238413"/>
            <a:ext cx="5252357" cy="2144748"/>
          </a:xfrm>
          <a:prstGeom prst="rect">
            <a:avLst/>
          </a:prstGeom>
        </p:spPr>
      </p:pic>
      <p:sp>
        <p:nvSpPr>
          <p:cNvPr id="6" name="Slide Number Placeholder 1">
            <a:extLst>
              <a:ext uri="{FF2B5EF4-FFF2-40B4-BE49-F238E27FC236}">
                <a16:creationId xmlns:a16="http://schemas.microsoft.com/office/drawing/2014/main" id="{57F9A40B-6501-4A68-87D8-77F901BA3CD8}"/>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104</a:t>
            </a:fld>
            <a:endParaRPr lang="en-US" dirty="0">
              <a:solidFill>
                <a:schemeClr val="bg1">
                  <a:lumMod val="50000"/>
                </a:schemeClr>
              </a:solidFill>
            </a:endParaRPr>
          </a:p>
        </p:txBody>
      </p:sp>
    </p:spTree>
    <p:extLst>
      <p:ext uri="{BB962C8B-B14F-4D97-AF65-F5344CB8AC3E}">
        <p14:creationId xmlns:p14="http://schemas.microsoft.com/office/powerpoint/2010/main" val="750281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B3C47-60DA-4CE2-89C3-1E1A462B2AF9}"/>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ormAutofit/>
          </a:bodyPr>
          <a:lstStyle/>
          <a:p>
            <a:pPr algn="ctr"/>
            <a:r>
              <a:rPr lang="en-US" sz="2800">
                <a:solidFill>
                  <a:schemeClr val="bg1"/>
                </a:solidFill>
              </a:rPr>
              <a:t>Random Forest Result </a:t>
            </a:r>
          </a:p>
        </p:txBody>
      </p:sp>
      <p:sp>
        <p:nvSpPr>
          <p:cNvPr id="4" name="Content Placeholder 3">
            <a:extLst>
              <a:ext uri="{FF2B5EF4-FFF2-40B4-BE49-F238E27FC236}">
                <a16:creationId xmlns:a16="http://schemas.microsoft.com/office/drawing/2014/main" id="{5902D71A-7991-5640-AD0E-F8A4EE041498}"/>
              </a:ext>
            </a:extLst>
          </p:cNvPr>
          <p:cNvSpPr>
            <a:spLocks noGrp="1"/>
          </p:cNvSpPr>
          <p:nvPr>
            <p:ph idx="1"/>
          </p:nvPr>
        </p:nvSpPr>
        <p:spPr>
          <a:xfrm>
            <a:off x="643468" y="2638044"/>
            <a:ext cx="3363974" cy="3415622"/>
          </a:xfrm>
        </p:spPr>
        <p:txBody>
          <a:bodyPr vert="horz" lIns="91440" tIns="45720" rIns="91440" bIns="45720" rtlCol="0">
            <a:normAutofit/>
          </a:bodyPr>
          <a:lstStyle/>
          <a:p>
            <a:pPr marL="0" indent="0">
              <a:buNone/>
            </a:pPr>
            <a:r>
              <a:rPr lang="en-US" sz="2000" dirty="0">
                <a:solidFill>
                  <a:schemeClr val="bg1"/>
                </a:solidFill>
              </a:rPr>
              <a:t>Accuracy rate 0.9415</a:t>
            </a:r>
          </a:p>
          <a:p>
            <a:pPr marL="0" indent="0">
              <a:buNone/>
            </a:pPr>
            <a:r>
              <a:rPr lang="en-US" sz="2000" dirty="0">
                <a:solidFill>
                  <a:schemeClr val="bg1"/>
                </a:solidFill>
              </a:rPr>
              <a:t>Sensitivity 0.9365</a:t>
            </a:r>
          </a:p>
        </p:txBody>
      </p:sp>
      <p:pic>
        <p:nvPicPr>
          <p:cNvPr id="16" name="Picture 15" descr="A close up of text on a black background&#10;&#10;Description generated with very high confidence">
            <a:extLst>
              <a:ext uri="{FF2B5EF4-FFF2-40B4-BE49-F238E27FC236}">
                <a16:creationId xmlns:a16="http://schemas.microsoft.com/office/drawing/2014/main" id="{FEB67D96-C0AE-4F1A-BA1C-3C6A6A59E343}"/>
              </a:ext>
            </a:extLst>
          </p:cNvPr>
          <p:cNvPicPr>
            <a:picLocks noChangeAspect="1"/>
          </p:cNvPicPr>
          <p:nvPr/>
        </p:nvPicPr>
        <p:blipFill rotWithShape="1">
          <a:blip r:embed="rId2">
            <a:extLst>
              <a:ext uri="{28A0092B-C50C-407E-A947-70E740481C1C}">
                <a14:useLocalDpi xmlns:a14="http://schemas.microsoft.com/office/drawing/2010/main" val="0"/>
              </a:ext>
            </a:extLst>
          </a:blip>
          <a:srcRect r="10157" b="-3"/>
          <a:stretch/>
        </p:blipFill>
        <p:spPr>
          <a:xfrm>
            <a:off x="5774352" y="643467"/>
            <a:ext cx="5297590" cy="5410199"/>
          </a:xfrm>
          <a:prstGeom prst="rect">
            <a:avLst/>
          </a:prstGeom>
        </p:spPr>
      </p:pic>
      <p:sp>
        <p:nvSpPr>
          <p:cNvPr id="6" name="Slide Number Placeholder 1">
            <a:extLst>
              <a:ext uri="{FF2B5EF4-FFF2-40B4-BE49-F238E27FC236}">
                <a16:creationId xmlns:a16="http://schemas.microsoft.com/office/drawing/2014/main" id="{E51E7AB8-6A45-4A04-823A-3DCCAA24775F}"/>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105</a:t>
            </a:fld>
            <a:endParaRPr lang="en-US" dirty="0">
              <a:solidFill>
                <a:schemeClr val="bg1">
                  <a:lumMod val="50000"/>
                </a:schemeClr>
              </a:solidFill>
            </a:endParaRPr>
          </a:p>
        </p:txBody>
      </p:sp>
    </p:spTree>
    <p:extLst>
      <p:ext uri="{BB962C8B-B14F-4D97-AF65-F5344CB8AC3E}">
        <p14:creationId xmlns:p14="http://schemas.microsoft.com/office/powerpoint/2010/main" val="200777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EBCDE6-D44A-456C-A07F-CD519C5826B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Roc and AUC value </a:t>
            </a:r>
          </a:p>
        </p:txBody>
      </p:sp>
      <p:sp>
        <p:nvSpPr>
          <p:cNvPr id="7" name="Content Placeholder 6">
            <a:extLst>
              <a:ext uri="{FF2B5EF4-FFF2-40B4-BE49-F238E27FC236}">
                <a16:creationId xmlns:a16="http://schemas.microsoft.com/office/drawing/2014/main" id="{99A9CB22-916A-4029-B0B1-DE170066D3F6}"/>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dirty="0">
                <a:solidFill>
                  <a:srgbClr val="FFFFFF"/>
                </a:solidFill>
                <a:latin typeface="+mn-lt"/>
                <a:ea typeface="+mn-ea"/>
                <a:cs typeface="+mn-cs"/>
              </a:rPr>
              <a:t>AUC value 0.986</a:t>
            </a: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A8DA472A-C424-4DC3-893F-9EB6C20E7B9D}"/>
              </a:ext>
            </a:extLst>
          </p:cNvPr>
          <p:cNvPicPr>
            <a:picLocks noChangeAspect="1"/>
          </p:cNvPicPr>
          <p:nvPr/>
        </p:nvPicPr>
        <p:blipFill rotWithShape="1">
          <a:blip r:embed="rId2">
            <a:extLst>
              <a:ext uri="{28A0092B-C50C-407E-A947-70E740481C1C}">
                <a14:useLocalDpi xmlns:a14="http://schemas.microsoft.com/office/drawing/2010/main" val="0"/>
              </a:ext>
            </a:extLst>
          </a:blip>
          <a:srcRect r="3843" b="3"/>
          <a:stretch/>
        </p:blipFill>
        <p:spPr>
          <a:xfrm>
            <a:off x="6324120" y="492573"/>
            <a:ext cx="4212948" cy="5880796"/>
          </a:xfrm>
          <a:prstGeom prst="rect">
            <a:avLst/>
          </a:prstGeom>
        </p:spPr>
      </p:pic>
      <p:sp>
        <p:nvSpPr>
          <p:cNvPr id="9" name="Slide Number Placeholder 1">
            <a:extLst>
              <a:ext uri="{FF2B5EF4-FFF2-40B4-BE49-F238E27FC236}">
                <a16:creationId xmlns:a16="http://schemas.microsoft.com/office/drawing/2014/main" id="{4BF38B33-2487-496A-AB9B-F0B54E26FCA8}"/>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106</a:t>
            </a:fld>
            <a:endParaRPr lang="en-US" dirty="0">
              <a:solidFill>
                <a:schemeClr val="bg1">
                  <a:lumMod val="50000"/>
                </a:schemeClr>
              </a:solidFill>
            </a:endParaRPr>
          </a:p>
        </p:txBody>
      </p:sp>
    </p:spTree>
    <p:extLst>
      <p:ext uri="{BB962C8B-B14F-4D97-AF65-F5344CB8AC3E}">
        <p14:creationId xmlns:p14="http://schemas.microsoft.com/office/powerpoint/2010/main" val="780444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8CBA-1F42-4337-9942-2E46CB0B9633}"/>
              </a:ext>
            </a:extLst>
          </p:cNvPr>
          <p:cNvSpPr>
            <a:spLocks noGrp="1"/>
          </p:cNvSpPr>
          <p:nvPr>
            <p:ph type="title"/>
          </p:nvPr>
        </p:nvSpPr>
        <p:spPr>
          <a:xfrm>
            <a:off x="838200" y="365126"/>
            <a:ext cx="10001865" cy="822120"/>
          </a:xfrm>
        </p:spPr>
        <p:txBody>
          <a:bodyPr/>
          <a:lstStyle/>
          <a:p>
            <a:r>
              <a:rPr lang="en-US" dirty="0"/>
              <a:t>Random Forest Variable Importance</a:t>
            </a:r>
          </a:p>
        </p:txBody>
      </p:sp>
      <p:pic>
        <p:nvPicPr>
          <p:cNvPr id="5" name="Content Placeholder 4" descr="A screenshot of a cell phone&#10;&#10;Description generated with very high confidence">
            <a:extLst>
              <a:ext uri="{FF2B5EF4-FFF2-40B4-BE49-F238E27FC236}">
                <a16:creationId xmlns:a16="http://schemas.microsoft.com/office/drawing/2014/main" id="{DE2AAF77-792B-4279-9420-7658662039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1774" y="1086574"/>
            <a:ext cx="10596716" cy="5771426"/>
          </a:xfrm>
        </p:spPr>
      </p:pic>
    </p:spTree>
    <p:extLst>
      <p:ext uri="{BB962C8B-B14F-4D97-AF65-F5344CB8AC3E}">
        <p14:creationId xmlns:p14="http://schemas.microsoft.com/office/powerpoint/2010/main" val="13608534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E9470-D7E1-46F5-9113-10CD10583C8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ROC and Lift Chart</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mans face&#10;&#10;Description generated with very high confidence">
            <a:extLst>
              <a:ext uri="{FF2B5EF4-FFF2-40B4-BE49-F238E27FC236}">
                <a16:creationId xmlns:a16="http://schemas.microsoft.com/office/drawing/2014/main" id="{F75F577F-EFD9-4D83-853C-FCD1DC8FF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D6C77399-6716-4729-9623-FE761294F227}"/>
              </a:ext>
            </a:extLst>
          </p:cNvPr>
          <p:cNvPicPr>
            <a:picLocks noChangeAspect="1"/>
          </p:cNvPicPr>
          <p:nvPr/>
        </p:nvPicPr>
        <p:blipFill rotWithShape="1">
          <a:blip r:embed="rId3">
            <a:extLst>
              <a:ext uri="{28A0092B-C50C-407E-A947-70E740481C1C}">
                <a14:useLocalDpi xmlns:a14="http://schemas.microsoft.com/office/drawing/2010/main" val="0"/>
              </a:ext>
            </a:extLst>
          </a:blip>
          <a:srcRect l="2082" r="3" b="3"/>
          <a:stretch/>
        </p:blipFill>
        <p:spPr>
          <a:xfrm>
            <a:off x="7215830" y="2426818"/>
            <a:ext cx="3914403" cy="3997637"/>
          </a:xfrm>
          <a:prstGeom prst="rect">
            <a:avLst/>
          </a:prstGeom>
        </p:spPr>
      </p:pic>
      <p:sp>
        <p:nvSpPr>
          <p:cNvPr id="9" name="Slide Number Placeholder 1">
            <a:extLst>
              <a:ext uri="{FF2B5EF4-FFF2-40B4-BE49-F238E27FC236}">
                <a16:creationId xmlns:a16="http://schemas.microsoft.com/office/drawing/2014/main" id="{0CA042FB-BBAC-4077-A52B-C9A70D59B39D}"/>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108</a:t>
            </a:fld>
            <a:endParaRPr lang="en-US" dirty="0">
              <a:solidFill>
                <a:schemeClr val="bg1">
                  <a:lumMod val="50000"/>
                </a:schemeClr>
              </a:solidFill>
            </a:endParaRPr>
          </a:p>
        </p:txBody>
      </p:sp>
    </p:spTree>
    <p:extLst>
      <p:ext uri="{BB962C8B-B14F-4D97-AF65-F5344CB8AC3E}">
        <p14:creationId xmlns:p14="http://schemas.microsoft.com/office/powerpoint/2010/main" val="8094272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DF651-98DD-40B2-B36A-D485A824E19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Partial Dependence Plot</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map&#10;&#10;Description generated with very high confidence">
            <a:extLst>
              <a:ext uri="{FF2B5EF4-FFF2-40B4-BE49-F238E27FC236}">
                <a16:creationId xmlns:a16="http://schemas.microsoft.com/office/drawing/2014/main" id="{ACE03469-E35B-4400-8D75-DA5683F31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31" y="2426818"/>
            <a:ext cx="4153389" cy="3997637"/>
          </a:xfrm>
          <a:prstGeom prst="rect">
            <a:avLst/>
          </a:prstGeom>
        </p:spPr>
      </p:pic>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CFFA1CCF-A9D5-40FD-912C-92307CBDDEC3}"/>
              </a:ext>
            </a:extLst>
          </p:cNvPr>
          <p:cNvPicPr>
            <a:picLocks noChangeAspect="1"/>
          </p:cNvPicPr>
          <p:nvPr/>
        </p:nvPicPr>
        <p:blipFill rotWithShape="1">
          <a:blip r:embed="rId3">
            <a:extLst>
              <a:ext uri="{28A0092B-C50C-407E-A947-70E740481C1C}">
                <a14:useLocalDpi xmlns:a14="http://schemas.microsoft.com/office/drawing/2010/main" val="0"/>
              </a:ext>
            </a:extLst>
          </a:blip>
          <a:srcRect l="-1142" r="298" b="2"/>
          <a:stretch/>
        </p:blipFill>
        <p:spPr>
          <a:xfrm>
            <a:off x="6361479" y="2426818"/>
            <a:ext cx="5152082" cy="3997637"/>
          </a:xfrm>
          <a:prstGeom prst="rect">
            <a:avLst/>
          </a:prstGeom>
        </p:spPr>
      </p:pic>
      <p:sp>
        <p:nvSpPr>
          <p:cNvPr id="9" name="Slide Number Placeholder 1">
            <a:extLst>
              <a:ext uri="{FF2B5EF4-FFF2-40B4-BE49-F238E27FC236}">
                <a16:creationId xmlns:a16="http://schemas.microsoft.com/office/drawing/2014/main" id="{405936D9-4869-490B-A2CF-25B50E40A8FF}"/>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109</a:t>
            </a:fld>
            <a:endParaRPr lang="en-US" dirty="0">
              <a:solidFill>
                <a:schemeClr val="bg1">
                  <a:lumMod val="50000"/>
                </a:schemeClr>
              </a:solidFill>
            </a:endParaRPr>
          </a:p>
        </p:txBody>
      </p:sp>
    </p:spTree>
    <p:extLst>
      <p:ext uri="{BB962C8B-B14F-4D97-AF65-F5344CB8AC3E}">
        <p14:creationId xmlns:p14="http://schemas.microsoft.com/office/powerpoint/2010/main" val="74189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838200" y="365125"/>
            <a:ext cx="10515600" cy="664889"/>
          </a:xfrm>
          <a:prstGeom prst="rect">
            <a:avLst/>
          </a:prstGeom>
        </p:spPr>
        <p:txBody>
          <a:bodyPr spcFirstLastPara="1" lIns="91425" tIns="45700" rIns="91425" bIns="45700" anchorCtr="0">
            <a:normAutofit fontScale="90000"/>
          </a:bodyPr>
          <a:lstStyle/>
          <a:p>
            <a:pPr lvl="0">
              <a:buSzPts val="5400"/>
            </a:pPr>
            <a:r>
              <a:rPr lang="en-US" dirty="0">
                <a:sym typeface="Arial"/>
              </a:rPr>
              <a:t>NIBRS Predictor Overview</a:t>
            </a:r>
            <a:endParaRPr lang="en-US"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11</a:t>
            </a:fld>
            <a:endParaRPr lang="en-US" dirty="0"/>
          </a:p>
        </p:txBody>
      </p:sp>
      <p:graphicFrame>
        <p:nvGraphicFramePr>
          <p:cNvPr id="185" name="Google Shape;184;p10">
            <a:extLst>
              <a:ext uri="{FF2B5EF4-FFF2-40B4-BE49-F238E27FC236}">
                <a16:creationId xmlns:a16="http://schemas.microsoft.com/office/drawing/2014/main" id="{CE276227-2595-4E97-8620-DA82D139CA18}"/>
              </a:ext>
            </a:extLst>
          </p:cNvPr>
          <p:cNvGraphicFramePr/>
          <p:nvPr>
            <p:extLst>
              <p:ext uri="{D42A27DB-BD31-4B8C-83A1-F6EECF244321}">
                <p14:modId xmlns:p14="http://schemas.microsoft.com/office/powerpoint/2010/main" val="1386748332"/>
              </p:ext>
            </p:extLst>
          </p:nvPr>
        </p:nvGraphicFramePr>
        <p:xfrm>
          <a:off x="483476" y="1334814"/>
          <a:ext cx="11109434" cy="4842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5A75C7AD-0530-48AF-9A3F-BAABBB54F775}"/>
              </a:ext>
            </a:extLst>
          </p:cNvPr>
          <p:cNvSpPr/>
          <p:nvPr/>
        </p:nvSpPr>
        <p:spPr>
          <a:xfrm>
            <a:off x="7978450" y="136525"/>
            <a:ext cx="4007500" cy="954107"/>
          </a:xfrm>
          <a:prstGeom prst="rect">
            <a:avLst/>
          </a:prstGeom>
        </p:spPr>
        <p:txBody>
          <a:bodyPr wrap="square">
            <a:spAutoFit/>
          </a:bodyPr>
          <a:lstStyle/>
          <a:p>
            <a:r>
              <a:rPr lang="en-US" sz="2800" b="1" dirty="0">
                <a:solidFill>
                  <a:srgbClr val="C00000"/>
                </a:solidFill>
              </a:rPr>
              <a:t>58 </a:t>
            </a:r>
            <a:r>
              <a:rPr lang="en-US" sz="2800" b="1" dirty="0"/>
              <a:t>Initial Predictors</a:t>
            </a:r>
          </a:p>
          <a:p>
            <a:r>
              <a:rPr lang="en-US" sz="2800" b="1" dirty="0">
                <a:solidFill>
                  <a:srgbClr val="C00000"/>
                </a:solidFill>
              </a:rPr>
              <a:t>1,137,211</a:t>
            </a:r>
            <a:r>
              <a:rPr lang="en-US" sz="2800" b="1" dirty="0"/>
              <a:t> Observations</a:t>
            </a:r>
          </a:p>
        </p:txBody>
      </p:sp>
    </p:spTree>
    <p:extLst>
      <p:ext uri="{BB962C8B-B14F-4D97-AF65-F5344CB8AC3E}">
        <p14:creationId xmlns:p14="http://schemas.microsoft.com/office/powerpoint/2010/main" val="5511800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035E8-4A04-4B22-8E79-8AEADD4B849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Random Forest Rules</a:t>
            </a:r>
          </a:p>
        </p:txBody>
      </p:sp>
      <p:pic>
        <p:nvPicPr>
          <p:cNvPr id="5" name="Content Placeholder 4" descr="A screenshot of a cell phone&#10;&#10;Description generated with high confidence">
            <a:extLst>
              <a:ext uri="{FF2B5EF4-FFF2-40B4-BE49-F238E27FC236}">
                <a16:creationId xmlns:a16="http://schemas.microsoft.com/office/drawing/2014/main" id="{F9549D36-2577-4A53-B9A3-8B08A6E422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42" y="1628274"/>
            <a:ext cx="12004515" cy="4111543"/>
          </a:xfrm>
          <a:prstGeom prst="rect">
            <a:avLst/>
          </a:prstGeom>
        </p:spPr>
      </p:pic>
      <p:sp>
        <p:nvSpPr>
          <p:cNvPr id="6" name="Slide Number Placeholder 1">
            <a:extLst>
              <a:ext uri="{FF2B5EF4-FFF2-40B4-BE49-F238E27FC236}">
                <a16:creationId xmlns:a16="http://schemas.microsoft.com/office/drawing/2014/main" id="{31F05857-8BDA-4860-BF6A-70C76FFC046A}"/>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110</a:t>
            </a:fld>
            <a:endParaRPr lang="en-US" dirty="0">
              <a:solidFill>
                <a:schemeClr val="bg1">
                  <a:lumMod val="50000"/>
                </a:schemeClr>
              </a:solidFill>
            </a:endParaRPr>
          </a:p>
        </p:txBody>
      </p:sp>
    </p:spTree>
    <p:extLst>
      <p:ext uri="{BB962C8B-B14F-4D97-AF65-F5344CB8AC3E}">
        <p14:creationId xmlns:p14="http://schemas.microsoft.com/office/powerpoint/2010/main" val="31535361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2271FC-6ED3-4DCF-83DB-8A7BD32AFBC1}"/>
              </a:ext>
            </a:extLst>
          </p:cNvPr>
          <p:cNvPicPr>
            <a:picLocks noChangeAspect="1"/>
          </p:cNvPicPr>
          <p:nvPr/>
        </p:nvPicPr>
        <p:blipFill rotWithShape="1">
          <a:blip r:embed="rId2">
            <a:alphaModFix/>
          </a:blip>
          <a:srcRect l="18884" r="18880" b="-1"/>
          <a:stretch/>
        </p:blipFill>
        <p:spPr>
          <a:xfrm>
            <a:off x="5797543" y="1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83D33E54-3581-FB4C-9431-E193D0D68AB7}"/>
              </a:ext>
            </a:extLst>
          </p:cNvPr>
          <p:cNvSpPr>
            <a:spLocks noGrp="1"/>
          </p:cNvSpPr>
          <p:nvPr>
            <p:ph type="title"/>
          </p:nvPr>
        </p:nvSpPr>
        <p:spPr>
          <a:xfrm>
            <a:off x="804998" y="798445"/>
            <a:ext cx="4803636" cy="1311664"/>
          </a:xfrm>
        </p:spPr>
        <p:txBody>
          <a:bodyPr vert="horz" lIns="91440" tIns="45720" rIns="91440" bIns="45720" rtlCol="0">
            <a:normAutofit/>
          </a:bodyPr>
          <a:lstStyle/>
          <a:p>
            <a:r>
              <a:rPr lang="en-US">
                <a:solidFill>
                  <a:srgbClr val="000000"/>
                </a:solidFill>
              </a:rPr>
              <a:t>Neural Network</a:t>
            </a:r>
          </a:p>
        </p:txBody>
      </p:sp>
      <p:sp>
        <p:nvSpPr>
          <p:cNvPr id="8" name="Content Placeholder 2">
            <a:extLst>
              <a:ext uri="{FF2B5EF4-FFF2-40B4-BE49-F238E27FC236}">
                <a16:creationId xmlns:a16="http://schemas.microsoft.com/office/drawing/2014/main" id="{21F47E50-65A7-C848-B88D-CE1EDD2A9785}"/>
              </a:ext>
            </a:extLst>
          </p:cNvPr>
          <p:cNvSpPr>
            <a:spLocks noGrp="1"/>
          </p:cNvSpPr>
          <p:nvPr>
            <p:ph idx="1"/>
          </p:nvPr>
        </p:nvSpPr>
        <p:spPr>
          <a:xfrm>
            <a:off x="804997" y="2272143"/>
            <a:ext cx="4706803" cy="3788830"/>
          </a:xfrm>
        </p:spPr>
        <p:txBody>
          <a:bodyPr anchor="ctr">
            <a:normAutofit/>
          </a:bodyPr>
          <a:lstStyle/>
          <a:p>
            <a:r>
              <a:rPr lang="en-US" sz="1600">
                <a:solidFill>
                  <a:srgbClr val="000000"/>
                </a:solidFill>
              </a:rPr>
              <a:t>Set parameter</a:t>
            </a:r>
          </a:p>
          <a:p>
            <a:r>
              <a:rPr lang="en-US" sz="1600">
                <a:solidFill>
                  <a:srgbClr val="000000"/>
                </a:solidFill>
              </a:rPr>
              <a:t>Two  neurons  which are the output node</a:t>
            </a:r>
          </a:p>
          <a:p>
            <a:r>
              <a:rPr lang="en-US" sz="1600">
                <a:solidFill>
                  <a:srgbClr val="000000"/>
                </a:solidFill>
              </a:rPr>
              <a:t>The input node on the left side</a:t>
            </a:r>
          </a:p>
          <a:p>
            <a:r>
              <a:rPr lang="en-US" sz="1600">
                <a:solidFill>
                  <a:srgbClr val="000000"/>
                </a:solidFill>
              </a:rPr>
              <a:t>Weight represent relative importance of the predictor</a:t>
            </a:r>
          </a:p>
          <a:p>
            <a:r>
              <a:rPr lang="en-US" sz="1600">
                <a:solidFill>
                  <a:srgbClr val="000000"/>
                </a:solidFill>
              </a:rPr>
              <a:t>for example, the most important predictor in the neural network is location category followed by the type of weapon used, others include age of victim, circumstances, and sex of victim. </a:t>
            </a:r>
          </a:p>
          <a:p>
            <a:r>
              <a:rPr lang="en-US" sz="1600">
                <a:solidFill>
                  <a:srgbClr val="000000"/>
                </a:solidFill>
              </a:rPr>
              <a:t>The output is computed by multiplying the input by the weight and passing the result through an activation function SoftMax.</a:t>
            </a:r>
          </a:p>
          <a:p>
            <a:pPr marL="0" indent="0">
              <a:buNone/>
            </a:pPr>
            <a:r>
              <a:rPr lang="en-US" sz="1600">
                <a:solidFill>
                  <a:srgbClr val="000000"/>
                </a:solidFill>
              </a:rPr>
              <a:t> </a:t>
            </a:r>
          </a:p>
          <a:p>
            <a:endParaRPr lang="en-US" sz="1600">
              <a:solidFill>
                <a:srgbClr val="000000"/>
              </a:solidFill>
            </a:endParaRPr>
          </a:p>
        </p:txBody>
      </p:sp>
    </p:spTree>
    <p:extLst>
      <p:ext uri="{BB962C8B-B14F-4D97-AF65-F5344CB8AC3E}">
        <p14:creationId xmlns:p14="http://schemas.microsoft.com/office/powerpoint/2010/main" val="37577721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4FABB1-E36D-A645-B9AC-2BF792E34097}"/>
              </a:ext>
            </a:extLst>
          </p:cNvPr>
          <p:cNvPicPr>
            <a:picLocks noChangeAspect="1"/>
          </p:cNvPicPr>
          <p:nvPr/>
        </p:nvPicPr>
        <p:blipFill rotWithShape="1">
          <a:blip r:embed="rId2"/>
          <a:srcRect t="907" b="5343"/>
          <a:stretch/>
        </p:blipFill>
        <p:spPr>
          <a:xfrm>
            <a:off x="20" y="10"/>
            <a:ext cx="12191980" cy="6857990"/>
          </a:xfrm>
          <a:prstGeom prst="rect">
            <a:avLst/>
          </a:prstGeom>
        </p:spPr>
      </p:pic>
      <p:sp>
        <p:nvSpPr>
          <p:cNvPr id="3" name="Slide Number Placeholder 1">
            <a:extLst>
              <a:ext uri="{FF2B5EF4-FFF2-40B4-BE49-F238E27FC236}">
                <a16:creationId xmlns:a16="http://schemas.microsoft.com/office/drawing/2014/main" id="{07286A18-2F32-43DA-A1AA-9C1CBB14C4AD}"/>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112</a:t>
            </a:fld>
            <a:endParaRPr lang="en-US" dirty="0">
              <a:solidFill>
                <a:schemeClr val="bg1">
                  <a:lumMod val="50000"/>
                </a:schemeClr>
              </a:solidFill>
            </a:endParaRPr>
          </a:p>
        </p:txBody>
      </p:sp>
    </p:spTree>
    <p:extLst>
      <p:ext uri="{BB962C8B-B14F-4D97-AF65-F5344CB8AC3E}">
        <p14:creationId xmlns:p14="http://schemas.microsoft.com/office/powerpoint/2010/main" val="8190794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1E9179-0FC3-4BBC-947B-F1B97AA71C6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600" kern="1200" dirty="0">
                <a:solidFill>
                  <a:srgbClr val="FFFFFF"/>
                </a:solidFill>
                <a:latin typeface="+mj-lt"/>
                <a:ea typeface="+mj-ea"/>
                <a:cs typeface="+mj-cs"/>
              </a:rPr>
              <a:t>IBM SPSS Factor Analysis on Location Types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0C3E23D5-0A5F-4A3F-99EF-883D4F788F75}"/>
              </a:ext>
            </a:extLst>
          </p:cNvPr>
          <p:cNvPicPr>
            <a:picLocks noGrp="1" noChangeAspect="1"/>
          </p:cNvPicPr>
          <p:nvPr>
            <p:ph idx="1"/>
          </p:nvPr>
        </p:nvPicPr>
        <p:blipFill rotWithShape="1">
          <a:blip r:embed="rId2"/>
          <a:srcRect t="1377"/>
          <a:stretch/>
        </p:blipFill>
        <p:spPr>
          <a:xfrm>
            <a:off x="320040" y="2985425"/>
            <a:ext cx="11496821" cy="3089746"/>
          </a:xfrm>
          <a:prstGeom prst="rect">
            <a:avLst/>
          </a:prstGeom>
        </p:spPr>
      </p:pic>
      <p:sp>
        <p:nvSpPr>
          <p:cNvPr id="6" name="Slide Number Placeholder 1">
            <a:extLst>
              <a:ext uri="{FF2B5EF4-FFF2-40B4-BE49-F238E27FC236}">
                <a16:creationId xmlns:a16="http://schemas.microsoft.com/office/drawing/2014/main" id="{2D6F996A-9232-40C8-9B55-6C3207CF9220}"/>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113</a:t>
            </a:fld>
            <a:endParaRPr lang="en-US" dirty="0">
              <a:solidFill>
                <a:schemeClr val="bg1">
                  <a:lumMod val="50000"/>
                </a:schemeClr>
              </a:solidFill>
            </a:endParaRPr>
          </a:p>
        </p:txBody>
      </p:sp>
    </p:spTree>
    <p:extLst>
      <p:ext uri="{BB962C8B-B14F-4D97-AF65-F5344CB8AC3E}">
        <p14:creationId xmlns:p14="http://schemas.microsoft.com/office/powerpoint/2010/main" val="3914646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93" name="Rectangle 1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Google Shape;183;p10"/>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dk2"/>
              </a:buClr>
              <a:buSzPts val="5400"/>
            </a:pPr>
            <a:r>
              <a:rPr lang="en-US" sz="3200" kern="1200" dirty="0">
                <a:solidFill>
                  <a:schemeClr val="bg1"/>
                </a:solidFill>
                <a:latin typeface="+mj-lt"/>
                <a:ea typeface="+mj-ea"/>
                <a:cs typeface="+mj-cs"/>
                <a:sym typeface="Arial"/>
              </a:rPr>
              <a:t>Target Variable Labeling</a:t>
            </a:r>
            <a:endParaRPr lang="en-US" sz="3200" kern="1200" dirty="0">
              <a:solidFill>
                <a:schemeClr val="bg1"/>
              </a:solidFill>
              <a:latin typeface="+mj-lt"/>
              <a:ea typeface="+mj-ea"/>
              <a:cs typeface="+mj-cs"/>
            </a:endParaRPr>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12</a:t>
            </a:fld>
            <a:endParaRPr lang="en-US" dirty="0"/>
          </a:p>
        </p:txBody>
      </p:sp>
      <p:graphicFrame>
        <p:nvGraphicFramePr>
          <p:cNvPr id="7" name="Table 6">
            <a:extLst>
              <a:ext uri="{FF2B5EF4-FFF2-40B4-BE49-F238E27FC236}">
                <a16:creationId xmlns:a16="http://schemas.microsoft.com/office/drawing/2014/main" id="{25E50A9A-F152-7A4F-8421-CFC7265235E6}"/>
              </a:ext>
            </a:extLst>
          </p:cNvPr>
          <p:cNvGraphicFramePr>
            <a:graphicFrameLocks noGrp="1"/>
          </p:cNvGraphicFramePr>
          <p:nvPr>
            <p:extLst>
              <p:ext uri="{D42A27DB-BD31-4B8C-83A1-F6EECF244321}">
                <p14:modId xmlns:p14="http://schemas.microsoft.com/office/powerpoint/2010/main" val="353322214"/>
              </p:ext>
            </p:extLst>
          </p:nvPr>
        </p:nvGraphicFramePr>
        <p:xfrm>
          <a:off x="2015354" y="1853181"/>
          <a:ext cx="8161291" cy="4340487"/>
        </p:xfrm>
        <a:graphic>
          <a:graphicData uri="http://schemas.openxmlformats.org/drawingml/2006/table">
            <a:tbl>
              <a:tblPr firstRow="1" bandRow="1"/>
              <a:tblGrid>
                <a:gridCol w="1186543">
                  <a:extLst>
                    <a:ext uri="{9D8B030D-6E8A-4147-A177-3AD203B41FA5}">
                      <a16:colId xmlns:a16="http://schemas.microsoft.com/office/drawing/2014/main" val="3265392122"/>
                    </a:ext>
                  </a:extLst>
                </a:gridCol>
                <a:gridCol w="4081784">
                  <a:extLst>
                    <a:ext uri="{9D8B030D-6E8A-4147-A177-3AD203B41FA5}">
                      <a16:colId xmlns:a16="http://schemas.microsoft.com/office/drawing/2014/main" val="2332893230"/>
                    </a:ext>
                  </a:extLst>
                </a:gridCol>
                <a:gridCol w="2892964">
                  <a:extLst>
                    <a:ext uri="{9D8B030D-6E8A-4147-A177-3AD203B41FA5}">
                      <a16:colId xmlns:a16="http://schemas.microsoft.com/office/drawing/2014/main" val="619390791"/>
                    </a:ext>
                  </a:extLst>
                </a:gridCol>
              </a:tblGrid>
              <a:tr h="292947">
                <a:tc>
                  <a:txBody>
                    <a:bodyPr/>
                    <a:lstStyle/>
                    <a:p>
                      <a:pPr algn="ctr" fontAlgn="b"/>
                      <a:r>
                        <a:rPr lang="en-US" sz="1700" b="1" i="0" u="none" strike="noStrike" dirty="0">
                          <a:solidFill>
                            <a:srgbClr val="000000"/>
                          </a:solidFill>
                          <a:effectLst/>
                          <a:latin typeface="Calibri" panose="020F0502020204030204" pitchFamily="34" charset="0"/>
                        </a:rPr>
                        <a:t>NIBRS Code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NIBRS Offense Name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KD-CAC Offense Category</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931766"/>
                  </a:ext>
                </a:extLst>
              </a:tr>
              <a:tr h="292947">
                <a:tc>
                  <a:txBody>
                    <a:bodyPr/>
                    <a:lstStyle/>
                    <a:p>
                      <a:pPr algn="ctr" fontAlgn="b"/>
                      <a:r>
                        <a:rPr lang="en-US" sz="1700" b="1" i="0" u="none" strike="noStrike" dirty="0">
                          <a:solidFill>
                            <a:srgbClr val="000000"/>
                          </a:solidFill>
                          <a:effectLst/>
                          <a:latin typeface="Calibri" panose="020F0502020204030204" pitchFamily="34" charset="0"/>
                        </a:rPr>
                        <a:t>13A</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Aggravated Assault</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fontAlgn="b"/>
                      <a:r>
                        <a:rPr lang="en-US" sz="1700" b="1" i="0" u="none" strike="noStrike" dirty="0">
                          <a:solidFill>
                            <a:srgbClr val="C00000"/>
                          </a:solidFill>
                          <a:effectLst/>
                          <a:latin typeface="Calibri" panose="020F0502020204030204" pitchFamily="34" charset="0"/>
                        </a:rPr>
                        <a:t>Assault</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4498838"/>
                  </a:ext>
                </a:extLst>
              </a:tr>
              <a:tr h="292947">
                <a:tc>
                  <a:txBody>
                    <a:bodyPr/>
                    <a:lstStyle/>
                    <a:p>
                      <a:pPr algn="ctr" fontAlgn="b"/>
                      <a:r>
                        <a:rPr lang="en-US" sz="1700" b="1" i="0" u="none" strike="noStrike">
                          <a:solidFill>
                            <a:srgbClr val="000000"/>
                          </a:solidFill>
                          <a:effectLst/>
                          <a:latin typeface="Calibri" panose="020F0502020204030204" pitchFamily="34" charset="0"/>
                        </a:rPr>
                        <a:t>13B</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Simple Assault</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71948155"/>
                  </a:ext>
                </a:extLst>
              </a:tr>
              <a:tr h="292947">
                <a:tc>
                  <a:txBody>
                    <a:bodyPr/>
                    <a:lstStyle/>
                    <a:p>
                      <a:pPr algn="ctr" fontAlgn="b"/>
                      <a:r>
                        <a:rPr lang="en-US" sz="1700" b="1" i="0" u="none" strike="noStrike" dirty="0">
                          <a:solidFill>
                            <a:srgbClr val="000000"/>
                          </a:solidFill>
                          <a:effectLst/>
                          <a:latin typeface="Calibri" panose="020F0502020204030204" pitchFamily="34" charset="0"/>
                        </a:rPr>
                        <a:t>13C</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Intimidation</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2840164726"/>
                  </a:ext>
                </a:extLst>
              </a:tr>
              <a:tr h="292947">
                <a:tc>
                  <a:txBody>
                    <a:bodyPr/>
                    <a:lstStyle/>
                    <a:p>
                      <a:pPr algn="ctr" fontAlgn="b"/>
                      <a:r>
                        <a:rPr lang="en-US" sz="1700" b="1" i="0" u="none" strike="noStrike" dirty="0">
                          <a:solidFill>
                            <a:srgbClr val="000000"/>
                          </a:solidFill>
                          <a:effectLst/>
                          <a:latin typeface="Calibri" panose="020F0502020204030204" pitchFamily="34" charset="0"/>
                        </a:rPr>
                        <a:t>11A</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Rape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gn="ctr" fontAlgn="b"/>
                      <a:r>
                        <a:rPr lang="en-US" sz="1700" b="1" i="0" u="none" strike="noStrike" dirty="0">
                          <a:solidFill>
                            <a:srgbClr val="C00000"/>
                          </a:solidFill>
                          <a:effectLst/>
                          <a:latin typeface="Calibri" panose="020F0502020204030204" pitchFamily="34" charset="0"/>
                        </a:rPr>
                        <a:t>Sex Offense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281531"/>
                  </a:ext>
                </a:extLst>
              </a:tr>
              <a:tr h="292947">
                <a:tc>
                  <a:txBody>
                    <a:bodyPr/>
                    <a:lstStyle/>
                    <a:p>
                      <a:pPr algn="ctr" fontAlgn="b"/>
                      <a:r>
                        <a:rPr lang="en-US" sz="1700" b="1" i="0" u="none" strike="noStrike">
                          <a:solidFill>
                            <a:srgbClr val="000000"/>
                          </a:solidFill>
                          <a:effectLst/>
                          <a:latin typeface="Calibri" panose="020F0502020204030204" pitchFamily="34" charset="0"/>
                        </a:rPr>
                        <a:t>11B</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Sodomy</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7C80"/>
                    </a:solidFill>
                  </a:tcPr>
                </a:tc>
                <a:extLst>
                  <a:ext uri="{0D108BD9-81ED-4DB2-BD59-A6C34878D82A}">
                    <a16:rowId xmlns:a16="http://schemas.microsoft.com/office/drawing/2014/main" val="1288261583"/>
                  </a:ext>
                </a:extLst>
              </a:tr>
              <a:tr h="292947">
                <a:tc>
                  <a:txBody>
                    <a:bodyPr/>
                    <a:lstStyle/>
                    <a:p>
                      <a:pPr algn="ctr" fontAlgn="b"/>
                      <a:r>
                        <a:rPr lang="en-US" sz="1700" b="1" i="0" u="none" strike="noStrike">
                          <a:solidFill>
                            <a:srgbClr val="000000"/>
                          </a:solidFill>
                          <a:effectLst/>
                          <a:latin typeface="Calibri" panose="020F0502020204030204" pitchFamily="34" charset="0"/>
                        </a:rPr>
                        <a:t>11C</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Sexual Assault With An Object</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6E0B4"/>
                    </a:solidFill>
                  </a:tcPr>
                </a:tc>
                <a:extLst>
                  <a:ext uri="{0D108BD9-81ED-4DB2-BD59-A6C34878D82A}">
                    <a16:rowId xmlns:a16="http://schemas.microsoft.com/office/drawing/2014/main" val="1809048150"/>
                  </a:ext>
                </a:extLst>
              </a:tr>
              <a:tr h="292947">
                <a:tc>
                  <a:txBody>
                    <a:bodyPr/>
                    <a:lstStyle/>
                    <a:p>
                      <a:pPr algn="ctr" fontAlgn="b"/>
                      <a:r>
                        <a:rPr lang="en-US" sz="1700" b="1" i="0" u="none" strike="noStrike">
                          <a:solidFill>
                            <a:srgbClr val="000000"/>
                          </a:solidFill>
                          <a:effectLst/>
                          <a:latin typeface="Calibri" panose="020F0502020204030204" pitchFamily="34" charset="0"/>
                        </a:rPr>
                        <a:t>11D</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Fondling, Indecent Liberties, Child Molesting</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01117772"/>
                  </a:ext>
                </a:extLst>
              </a:tr>
              <a:tr h="262584">
                <a:tc>
                  <a:txBody>
                    <a:bodyPr/>
                    <a:lstStyle/>
                    <a:p>
                      <a:pPr algn="ctr" fontAlgn="b"/>
                      <a:r>
                        <a:rPr lang="en-US" sz="1700" b="1" i="0" u="none" strike="noStrike" dirty="0">
                          <a:solidFill>
                            <a:srgbClr val="000000"/>
                          </a:solidFill>
                          <a:effectLst/>
                          <a:latin typeface="Calibri" panose="020F0502020204030204" pitchFamily="34" charset="0"/>
                        </a:rPr>
                        <a:t>36A</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ysDot"/>
                      <a:round/>
                      <a:headEnd type="none" w="med" len="med"/>
                      <a:tailEnd type="none" w="med" len="med"/>
                    </a:lnB>
                    <a:lnTlToBr w="12700" cmpd="sng">
                      <a:noFill/>
                      <a:prstDash val="solid"/>
                    </a:lnTlToBr>
                    <a:lnBlToTr w="12700" cmpd="sng">
                      <a:noFill/>
                      <a:prstDash val="solid"/>
                    </a:lnBlToTr>
                    <a:noFill/>
                  </a:tcPr>
                </a:tc>
                <a:tc rowSpan="2">
                  <a:txBody>
                    <a:bodyPr/>
                    <a:lstStyle/>
                    <a:p>
                      <a:pPr algn="ctr" fontAlgn="b"/>
                      <a:r>
                        <a:rPr lang="en-US" sz="1700" b="1" i="0" u="none" strike="noStrike" dirty="0">
                          <a:solidFill>
                            <a:srgbClr val="000000"/>
                          </a:solidFill>
                          <a:effectLst/>
                          <a:latin typeface="Calibri" panose="020F0502020204030204" pitchFamily="34" charset="0"/>
                        </a:rPr>
                        <a:t>Incest</a:t>
                      </a:r>
                    </a:p>
                    <a:p>
                      <a:pPr algn="ctr" fontAlgn="b"/>
                      <a:r>
                        <a:rPr lang="en-US" sz="1700" b="1" i="0" u="none" strike="noStrike" dirty="0">
                          <a:solidFill>
                            <a:srgbClr val="000000"/>
                          </a:solidFill>
                          <a:effectLst/>
                          <a:latin typeface="Calibri" panose="020F0502020204030204" pitchFamily="34" charset="0"/>
                        </a:rPr>
                        <a:t>Statutory Rape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31033069"/>
                  </a:ext>
                </a:extLst>
              </a:tr>
              <a:tr h="262584">
                <a:tc>
                  <a:txBody>
                    <a:bodyPr/>
                    <a:lstStyle/>
                    <a:p>
                      <a:pPr algn="ctr" fontAlgn="b"/>
                      <a:r>
                        <a:rPr lang="en-US" sz="1700" b="1" i="0" u="none" strike="noStrike" dirty="0">
                          <a:solidFill>
                            <a:srgbClr val="000000"/>
                          </a:solidFill>
                          <a:effectLst/>
                          <a:latin typeface="Calibri" panose="020F0502020204030204" pitchFamily="34" charset="0"/>
                        </a:rPr>
                        <a:t>36B</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64796822"/>
                  </a:ext>
                </a:extLst>
              </a:tr>
              <a:tr h="292947">
                <a:tc>
                  <a:txBody>
                    <a:bodyPr/>
                    <a:lstStyle/>
                    <a:p>
                      <a:pPr algn="ctr" fontAlgn="b"/>
                      <a:r>
                        <a:rPr lang="en-US" sz="1700" b="1" i="0" u="none" strike="noStrike" dirty="0">
                          <a:solidFill>
                            <a:srgbClr val="000000"/>
                          </a:solidFill>
                          <a:effectLst/>
                          <a:latin typeface="Calibri" panose="020F0502020204030204" pitchFamily="34" charset="0"/>
                        </a:rPr>
                        <a:t>100</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Kidnaping Abduction</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C00000"/>
                          </a:solidFill>
                          <a:effectLst/>
                          <a:latin typeface="Calibri" panose="020F0502020204030204" pitchFamily="34" charset="0"/>
                        </a:rPr>
                        <a:t>Kidnaping/Abduction</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092429"/>
                  </a:ext>
                </a:extLst>
              </a:tr>
              <a:tr h="292947">
                <a:tc>
                  <a:txBody>
                    <a:bodyPr/>
                    <a:lstStyle/>
                    <a:p>
                      <a:pPr algn="ctr" fontAlgn="b"/>
                      <a:r>
                        <a:rPr lang="en-US" sz="1700" b="1" i="0" u="none" strike="noStrike" dirty="0">
                          <a:solidFill>
                            <a:srgbClr val="000000"/>
                          </a:solidFill>
                          <a:effectLst/>
                          <a:latin typeface="Calibri" panose="020F0502020204030204" pitchFamily="34" charset="0"/>
                        </a:rPr>
                        <a:t>09A</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Murder Nonnegligent Manslaughter</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C00000"/>
                          </a:solidFill>
                          <a:effectLst/>
                          <a:latin typeface="Calibri" panose="020F0502020204030204" pitchFamily="34" charset="0"/>
                        </a:rPr>
                        <a:t>Homicide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6986"/>
                  </a:ext>
                </a:extLst>
              </a:tr>
              <a:tr h="292947">
                <a:tc>
                  <a:txBody>
                    <a:bodyPr/>
                    <a:lstStyle/>
                    <a:p>
                      <a:pPr algn="ctr" fontAlgn="b"/>
                      <a:r>
                        <a:rPr lang="en-US" sz="1700" b="1" i="0" u="none" strike="noStrike" dirty="0">
                          <a:solidFill>
                            <a:srgbClr val="000000"/>
                          </a:solidFill>
                          <a:effectLst/>
                          <a:latin typeface="Calibri" panose="020F0502020204030204" pitchFamily="34" charset="0"/>
                        </a:rPr>
                        <a:t>09B</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Negligent Manslaughter</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Negligent Manslaughter</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1221620"/>
                  </a:ext>
                </a:extLst>
              </a:tr>
              <a:tr h="292947">
                <a:tc>
                  <a:txBody>
                    <a:bodyPr/>
                    <a:lstStyle/>
                    <a:p>
                      <a:pPr algn="ctr" fontAlgn="b"/>
                      <a:r>
                        <a:rPr lang="en-US" sz="1700" b="1" i="0" u="none" strike="noStrike" dirty="0">
                          <a:solidFill>
                            <a:srgbClr val="000000"/>
                          </a:solidFill>
                          <a:effectLst/>
                          <a:latin typeface="Calibri" panose="020F0502020204030204" pitchFamily="34" charset="0"/>
                        </a:rPr>
                        <a:t>64B</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Human Trafficking Involuntary Servitude</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b"/>
                      <a:r>
                        <a:rPr lang="en-US" sz="1700" b="1" i="0" u="none" strike="noStrike" dirty="0">
                          <a:solidFill>
                            <a:srgbClr val="000000"/>
                          </a:solidFill>
                          <a:effectLst/>
                          <a:latin typeface="Calibri" panose="020F0502020204030204" pitchFamily="34" charset="0"/>
                        </a:rPr>
                        <a:t>Human Trafficking</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788512"/>
                  </a:ext>
                </a:extLst>
              </a:tr>
              <a:tr h="292947">
                <a:tc>
                  <a:txBody>
                    <a:bodyPr/>
                    <a:lstStyle/>
                    <a:p>
                      <a:pPr algn="ctr" fontAlgn="b"/>
                      <a:r>
                        <a:rPr lang="en-US" sz="1700" b="1" i="0" u="none" strike="noStrike">
                          <a:solidFill>
                            <a:srgbClr val="000000"/>
                          </a:solidFill>
                          <a:effectLst/>
                          <a:latin typeface="Calibri" panose="020F0502020204030204" pitchFamily="34" charset="0"/>
                        </a:rPr>
                        <a:t>64A</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700" b="1" i="0" u="none" strike="noStrike" dirty="0">
                          <a:solidFill>
                            <a:srgbClr val="000000"/>
                          </a:solidFill>
                          <a:effectLst/>
                          <a:latin typeface="Calibri" panose="020F0502020204030204" pitchFamily="34" charset="0"/>
                        </a:rPr>
                        <a:t>Human Trafficking Commercial Sex Acts</a:t>
                      </a: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b"/>
                      <a:endParaRPr lang="en-US" sz="1700" b="1" i="0" u="none" strike="noStrike" dirty="0">
                        <a:solidFill>
                          <a:srgbClr val="000000"/>
                        </a:solidFill>
                        <a:effectLst/>
                        <a:latin typeface="Calibri" panose="020F0502020204030204" pitchFamily="34" charset="0"/>
                      </a:endParaRPr>
                    </a:p>
                  </a:txBody>
                  <a:tcPr marL="7008" marR="7008" marT="7008"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BC2E6"/>
                    </a:solidFill>
                  </a:tcPr>
                </a:tc>
                <a:extLst>
                  <a:ext uri="{0D108BD9-81ED-4DB2-BD59-A6C34878D82A}">
                    <a16:rowId xmlns:a16="http://schemas.microsoft.com/office/drawing/2014/main" val="1722504518"/>
                  </a:ext>
                </a:extLst>
              </a:tr>
            </a:tbl>
          </a:graphicData>
        </a:graphic>
      </p:graphicFrame>
      <p:sp>
        <p:nvSpPr>
          <p:cNvPr id="4" name="Right Brace 3">
            <a:extLst>
              <a:ext uri="{FF2B5EF4-FFF2-40B4-BE49-F238E27FC236}">
                <a16:creationId xmlns:a16="http://schemas.microsoft.com/office/drawing/2014/main" id="{11A41751-DB93-4C11-B90E-1B3877616AD6}"/>
              </a:ext>
            </a:extLst>
          </p:cNvPr>
          <p:cNvSpPr/>
          <p:nvPr/>
        </p:nvSpPr>
        <p:spPr>
          <a:xfrm>
            <a:off x="6206074" y="2231573"/>
            <a:ext cx="1861457" cy="718458"/>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0AE68D9-2CE6-48FB-8101-E179ED16795E}"/>
              </a:ext>
            </a:extLst>
          </p:cNvPr>
          <p:cNvSpPr/>
          <p:nvPr/>
        </p:nvSpPr>
        <p:spPr>
          <a:xfrm>
            <a:off x="6544733" y="3153867"/>
            <a:ext cx="1537307" cy="1464315"/>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94FE88D-D5F7-4903-9BD1-A04C36361A6F}"/>
              </a:ext>
            </a:extLst>
          </p:cNvPr>
          <p:cNvSpPr/>
          <p:nvPr/>
        </p:nvSpPr>
        <p:spPr>
          <a:xfrm>
            <a:off x="7125304" y="5698434"/>
            <a:ext cx="609600" cy="427580"/>
          </a:xfrm>
          <a:prstGeom prst="righ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05907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A88EB-E4C6-4A47-8C28-4EC3AA86CD82}"/>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a:solidFill>
                  <a:schemeClr val="bg1"/>
                </a:solidFill>
                <a:latin typeface="+mj-lt"/>
                <a:ea typeface="+mj-ea"/>
                <a:cs typeface="+mj-cs"/>
              </a:rPr>
              <a:t>Target Variables</a:t>
            </a:r>
          </a:p>
        </p:txBody>
      </p:sp>
      <p:pic>
        <p:nvPicPr>
          <p:cNvPr id="7" name="Picture 6">
            <a:extLst>
              <a:ext uri="{FF2B5EF4-FFF2-40B4-BE49-F238E27FC236}">
                <a16:creationId xmlns:a16="http://schemas.microsoft.com/office/drawing/2014/main" id="{BE791F40-0B4F-C24E-B1F5-8A735D3CC38B}"/>
              </a:ext>
            </a:extLst>
          </p:cNvPr>
          <p:cNvPicPr>
            <a:picLocks noChangeAspect="1"/>
          </p:cNvPicPr>
          <p:nvPr/>
        </p:nvPicPr>
        <p:blipFill rotWithShape="1">
          <a:blip r:embed="rId2"/>
          <a:srcRect r="1461" b="-2"/>
          <a:stretch/>
        </p:blipFill>
        <p:spPr>
          <a:xfrm>
            <a:off x="7149834" y="2551471"/>
            <a:ext cx="5042166" cy="3517955"/>
          </a:xfrm>
          <a:prstGeom prst="rect">
            <a:avLst/>
          </a:prstGeom>
        </p:spPr>
      </p:pic>
      <p:sp>
        <p:nvSpPr>
          <p:cNvPr id="8" name="Slide Number Placeholder 1">
            <a:extLst>
              <a:ext uri="{FF2B5EF4-FFF2-40B4-BE49-F238E27FC236}">
                <a16:creationId xmlns:a16="http://schemas.microsoft.com/office/drawing/2014/main" id="{96205F61-A3E9-4A8F-885D-C9D725113FC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pPr lvl="0" indent="0">
                <a:spcBef>
                  <a:spcPts val="0"/>
                </a:spcBef>
                <a:spcAft>
                  <a:spcPts val="600"/>
                </a:spcAft>
                <a:buNone/>
              </a:pPr>
              <a:t>13</a:t>
            </a:fld>
            <a:endParaRPr lang="en-US"/>
          </a:p>
        </p:txBody>
      </p:sp>
      <p:graphicFrame>
        <p:nvGraphicFramePr>
          <p:cNvPr id="11" name="Chart 10">
            <a:extLst>
              <a:ext uri="{FF2B5EF4-FFF2-40B4-BE49-F238E27FC236}">
                <a16:creationId xmlns:a16="http://schemas.microsoft.com/office/drawing/2014/main" id="{9469B614-22C6-FD42-ABCE-2640D71E7DCA}"/>
              </a:ext>
            </a:extLst>
          </p:cNvPr>
          <p:cNvGraphicFramePr>
            <a:graphicFrameLocks noChangeAspect="1"/>
          </p:cNvGraphicFramePr>
          <p:nvPr>
            <p:extLst>
              <p:ext uri="{D42A27DB-BD31-4B8C-83A1-F6EECF244321}">
                <p14:modId xmlns:p14="http://schemas.microsoft.com/office/powerpoint/2010/main" val="636849774"/>
              </p:ext>
            </p:extLst>
          </p:nvPr>
        </p:nvGraphicFramePr>
        <p:xfrm>
          <a:off x="161357" y="1592827"/>
          <a:ext cx="6943004" cy="49575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8015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AC7F-3917-4F63-9452-B92D4DC2F8DF}"/>
              </a:ext>
            </a:extLst>
          </p:cNvPr>
          <p:cNvSpPr>
            <a:spLocks noGrp="1"/>
          </p:cNvSpPr>
          <p:nvPr>
            <p:ph type="title"/>
          </p:nvPr>
        </p:nvSpPr>
        <p:spPr>
          <a:xfrm>
            <a:off x="2770446" y="169407"/>
            <a:ext cx="6651108" cy="701731"/>
          </a:xfrm>
        </p:spPr>
        <p:txBody>
          <a:bodyPr wrap="square">
            <a:spAutoFit/>
          </a:bodyPr>
          <a:lstStyle/>
          <a:p>
            <a:r>
              <a:rPr lang="en-US" b="1" dirty="0"/>
              <a:t>Data Balancing with SMOTE</a:t>
            </a:r>
          </a:p>
        </p:txBody>
      </p:sp>
      <p:sp>
        <p:nvSpPr>
          <p:cNvPr id="6" name="Rectangle 5">
            <a:extLst>
              <a:ext uri="{FF2B5EF4-FFF2-40B4-BE49-F238E27FC236}">
                <a16:creationId xmlns:a16="http://schemas.microsoft.com/office/drawing/2014/main" id="{242C1FC3-D216-444E-983F-20C2A9C156F9}"/>
              </a:ext>
            </a:extLst>
          </p:cNvPr>
          <p:cNvSpPr/>
          <p:nvPr/>
        </p:nvSpPr>
        <p:spPr>
          <a:xfrm>
            <a:off x="11974" y="6551643"/>
            <a:ext cx="2781146" cy="276999"/>
          </a:xfrm>
          <a:prstGeom prst="rect">
            <a:avLst/>
          </a:prstGeom>
        </p:spPr>
        <p:txBody>
          <a:bodyPr wrap="none">
            <a:spAutoFit/>
          </a:bodyPr>
          <a:lstStyle/>
          <a:p>
            <a:r>
              <a:rPr lang="en-US" sz="1200" u="sng" dirty="0">
                <a:solidFill>
                  <a:srgbClr val="2075A3"/>
                </a:solidFill>
                <a:latin typeface="Open Sans"/>
                <a:hlinkClick r:id="rId2"/>
              </a:rPr>
              <a:t>svds.com/learning-imbalanced-classes</a:t>
            </a:r>
            <a:endParaRPr lang="en-US" sz="1200" dirty="0"/>
          </a:p>
        </p:txBody>
      </p:sp>
      <p:pic>
        <p:nvPicPr>
          <p:cNvPr id="5" name="Picture 4" descr="A screenshot of a cell phone&#10;&#10;Description generated with high confidence">
            <a:extLst>
              <a:ext uri="{FF2B5EF4-FFF2-40B4-BE49-F238E27FC236}">
                <a16:creationId xmlns:a16="http://schemas.microsoft.com/office/drawing/2014/main" id="{59F7CEEA-9E5F-4102-8A33-8F5ED2CF252A}"/>
              </a:ext>
            </a:extLst>
          </p:cNvPr>
          <p:cNvPicPr>
            <a:picLocks noChangeAspect="1"/>
          </p:cNvPicPr>
          <p:nvPr/>
        </p:nvPicPr>
        <p:blipFill rotWithShape="1">
          <a:blip r:embed="rId3">
            <a:extLst>
              <a:ext uri="{28A0092B-C50C-407E-A947-70E740481C1C}">
                <a14:useLocalDpi xmlns:a14="http://schemas.microsoft.com/office/drawing/2010/main" val="0"/>
              </a:ext>
            </a:extLst>
          </a:blip>
          <a:srcRect l="638" t="72937" r="788" b="-2"/>
          <a:stretch/>
        </p:blipFill>
        <p:spPr>
          <a:xfrm>
            <a:off x="6033353" y="4352882"/>
            <a:ext cx="5751326" cy="1547479"/>
          </a:xfrm>
          <a:prstGeom prst="rect">
            <a:avLst/>
          </a:prstGeom>
          <a:effectLst/>
        </p:spPr>
      </p:pic>
      <p:pic>
        <p:nvPicPr>
          <p:cNvPr id="7" name="Picture 6" descr="A screenshot of a cell phone&#10;&#10;Description generated with high confidence">
            <a:extLst>
              <a:ext uri="{FF2B5EF4-FFF2-40B4-BE49-F238E27FC236}">
                <a16:creationId xmlns:a16="http://schemas.microsoft.com/office/drawing/2014/main" id="{58187EC6-E587-42D2-9FB9-C54D9766CD5B}"/>
              </a:ext>
            </a:extLst>
          </p:cNvPr>
          <p:cNvPicPr>
            <a:picLocks noChangeAspect="1"/>
          </p:cNvPicPr>
          <p:nvPr/>
        </p:nvPicPr>
        <p:blipFill rotWithShape="1">
          <a:blip r:embed="rId3">
            <a:extLst>
              <a:ext uri="{28A0092B-C50C-407E-A947-70E740481C1C}">
                <a14:useLocalDpi xmlns:a14="http://schemas.microsoft.com/office/drawing/2010/main" val="0"/>
              </a:ext>
            </a:extLst>
          </a:blip>
          <a:srcRect l="638" t="29510" r="788" b="44819"/>
          <a:stretch/>
        </p:blipFill>
        <p:spPr>
          <a:xfrm>
            <a:off x="5954868" y="2769019"/>
            <a:ext cx="5751326" cy="1467853"/>
          </a:xfrm>
          <a:prstGeom prst="rect">
            <a:avLst/>
          </a:prstGeom>
          <a:effectLst/>
        </p:spPr>
      </p:pic>
      <p:sp>
        <p:nvSpPr>
          <p:cNvPr id="11" name="Content Placeholder 2">
            <a:extLst>
              <a:ext uri="{FF2B5EF4-FFF2-40B4-BE49-F238E27FC236}">
                <a16:creationId xmlns:a16="http://schemas.microsoft.com/office/drawing/2014/main" id="{236A733B-DFF5-48D0-AF68-1277241EB807}"/>
              </a:ext>
            </a:extLst>
          </p:cNvPr>
          <p:cNvSpPr txBox="1">
            <a:spLocks/>
          </p:cNvSpPr>
          <p:nvPr/>
        </p:nvSpPr>
        <p:spPr>
          <a:xfrm>
            <a:off x="361441" y="1324474"/>
            <a:ext cx="4982084" cy="2772489"/>
          </a:xfrm>
          <a:prstGeom prst="rect">
            <a:avLst/>
          </a:prstGeom>
          <a:solidFill>
            <a:schemeClr val="accent3">
              <a:lumMod val="20000"/>
              <a:lumOff val="80000"/>
            </a:schemeClr>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Several ways to balance the training set: </a:t>
            </a:r>
          </a:p>
          <a:p>
            <a:pPr marL="285750" indent="-285750">
              <a:lnSpc>
                <a:spcPct val="100000"/>
              </a:lnSpc>
              <a:spcBef>
                <a:spcPts val="600"/>
              </a:spcBef>
            </a:pPr>
            <a:r>
              <a:rPr lang="en-US" sz="1800" u="sng" dirty="0"/>
              <a:t>Oversample</a:t>
            </a:r>
            <a:r>
              <a:rPr lang="en-US" sz="1800" dirty="0"/>
              <a:t> the minority class by replicating observations</a:t>
            </a:r>
          </a:p>
          <a:p>
            <a:pPr lvl="1">
              <a:lnSpc>
                <a:spcPct val="100000"/>
              </a:lnSpc>
              <a:spcBef>
                <a:spcPts val="0"/>
              </a:spcBef>
              <a:buFont typeface="Courier New" panose="02070309020205020404" pitchFamily="49" charset="0"/>
              <a:buChar char="o"/>
            </a:pPr>
            <a:r>
              <a:rPr lang="en-US" sz="1800" dirty="0"/>
              <a:t>Artificially lowers variance</a:t>
            </a:r>
          </a:p>
          <a:p>
            <a:pPr marL="285750" indent="-285750">
              <a:lnSpc>
                <a:spcPct val="100000"/>
              </a:lnSpc>
            </a:pPr>
            <a:r>
              <a:rPr lang="en-US" sz="1800" u="sng" dirty="0" err="1"/>
              <a:t>Undersample</a:t>
            </a:r>
            <a:r>
              <a:rPr lang="en-US" sz="1800" dirty="0"/>
              <a:t> the majority class</a:t>
            </a:r>
          </a:p>
          <a:p>
            <a:pPr lvl="1">
              <a:lnSpc>
                <a:spcPct val="100000"/>
              </a:lnSpc>
              <a:spcBef>
                <a:spcPts val="0"/>
              </a:spcBef>
              <a:buFont typeface="Courier New" panose="02070309020205020404" pitchFamily="49" charset="0"/>
              <a:buChar char="o"/>
            </a:pPr>
            <a:r>
              <a:rPr lang="en-US" sz="1800" dirty="0"/>
              <a:t>Information lost from throwing away data</a:t>
            </a:r>
          </a:p>
          <a:p>
            <a:pPr marL="285750" indent="-285750">
              <a:lnSpc>
                <a:spcPct val="100000"/>
              </a:lnSpc>
              <a:spcAft>
                <a:spcPts val="1800"/>
              </a:spcAft>
            </a:pPr>
            <a:r>
              <a:rPr lang="en-US" sz="1800" u="sng" dirty="0"/>
              <a:t>Synthesize</a:t>
            </a:r>
            <a:r>
              <a:rPr lang="en-US" sz="1800" dirty="0"/>
              <a:t> new minority classes </a:t>
            </a:r>
            <a:r>
              <a:rPr lang="en-US" sz="1600" dirty="0">
                <a:latin typeface="Arial" panose="020B0604020202020204" pitchFamily="34" charset="0"/>
                <a:cs typeface="Arial" panose="020B0604020202020204" pitchFamily="34" charset="0"/>
              </a:rPr>
              <a:t>by interpolating between existing ones</a:t>
            </a:r>
          </a:p>
        </p:txBody>
      </p:sp>
      <p:sp>
        <p:nvSpPr>
          <p:cNvPr id="12" name="Content Placeholder 2">
            <a:extLst>
              <a:ext uri="{FF2B5EF4-FFF2-40B4-BE49-F238E27FC236}">
                <a16:creationId xmlns:a16="http://schemas.microsoft.com/office/drawing/2014/main" id="{E78B561D-29EF-4F93-AAC0-40C098A605A1}"/>
              </a:ext>
            </a:extLst>
          </p:cNvPr>
          <p:cNvSpPr txBox="1">
            <a:spLocks/>
          </p:cNvSpPr>
          <p:nvPr/>
        </p:nvSpPr>
        <p:spPr>
          <a:xfrm>
            <a:off x="5954868" y="1313626"/>
            <a:ext cx="5829811" cy="14553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1200"/>
              </a:spcAft>
              <a:buFont typeface="Arial" panose="020B0604020202020204" pitchFamily="34" charset="0"/>
              <a:buNone/>
            </a:pPr>
            <a:r>
              <a:rPr lang="en-US" sz="2000" b="1" dirty="0"/>
              <a:t>Synthetic Minority Oversampling Technique </a:t>
            </a:r>
            <a:r>
              <a:rPr lang="en-US" sz="2000" dirty="0"/>
              <a:t>(</a:t>
            </a:r>
            <a:r>
              <a:rPr lang="en-US" sz="2000" b="1" dirty="0"/>
              <a:t>SMOTE</a:t>
            </a:r>
            <a:r>
              <a:rPr lang="en-US" sz="2000" dirty="0"/>
              <a:t>): Creates artificial data based on feature space based on similarities from minority samples</a:t>
            </a:r>
            <a:endParaRPr lang="en-US" altLang="zh-CN" sz="2000" dirty="0"/>
          </a:p>
        </p:txBody>
      </p:sp>
      <p:sp>
        <p:nvSpPr>
          <p:cNvPr id="8" name="Slide Number Placeholder 1">
            <a:extLst>
              <a:ext uri="{FF2B5EF4-FFF2-40B4-BE49-F238E27FC236}">
                <a16:creationId xmlns:a16="http://schemas.microsoft.com/office/drawing/2014/main" id="{4E710DC1-0050-426E-A894-5D5FC1BE64EB}"/>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14</a:t>
            </a:fld>
            <a:endParaRPr lang="en-US" dirty="0"/>
          </a:p>
        </p:txBody>
      </p:sp>
    </p:spTree>
    <p:extLst>
      <p:ext uri="{BB962C8B-B14F-4D97-AF65-F5344CB8AC3E}">
        <p14:creationId xmlns:p14="http://schemas.microsoft.com/office/powerpoint/2010/main" val="402130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46"/>
        <p:cNvGrpSpPr/>
        <p:nvPr/>
      </p:nvGrpSpPr>
      <p:grpSpPr>
        <a:xfrm>
          <a:off x="0" y="0"/>
          <a:ext cx="0" cy="0"/>
          <a:chOff x="0" y="0"/>
          <a:chExt cx="0" cy="0"/>
        </a:xfrm>
      </p:grpSpPr>
      <p:grpSp>
        <p:nvGrpSpPr>
          <p:cNvPr id="88" name="Group 8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0" name="Oval 8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9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93" name="Rectangle 9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Google Shape;147;p6"/>
          <p:cNvSpPr txBox="1">
            <a:spLocks noGrp="1"/>
          </p:cNvSpPr>
          <p:nvPr>
            <p:ph type="title"/>
          </p:nvPr>
        </p:nvSpPr>
        <p:spPr>
          <a:xfrm>
            <a:off x="1524000" y="2776538"/>
            <a:ext cx="9144000" cy="1381188"/>
          </a:xfrm>
          <a:prstGeom prst="rect">
            <a:avLst/>
          </a:prstGeom>
        </p:spPr>
        <p:txBody>
          <a:bodyPr spcFirstLastPara="1" vert="horz" lIns="91440" tIns="45720" rIns="91440" bIns="45720" rtlCol="0" anchor="ctr" anchorCtr="0">
            <a:normAutofit/>
          </a:bodyPr>
          <a:lstStyle/>
          <a:p>
            <a:pPr marL="0" lvl="0" indent="0" algn="ctr">
              <a:spcAft>
                <a:spcPts val="0"/>
              </a:spcAft>
              <a:buClr>
                <a:schemeClr val="dk2"/>
              </a:buClr>
              <a:buSzPts val="4800"/>
            </a:pPr>
            <a:r>
              <a:rPr lang="en-US" sz="4000" kern="1200">
                <a:solidFill>
                  <a:schemeClr val="bg2"/>
                </a:solidFill>
                <a:latin typeface="+mj-lt"/>
                <a:ea typeface="+mj-ea"/>
                <a:cs typeface="+mj-cs"/>
                <a:sym typeface="Arial"/>
              </a:rPr>
              <a:t>Analytics and Visualization</a:t>
            </a:r>
            <a:endParaRPr lang="en-US" sz="4000" kern="1200">
              <a:solidFill>
                <a:schemeClr val="bg2"/>
              </a:solidFill>
              <a:latin typeface="+mj-lt"/>
              <a:ea typeface="+mj-ea"/>
              <a:cs typeface="+mj-cs"/>
            </a:endParaRPr>
          </a:p>
        </p:txBody>
      </p:sp>
      <p:sp>
        <p:nvSpPr>
          <p:cNvPr id="2" name="Slide Number Placeholder 1">
            <a:extLst>
              <a:ext uri="{FF2B5EF4-FFF2-40B4-BE49-F238E27FC236}">
                <a16:creationId xmlns:a16="http://schemas.microsoft.com/office/drawing/2014/main" id="{4D3EC618-E60C-4B05-9851-1BEB1653C9F0}"/>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solidFill>
              </a:rPr>
              <a:pPr lvl="0" indent="0">
                <a:spcBef>
                  <a:spcPts val="0"/>
                </a:spcBef>
                <a:spcAft>
                  <a:spcPts val="600"/>
                </a:spcAft>
                <a:buNone/>
              </a:pPr>
              <a:t>15</a:t>
            </a:fld>
            <a:endParaRPr lang="en-US">
              <a:solidFill>
                <a:schemeClr val="tx1"/>
              </a:solidFill>
            </a:endParaRPr>
          </a:p>
        </p:txBody>
      </p:sp>
    </p:spTree>
    <p:extLst>
      <p:ext uri="{BB962C8B-B14F-4D97-AF65-F5344CB8AC3E}">
        <p14:creationId xmlns:p14="http://schemas.microsoft.com/office/powerpoint/2010/main" val="396332574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9D18BA7C-B05E-4B8B-A515-B3D80E946F85}"/>
              </a:ext>
            </a:extLst>
          </p:cNvPr>
          <p:cNvPicPr>
            <a:picLocks noChangeAspect="1"/>
          </p:cNvPicPr>
          <p:nvPr/>
        </p:nvPicPr>
        <p:blipFill rotWithShape="1">
          <a:blip r:embed="rId2">
            <a:alphaModFix amt="50000"/>
          </a:blip>
          <a:srcRect t="7407"/>
          <a:stretch/>
        </p:blipFill>
        <p:spPr>
          <a:xfrm>
            <a:off x="-1" y="10"/>
            <a:ext cx="12192000" cy="6857990"/>
          </a:xfrm>
          <a:prstGeom prst="rect">
            <a:avLst/>
          </a:prstGeom>
        </p:spPr>
      </p:pic>
      <p:sp>
        <p:nvSpPr>
          <p:cNvPr id="5" name="TextBox 4">
            <a:extLst>
              <a:ext uri="{FF2B5EF4-FFF2-40B4-BE49-F238E27FC236}">
                <a16:creationId xmlns:a16="http://schemas.microsoft.com/office/drawing/2014/main" id="{710EF588-1717-4FF1-A782-A70CEEFFDF59}"/>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8000" b="0" i="0" u="none" strike="noStrike" cap="none" spc="0" normalizeH="0" baseline="0" noProof="0">
                <a:ln>
                  <a:noFill/>
                </a:ln>
                <a:solidFill>
                  <a:srgbClr val="FFFFFF"/>
                </a:solidFill>
                <a:effectLst/>
                <a:uLnTx/>
                <a:uFillTx/>
                <a:latin typeface="+mj-lt"/>
                <a:ea typeface="+mj-ea"/>
                <a:cs typeface="+mj-cs"/>
              </a:rPr>
              <a:t>Geo-spatial Visualizations</a:t>
            </a:r>
          </a:p>
        </p:txBody>
      </p:sp>
      <p:cxnSp>
        <p:nvCxnSpPr>
          <p:cNvPr id="33" name="Straight Connector 3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40970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E263B5-811F-BE41-84AA-A28101EC7A71}"/>
              </a:ext>
            </a:extLst>
          </p:cNvPr>
          <p:cNvPicPr>
            <a:picLocks noGrp="1"/>
          </p:cNvPicPr>
          <p:nvPr>
            <p:ph idx="1"/>
          </p:nvPr>
        </p:nvPicPr>
        <p:blipFill rotWithShape="1">
          <a:blip r:embed="rId2"/>
          <a:srcRect r="7110" b="-1"/>
          <a:stretch/>
        </p:blipFill>
        <p:spPr>
          <a:xfrm>
            <a:off x="5171" y="0"/>
            <a:ext cx="12184832" cy="6858000"/>
          </a:xfrm>
          <a:prstGeom prst="rect">
            <a:avLst/>
          </a:prstGeom>
        </p:spPr>
      </p:pic>
      <p:sp>
        <p:nvSpPr>
          <p:cNvPr id="5" name="Title 1">
            <a:extLst>
              <a:ext uri="{FF2B5EF4-FFF2-40B4-BE49-F238E27FC236}">
                <a16:creationId xmlns:a16="http://schemas.microsoft.com/office/drawing/2014/main" id="{97143C21-6A1C-744B-8E43-CCF6C274DA03}"/>
              </a:ext>
            </a:extLst>
          </p:cNvPr>
          <p:cNvSpPr>
            <a:spLocks noGrp="1"/>
          </p:cNvSpPr>
          <p:nvPr>
            <p:ph type="title"/>
          </p:nvPr>
        </p:nvSpPr>
        <p:spPr>
          <a:xfrm>
            <a:off x="1" y="5494867"/>
            <a:ext cx="2616200" cy="1371600"/>
          </a:xfrm>
        </p:spPr>
        <p:txBody>
          <a:bodyPr vert="horz" lIns="91440" tIns="45720" rIns="91440" bIns="45720" rtlCol="0" anchor="ctr">
            <a:normAutofit fontScale="90000"/>
          </a:bodyPr>
          <a:lstStyle/>
          <a:p>
            <a:pPr algn="ctr"/>
            <a:r>
              <a:rPr lang="en-US" sz="3600" b="1" dirty="0">
                <a:solidFill>
                  <a:schemeClr val="tx1">
                    <a:lumMod val="85000"/>
                    <a:lumOff val="15000"/>
                  </a:schemeClr>
                </a:solidFill>
              </a:rPr>
              <a:t>Counties Participating in NIBRS</a:t>
            </a:r>
          </a:p>
        </p:txBody>
      </p:sp>
    </p:spTree>
    <p:extLst>
      <p:ext uri="{BB962C8B-B14F-4D97-AF65-F5344CB8AC3E}">
        <p14:creationId xmlns:p14="http://schemas.microsoft.com/office/powerpoint/2010/main" val="1476261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3ABD1A-6B17-43B1-B4DC-1EE0886B40F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Poverty Rate vs Crime Rate</a:t>
            </a:r>
          </a:p>
        </p:txBody>
      </p:sp>
      <p:pic>
        <p:nvPicPr>
          <p:cNvPr id="12" name="Content Placeholder 3">
            <a:extLst>
              <a:ext uri="{FF2B5EF4-FFF2-40B4-BE49-F238E27FC236}">
                <a16:creationId xmlns:a16="http://schemas.microsoft.com/office/drawing/2014/main" id="{491EFC1B-5F77-41A3-AFF0-BAAA6BE8736F}"/>
              </a:ext>
            </a:extLst>
          </p:cNvPr>
          <p:cNvPicPr>
            <a:picLocks noGrp="1" noChangeAspect="1"/>
          </p:cNvPicPr>
          <p:nvPr>
            <p:ph idx="1"/>
          </p:nvPr>
        </p:nvPicPr>
        <p:blipFill>
          <a:blip r:embed="rId2"/>
          <a:stretch>
            <a:fillRect/>
          </a:stretch>
        </p:blipFill>
        <p:spPr>
          <a:xfrm>
            <a:off x="811266" y="1388302"/>
            <a:ext cx="10569467" cy="5469697"/>
          </a:xfrm>
          <a:prstGeom prst="rect">
            <a:avLst/>
          </a:prstGeom>
        </p:spPr>
      </p:pic>
      <p:sp>
        <p:nvSpPr>
          <p:cNvPr id="5" name="Slide Number Placeholder 1">
            <a:extLst>
              <a:ext uri="{FF2B5EF4-FFF2-40B4-BE49-F238E27FC236}">
                <a16:creationId xmlns:a16="http://schemas.microsoft.com/office/drawing/2014/main" id="{1731C43D-4D7D-4986-ACB5-850968C64D76}"/>
              </a:ext>
            </a:extLst>
          </p:cNvPr>
          <p:cNvSpPr>
            <a:spLocks noGrp="1"/>
          </p:cNvSpPr>
          <p:nvPr>
            <p:ph type="sldNum" idx="12"/>
          </p:nvPr>
        </p:nvSpPr>
        <p:spPr>
          <a:xfrm>
            <a:off x="10282988" y="6356350"/>
            <a:ext cx="1760621"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18</a:t>
            </a:fld>
            <a:endParaRPr lang="en-US" dirty="0"/>
          </a:p>
        </p:txBody>
      </p:sp>
    </p:spTree>
    <p:extLst>
      <p:ext uri="{BB962C8B-B14F-4D97-AF65-F5344CB8AC3E}">
        <p14:creationId xmlns:p14="http://schemas.microsoft.com/office/powerpoint/2010/main" val="147502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9D18BA7C-B05E-4B8B-A515-B3D80E946F85}"/>
              </a:ext>
            </a:extLst>
          </p:cNvPr>
          <p:cNvPicPr>
            <a:picLocks noChangeAspect="1"/>
          </p:cNvPicPr>
          <p:nvPr/>
        </p:nvPicPr>
        <p:blipFill rotWithShape="1">
          <a:blip r:embed="rId2">
            <a:alphaModFix amt="50000"/>
          </a:blip>
          <a:srcRect t="7407"/>
          <a:stretch/>
        </p:blipFill>
        <p:spPr>
          <a:xfrm>
            <a:off x="-1" y="10"/>
            <a:ext cx="12192000" cy="6857990"/>
          </a:xfrm>
          <a:prstGeom prst="rect">
            <a:avLst/>
          </a:prstGeom>
        </p:spPr>
      </p:pic>
      <p:sp>
        <p:nvSpPr>
          <p:cNvPr id="5" name="TextBox 4">
            <a:extLst>
              <a:ext uri="{FF2B5EF4-FFF2-40B4-BE49-F238E27FC236}">
                <a16:creationId xmlns:a16="http://schemas.microsoft.com/office/drawing/2014/main" id="{710EF588-1717-4FF1-A782-A70CEEFFDF59}"/>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8000" dirty="0">
                <a:solidFill>
                  <a:srgbClr val="FFFFFF"/>
                </a:solidFill>
                <a:latin typeface="+mj-lt"/>
                <a:ea typeface="+mj-ea"/>
                <a:cs typeface="+mj-cs"/>
              </a:rPr>
              <a:t>Dashboard</a:t>
            </a:r>
          </a:p>
          <a:p>
            <a:pPr marL="0" marR="0" lvl="0" indent="0" fontAlgn="auto">
              <a:lnSpc>
                <a:spcPct val="90000"/>
              </a:lnSpc>
              <a:spcBef>
                <a:spcPct val="0"/>
              </a:spcBef>
              <a:spcAft>
                <a:spcPts val="600"/>
              </a:spcAft>
              <a:buClrTx/>
              <a:buSzTx/>
              <a:tabLst/>
              <a:defRPr/>
            </a:pPr>
            <a:r>
              <a:rPr kumimoji="0" lang="en-US" sz="8000" b="0" i="0" u="none" strike="noStrike" cap="none" spc="0" normalizeH="0" baseline="0" noProof="0" dirty="0">
                <a:ln>
                  <a:noFill/>
                </a:ln>
                <a:solidFill>
                  <a:srgbClr val="FFFFFF"/>
                </a:solidFill>
                <a:effectLst/>
                <a:uLnTx/>
                <a:uFillTx/>
                <a:latin typeface="+mj-lt"/>
                <a:ea typeface="+mj-ea"/>
                <a:cs typeface="+mj-cs"/>
              </a:rPr>
              <a:t>Demonstration</a:t>
            </a:r>
          </a:p>
        </p:txBody>
      </p:sp>
      <p:cxnSp>
        <p:nvCxnSpPr>
          <p:cNvPr id="33" name="Straight Connector 3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49960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5E0D-43F4-F843-95EA-D3C9D88F71E9}"/>
              </a:ext>
            </a:extLst>
          </p:cNvPr>
          <p:cNvSpPr>
            <a:spLocks noGrp="1"/>
          </p:cNvSpPr>
          <p:nvPr>
            <p:ph type="title"/>
          </p:nvPr>
        </p:nvSpPr>
        <p:spPr>
          <a:xfrm>
            <a:off x="365234" y="186450"/>
            <a:ext cx="10515600" cy="769992"/>
          </a:xfrm>
        </p:spPr>
        <p:txBody>
          <a:bodyPr>
            <a:normAutofit/>
          </a:bodyPr>
          <a:lstStyle/>
          <a:p>
            <a:r>
              <a:rPr lang="en-US" dirty="0">
                <a:latin typeface="Arial"/>
                <a:ea typeface="Arial"/>
                <a:cs typeface="Arial"/>
                <a:sym typeface="Arial"/>
              </a:rPr>
              <a:t>Team KD-CAC Organization </a:t>
            </a:r>
            <a:endParaRPr lang="en-US" dirty="0"/>
          </a:p>
        </p:txBody>
      </p:sp>
      <p:graphicFrame>
        <p:nvGraphicFramePr>
          <p:cNvPr id="5" name="Content Placeholder 2">
            <a:extLst>
              <a:ext uri="{FF2B5EF4-FFF2-40B4-BE49-F238E27FC236}">
                <a16:creationId xmlns:a16="http://schemas.microsoft.com/office/drawing/2014/main" id="{D963E257-7737-440B-9AE4-AF26579E03B4}"/>
              </a:ext>
            </a:extLst>
          </p:cNvPr>
          <p:cNvGraphicFramePr>
            <a:graphicFrameLocks noGrp="1"/>
          </p:cNvGraphicFramePr>
          <p:nvPr>
            <p:ph idx="1"/>
            <p:extLst>
              <p:ext uri="{D42A27DB-BD31-4B8C-83A1-F6EECF244321}">
                <p14:modId xmlns:p14="http://schemas.microsoft.com/office/powerpoint/2010/main" val="1826178406"/>
              </p:ext>
            </p:extLst>
          </p:nvPr>
        </p:nvGraphicFramePr>
        <p:xfrm>
          <a:off x="365233" y="1187669"/>
          <a:ext cx="11311759" cy="49892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1">
            <a:extLst>
              <a:ext uri="{FF2B5EF4-FFF2-40B4-BE49-F238E27FC236}">
                <a16:creationId xmlns:a16="http://schemas.microsoft.com/office/drawing/2014/main" id="{8A9235B5-6D4B-476B-B9A5-60160D93C363}"/>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a:t>
            </a:fld>
            <a:endParaRPr lang="en-US" dirty="0"/>
          </a:p>
        </p:txBody>
      </p:sp>
    </p:spTree>
    <p:extLst>
      <p:ext uri="{BB962C8B-B14F-4D97-AF65-F5344CB8AC3E}">
        <p14:creationId xmlns:p14="http://schemas.microsoft.com/office/powerpoint/2010/main" val="388251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E26F97-5850-2D4C-9EA8-B9FA3CF5372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Model Development</a:t>
            </a:r>
          </a:p>
        </p:txBody>
      </p:sp>
    </p:spTree>
    <p:extLst>
      <p:ext uri="{BB962C8B-B14F-4D97-AF65-F5344CB8AC3E}">
        <p14:creationId xmlns:p14="http://schemas.microsoft.com/office/powerpoint/2010/main" val="677811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9264550" y="6282635"/>
            <a:ext cx="2743200" cy="365125"/>
          </a:xfrm>
        </p:spPr>
        <p:txBody>
          <a:bodyPr/>
          <a:lstStyle/>
          <a:p>
            <a:pPr marL="0" lvl="0" indent="0" algn="l" rtl="0">
              <a:spcBef>
                <a:spcPts val="0"/>
              </a:spcBef>
              <a:spcAft>
                <a:spcPts val="0"/>
              </a:spcAft>
              <a:buNone/>
            </a:pPr>
            <a:fld id="{00000000-1234-1234-1234-123412341234}" type="slidenum">
              <a:rPr lang="en-US" smtClean="0"/>
              <a:t>21</a:t>
            </a:fld>
            <a:endParaRPr lang="en-US" dirty="0"/>
          </a:p>
        </p:txBody>
      </p:sp>
      <p:sp>
        <p:nvSpPr>
          <p:cNvPr id="56" name="Rectangle 55">
            <a:extLst>
              <a:ext uri="{FF2B5EF4-FFF2-40B4-BE49-F238E27FC236}">
                <a16:creationId xmlns:a16="http://schemas.microsoft.com/office/drawing/2014/main" id="{2FC8BB20-966D-4CCA-B6D2-275EEA161363}"/>
              </a:ext>
            </a:extLst>
          </p:cNvPr>
          <p:cNvSpPr/>
          <p:nvPr/>
        </p:nvSpPr>
        <p:spPr>
          <a:xfrm>
            <a:off x="9053834" y="4970486"/>
            <a:ext cx="2822241" cy="1632944"/>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b="1" dirty="0"/>
              <a:t>Model Development Process</a:t>
            </a:r>
            <a:endParaRPr dirty="0"/>
          </a:p>
        </p:txBody>
      </p:sp>
      <p:sp>
        <p:nvSpPr>
          <p:cNvPr id="34" name="Isosceles Triangle 33">
            <a:extLst>
              <a:ext uri="{FF2B5EF4-FFF2-40B4-BE49-F238E27FC236}">
                <a16:creationId xmlns:a16="http://schemas.microsoft.com/office/drawing/2014/main" id="{6618670B-628A-4CAA-BF6E-6542542B7968}"/>
              </a:ext>
            </a:extLst>
          </p:cNvPr>
          <p:cNvSpPr/>
          <p:nvPr/>
        </p:nvSpPr>
        <p:spPr>
          <a:xfrm rot="10800000">
            <a:off x="2382602" y="1102324"/>
            <a:ext cx="8991600" cy="5408721"/>
          </a:xfrm>
          <a:prstGeom prst="triangle">
            <a:avLst/>
          </a:prstGeom>
          <a:solidFill>
            <a:schemeClr val="tx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D229F69F-C9BE-4D95-9F87-E8EC9856F768}"/>
              </a:ext>
            </a:extLst>
          </p:cNvPr>
          <p:cNvCxnSpPr>
            <a:cxnSpLocks/>
          </p:cNvCxnSpPr>
          <p:nvPr/>
        </p:nvCxnSpPr>
        <p:spPr>
          <a:xfrm flipH="1">
            <a:off x="403412" y="3355851"/>
            <a:ext cx="9109786"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991CA5F-FFC3-4E1C-AF21-CCD1DCD3D59E}"/>
              </a:ext>
            </a:extLst>
          </p:cNvPr>
          <p:cNvCxnSpPr>
            <a:cxnSpLocks/>
          </p:cNvCxnSpPr>
          <p:nvPr/>
        </p:nvCxnSpPr>
        <p:spPr>
          <a:xfrm flipH="1">
            <a:off x="403412" y="4815589"/>
            <a:ext cx="7930245"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7DCE14A-F593-4EED-9428-9EF94D6EE161}"/>
              </a:ext>
            </a:extLst>
          </p:cNvPr>
          <p:cNvSpPr txBox="1"/>
          <p:nvPr/>
        </p:nvSpPr>
        <p:spPr>
          <a:xfrm>
            <a:off x="4029433" y="2513672"/>
            <a:ext cx="1915268" cy="369332"/>
          </a:xfrm>
          <a:prstGeom prst="rect">
            <a:avLst/>
          </a:prstGeom>
          <a:noFill/>
        </p:spPr>
        <p:txBody>
          <a:bodyPr wrap="none" rtlCol="0">
            <a:spAutoFit/>
          </a:bodyPr>
          <a:lstStyle/>
          <a:p>
            <a:r>
              <a:rPr lang="en-US" b="1" dirty="0">
                <a:solidFill>
                  <a:srgbClr val="CC66FF"/>
                </a:solidFill>
              </a:rPr>
              <a:t>Bayesian Network</a:t>
            </a:r>
          </a:p>
        </p:txBody>
      </p:sp>
      <p:sp>
        <p:nvSpPr>
          <p:cNvPr id="40" name="TextBox 39">
            <a:extLst>
              <a:ext uri="{FF2B5EF4-FFF2-40B4-BE49-F238E27FC236}">
                <a16:creationId xmlns:a16="http://schemas.microsoft.com/office/drawing/2014/main" id="{5F86D9AD-C01D-48C8-AB89-C54BD2BE2956}"/>
              </a:ext>
            </a:extLst>
          </p:cNvPr>
          <p:cNvSpPr txBox="1"/>
          <p:nvPr/>
        </p:nvSpPr>
        <p:spPr>
          <a:xfrm>
            <a:off x="3051637" y="1375475"/>
            <a:ext cx="2939716" cy="369332"/>
          </a:xfrm>
          <a:prstGeom prst="rect">
            <a:avLst/>
          </a:prstGeom>
          <a:noFill/>
        </p:spPr>
        <p:txBody>
          <a:bodyPr wrap="none" rtlCol="0">
            <a:spAutoFit/>
          </a:bodyPr>
          <a:lstStyle/>
          <a:p>
            <a:r>
              <a:rPr lang="en-US" b="1" dirty="0">
                <a:solidFill>
                  <a:srgbClr val="FFFF00"/>
                </a:solidFill>
              </a:rPr>
              <a:t>Penalized Logistic Regression</a:t>
            </a:r>
          </a:p>
        </p:txBody>
      </p:sp>
      <p:sp>
        <p:nvSpPr>
          <p:cNvPr id="41" name="TextBox 40">
            <a:extLst>
              <a:ext uri="{FF2B5EF4-FFF2-40B4-BE49-F238E27FC236}">
                <a16:creationId xmlns:a16="http://schemas.microsoft.com/office/drawing/2014/main" id="{7699F54C-0055-4F46-B462-E0ACA0F86C1B}"/>
              </a:ext>
            </a:extLst>
          </p:cNvPr>
          <p:cNvSpPr txBox="1"/>
          <p:nvPr/>
        </p:nvSpPr>
        <p:spPr>
          <a:xfrm>
            <a:off x="6196738" y="2697532"/>
            <a:ext cx="1906163" cy="369332"/>
          </a:xfrm>
          <a:prstGeom prst="rect">
            <a:avLst/>
          </a:prstGeom>
          <a:noFill/>
        </p:spPr>
        <p:txBody>
          <a:bodyPr wrap="none" rtlCol="0">
            <a:spAutoFit/>
          </a:bodyPr>
          <a:lstStyle/>
          <a:p>
            <a:r>
              <a:rPr lang="en-US" b="1" dirty="0">
                <a:solidFill>
                  <a:srgbClr val="92D050"/>
                </a:solidFill>
              </a:rPr>
              <a:t>Gradient Boosting</a:t>
            </a:r>
          </a:p>
        </p:txBody>
      </p:sp>
      <p:sp>
        <p:nvSpPr>
          <p:cNvPr id="42" name="TextBox 41">
            <a:extLst>
              <a:ext uri="{FF2B5EF4-FFF2-40B4-BE49-F238E27FC236}">
                <a16:creationId xmlns:a16="http://schemas.microsoft.com/office/drawing/2014/main" id="{0EDD6859-3F16-4407-A25E-E2E97D1545BC}"/>
              </a:ext>
            </a:extLst>
          </p:cNvPr>
          <p:cNvSpPr txBox="1"/>
          <p:nvPr/>
        </p:nvSpPr>
        <p:spPr>
          <a:xfrm>
            <a:off x="9053835" y="6171793"/>
            <a:ext cx="2811347" cy="400110"/>
          </a:xfrm>
          <a:prstGeom prst="rect">
            <a:avLst/>
          </a:prstGeom>
          <a:noFill/>
        </p:spPr>
        <p:txBody>
          <a:bodyPr wrap="none" rtlCol="0">
            <a:spAutoFit/>
          </a:bodyPr>
          <a:lstStyle/>
          <a:p>
            <a:r>
              <a:rPr lang="en-US" sz="2000" b="1" dirty="0">
                <a:solidFill>
                  <a:srgbClr val="92D050"/>
                </a:solidFill>
              </a:rPr>
              <a:t>Tree-based Classification</a:t>
            </a:r>
          </a:p>
        </p:txBody>
      </p:sp>
      <p:sp>
        <p:nvSpPr>
          <p:cNvPr id="45" name="TextBox 44">
            <a:extLst>
              <a:ext uri="{FF2B5EF4-FFF2-40B4-BE49-F238E27FC236}">
                <a16:creationId xmlns:a16="http://schemas.microsoft.com/office/drawing/2014/main" id="{38418EC7-EB1E-4115-BE6D-354A1D7A05B7}"/>
              </a:ext>
            </a:extLst>
          </p:cNvPr>
          <p:cNvSpPr txBox="1"/>
          <p:nvPr/>
        </p:nvSpPr>
        <p:spPr>
          <a:xfrm>
            <a:off x="5943011" y="4408432"/>
            <a:ext cx="1906163" cy="369332"/>
          </a:xfrm>
          <a:prstGeom prst="rect">
            <a:avLst/>
          </a:prstGeom>
          <a:noFill/>
        </p:spPr>
        <p:txBody>
          <a:bodyPr wrap="none" rtlCol="0">
            <a:spAutoFit/>
          </a:bodyPr>
          <a:lstStyle/>
          <a:p>
            <a:r>
              <a:rPr lang="en-US" b="1" dirty="0">
                <a:solidFill>
                  <a:srgbClr val="92D050"/>
                </a:solidFill>
              </a:rPr>
              <a:t>Gradient Boosting</a:t>
            </a:r>
          </a:p>
        </p:txBody>
      </p:sp>
      <p:sp>
        <p:nvSpPr>
          <p:cNvPr id="47" name="TextBox 46">
            <a:extLst>
              <a:ext uri="{FF2B5EF4-FFF2-40B4-BE49-F238E27FC236}">
                <a16:creationId xmlns:a16="http://schemas.microsoft.com/office/drawing/2014/main" id="{EEDC8DAE-2C6C-40CC-91C3-DE1A5A6205B5}"/>
              </a:ext>
            </a:extLst>
          </p:cNvPr>
          <p:cNvSpPr txBox="1"/>
          <p:nvPr/>
        </p:nvSpPr>
        <p:spPr>
          <a:xfrm>
            <a:off x="6350708" y="4970486"/>
            <a:ext cx="1049325" cy="923330"/>
          </a:xfrm>
          <a:prstGeom prst="rect">
            <a:avLst/>
          </a:prstGeom>
          <a:noFill/>
        </p:spPr>
        <p:txBody>
          <a:bodyPr wrap="none" rtlCol="0">
            <a:spAutoFit/>
          </a:bodyPr>
          <a:lstStyle/>
          <a:p>
            <a:pPr algn="ctr"/>
            <a:r>
              <a:rPr lang="en-US" b="1" dirty="0">
                <a:solidFill>
                  <a:schemeClr val="bg1"/>
                </a:solidFill>
              </a:rPr>
              <a:t>Compare</a:t>
            </a:r>
          </a:p>
          <a:p>
            <a:pPr algn="ctr"/>
            <a:r>
              <a:rPr lang="en-US" b="1" dirty="0">
                <a:solidFill>
                  <a:schemeClr val="bg1"/>
                </a:solidFill>
              </a:rPr>
              <a:t>Selected</a:t>
            </a:r>
          </a:p>
          <a:p>
            <a:pPr algn="ctr"/>
            <a:r>
              <a:rPr lang="en-US" b="1" dirty="0">
                <a:solidFill>
                  <a:schemeClr val="bg1"/>
                </a:solidFill>
              </a:rPr>
              <a:t>Models</a:t>
            </a:r>
          </a:p>
        </p:txBody>
      </p:sp>
      <p:sp>
        <p:nvSpPr>
          <p:cNvPr id="48" name="TextBox 47">
            <a:extLst>
              <a:ext uri="{FF2B5EF4-FFF2-40B4-BE49-F238E27FC236}">
                <a16:creationId xmlns:a16="http://schemas.microsoft.com/office/drawing/2014/main" id="{4650C795-C08C-494A-BBE9-C5F8AD6152E5}"/>
              </a:ext>
            </a:extLst>
          </p:cNvPr>
          <p:cNvSpPr txBox="1"/>
          <p:nvPr/>
        </p:nvSpPr>
        <p:spPr>
          <a:xfrm>
            <a:off x="449724" y="1446251"/>
            <a:ext cx="2000868" cy="1569660"/>
          </a:xfrm>
          <a:prstGeom prst="rect">
            <a:avLst/>
          </a:prstGeom>
          <a:noFill/>
        </p:spPr>
        <p:txBody>
          <a:bodyPr wrap="none" rtlCol="0">
            <a:spAutoFit/>
          </a:bodyPr>
          <a:lstStyle/>
          <a:p>
            <a:pPr algn="ctr"/>
            <a:r>
              <a:rPr lang="en-US" sz="2400" b="1" dirty="0"/>
              <a:t>Model</a:t>
            </a:r>
          </a:p>
          <a:p>
            <a:pPr algn="ctr"/>
            <a:r>
              <a:rPr lang="en-US" sz="2400" b="1" dirty="0"/>
              <a:t>Exploration &amp; </a:t>
            </a:r>
          </a:p>
          <a:p>
            <a:pPr algn="ctr"/>
            <a:r>
              <a:rPr lang="en-US" sz="2400" b="1" dirty="0"/>
              <a:t>Prototyping</a:t>
            </a:r>
          </a:p>
          <a:p>
            <a:pPr algn="ctr"/>
            <a:r>
              <a:rPr lang="en-US" sz="2400" b="1" dirty="0"/>
              <a:t>Phase</a:t>
            </a:r>
          </a:p>
        </p:txBody>
      </p:sp>
      <p:sp>
        <p:nvSpPr>
          <p:cNvPr id="49" name="TextBox 48">
            <a:extLst>
              <a:ext uri="{FF2B5EF4-FFF2-40B4-BE49-F238E27FC236}">
                <a16:creationId xmlns:a16="http://schemas.microsoft.com/office/drawing/2014/main" id="{50C5DCE4-D835-4EC3-BA2B-3D711DD01C61}"/>
              </a:ext>
            </a:extLst>
          </p:cNvPr>
          <p:cNvSpPr txBox="1"/>
          <p:nvPr/>
        </p:nvSpPr>
        <p:spPr>
          <a:xfrm>
            <a:off x="9317271" y="5436924"/>
            <a:ext cx="2293577" cy="400110"/>
          </a:xfrm>
          <a:prstGeom prst="rect">
            <a:avLst/>
          </a:prstGeom>
          <a:noFill/>
        </p:spPr>
        <p:txBody>
          <a:bodyPr wrap="none" rtlCol="0">
            <a:spAutoFit/>
          </a:bodyPr>
          <a:lstStyle/>
          <a:p>
            <a:r>
              <a:rPr lang="en-US" sz="2000" b="1" dirty="0">
                <a:solidFill>
                  <a:srgbClr val="FFFF00"/>
                </a:solidFill>
              </a:rPr>
              <a:t>Linear Classification</a:t>
            </a:r>
          </a:p>
        </p:txBody>
      </p:sp>
      <p:sp>
        <p:nvSpPr>
          <p:cNvPr id="50" name="TextBox 49">
            <a:extLst>
              <a:ext uri="{FF2B5EF4-FFF2-40B4-BE49-F238E27FC236}">
                <a16:creationId xmlns:a16="http://schemas.microsoft.com/office/drawing/2014/main" id="{286724F9-672A-446F-B203-BD13621175B5}"/>
              </a:ext>
            </a:extLst>
          </p:cNvPr>
          <p:cNvSpPr txBox="1"/>
          <p:nvPr/>
        </p:nvSpPr>
        <p:spPr>
          <a:xfrm>
            <a:off x="9095513" y="5805813"/>
            <a:ext cx="2769669" cy="400110"/>
          </a:xfrm>
          <a:prstGeom prst="rect">
            <a:avLst/>
          </a:prstGeom>
          <a:noFill/>
        </p:spPr>
        <p:txBody>
          <a:bodyPr wrap="none" rtlCol="0">
            <a:spAutoFit/>
          </a:bodyPr>
          <a:lstStyle/>
          <a:p>
            <a:r>
              <a:rPr lang="en-US" sz="2000" b="1" dirty="0">
                <a:solidFill>
                  <a:srgbClr val="CC66FF"/>
                </a:solidFill>
              </a:rPr>
              <a:t>Non-linear Classification</a:t>
            </a:r>
          </a:p>
        </p:txBody>
      </p:sp>
      <p:sp>
        <p:nvSpPr>
          <p:cNvPr id="51" name="TextBox 50">
            <a:extLst>
              <a:ext uri="{FF2B5EF4-FFF2-40B4-BE49-F238E27FC236}">
                <a16:creationId xmlns:a16="http://schemas.microsoft.com/office/drawing/2014/main" id="{28A5F05C-4679-452B-BF10-B7CE0D97E410}"/>
              </a:ext>
            </a:extLst>
          </p:cNvPr>
          <p:cNvSpPr txBox="1"/>
          <p:nvPr/>
        </p:nvSpPr>
        <p:spPr>
          <a:xfrm>
            <a:off x="-94042" y="3537220"/>
            <a:ext cx="2952433" cy="1200329"/>
          </a:xfrm>
          <a:prstGeom prst="rect">
            <a:avLst/>
          </a:prstGeom>
          <a:noFill/>
        </p:spPr>
        <p:txBody>
          <a:bodyPr wrap="square" rtlCol="0">
            <a:spAutoFit/>
          </a:bodyPr>
          <a:lstStyle/>
          <a:p>
            <a:pPr algn="ctr"/>
            <a:r>
              <a:rPr lang="en-US" sz="2400" b="1" dirty="0"/>
              <a:t>In-depth Model Fitting and Tuning</a:t>
            </a:r>
          </a:p>
          <a:p>
            <a:pPr algn="ctr"/>
            <a:r>
              <a:rPr lang="en-US" sz="2400" b="1" dirty="0"/>
              <a:t>Phase</a:t>
            </a:r>
          </a:p>
        </p:txBody>
      </p:sp>
      <p:sp>
        <p:nvSpPr>
          <p:cNvPr id="52" name="TextBox 51">
            <a:extLst>
              <a:ext uri="{FF2B5EF4-FFF2-40B4-BE49-F238E27FC236}">
                <a16:creationId xmlns:a16="http://schemas.microsoft.com/office/drawing/2014/main" id="{A2B20582-5BF9-465F-9DB5-0DEB87CAB9EE}"/>
              </a:ext>
            </a:extLst>
          </p:cNvPr>
          <p:cNvSpPr txBox="1"/>
          <p:nvPr/>
        </p:nvSpPr>
        <p:spPr>
          <a:xfrm>
            <a:off x="315925" y="5061242"/>
            <a:ext cx="2132494" cy="1200329"/>
          </a:xfrm>
          <a:prstGeom prst="rect">
            <a:avLst/>
          </a:prstGeom>
          <a:noFill/>
        </p:spPr>
        <p:txBody>
          <a:bodyPr wrap="square" rtlCol="0">
            <a:spAutoFit/>
          </a:bodyPr>
          <a:lstStyle/>
          <a:p>
            <a:pPr algn="ctr"/>
            <a:r>
              <a:rPr lang="en-US" sz="2400" b="1" dirty="0"/>
              <a:t>Model</a:t>
            </a:r>
          </a:p>
          <a:p>
            <a:pPr algn="ctr"/>
            <a:r>
              <a:rPr lang="en-US" sz="2400" b="1" dirty="0"/>
              <a:t>Comparison</a:t>
            </a:r>
          </a:p>
          <a:p>
            <a:pPr algn="ctr"/>
            <a:r>
              <a:rPr lang="en-US" sz="2400" b="1" dirty="0"/>
              <a:t>Phase</a:t>
            </a:r>
          </a:p>
        </p:txBody>
      </p:sp>
      <p:sp>
        <p:nvSpPr>
          <p:cNvPr id="53" name="TextBox 52">
            <a:extLst>
              <a:ext uri="{FF2B5EF4-FFF2-40B4-BE49-F238E27FC236}">
                <a16:creationId xmlns:a16="http://schemas.microsoft.com/office/drawing/2014/main" id="{616B15ED-77BF-497F-AC20-8C1CA7947C9C}"/>
              </a:ext>
            </a:extLst>
          </p:cNvPr>
          <p:cNvSpPr txBox="1"/>
          <p:nvPr/>
        </p:nvSpPr>
        <p:spPr>
          <a:xfrm>
            <a:off x="5978085" y="1964664"/>
            <a:ext cx="1629036" cy="369332"/>
          </a:xfrm>
          <a:prstGeom prst="rect">
            <a:avLst/>
          </a:prstGeom>
          <a:noFill/>
        </p:spPr>
        <p:txBody>
          <a:bodyPr wrap="none" rtlCol="0">
            <a:spAutoFit/>
          </a:bodyPr>
          <a:lstStyle/>
          <a:p>
            <a:r>
              <a:rPr lang="en-US" b="1" dirty="0">
                <a:solidFill>
                  <a:srgbClr val="92D050"/>
                </a:solidFill>
              </a:rPr>
              <a:t>Random Forest</a:t>
            </a:r>
          </a:p>
        </p:txBody>
      </p:sp>
      <p:sp>
        <p:nvSpPr>
          <p:cNvPr id="44" name="TextBox 43">
            <a:extLst>
              <a:ext uri="{FF2B5EF4-FFF2-40B4-BE49-F238E27FC236}">
                <a16:creationId xmlns:a16="http://schemas.microsoft.com/office/drawing/2014/main" id="{70F1FB1E-AC6A-4F80-8E33-7DA5812E4CFC}"/>
              </a:ext>
            </a:extLst>
          </p:cNvPr>
          <p:cNvSpPr txBox="1"/>
          <p:nvPr/>
        </p:nvSpPr>
        <p:spPr>
          <a:xfrm>
            <a:off x="6375409" y="1411994"/>
            <a:ext cx="1548822" cy="369332"/>
          </a:xfrm>
          <a:prstGeom prst="rect">
            <a:avLst/>
          </a:prstGeom>
          <a:noFill/>
        </p:spPr>
        <p:txBody>
          <a:bodyPr wrap="none" rtlCol="0">
            <a:spAutoFit/>
          </a:bodyPr>
          <a:lstStyle/>
          <a:p>
            <a:r>
              <a:rPr lang="en-US" b="1" dirty="0">
                <a:solidFill>
                  <a:srgbClr val="92D050"/>
                </a:solidFill>
              </a:rPr>
              <a:t>Decision Trees</a:t>
            </a:r>
          </a:p>
        </p:txBody>
      </p:sp>
      <p:sp>
        <p:nvSpPr>
          <p:cNvPr id="30" name="TextBox 29">
            <a:extLst>
              <a:ext uri="{FF2B5EF4-FFF2-40B4-BE49-F238E27FC236}">
                <a16:creationId xmlns:a16="http://schemas.microsoft.com/office/drawing/2014/main" id="{ACA8CEE6-4F87-4391-8C35-B8730A9AF2FA}"/>
              </a:ext>
            </a:extLst>
          </p:cNvPr>
          <p:cNvSpPr txBox="1"/>
          <p:nvPr/>
        </p:nvSpPr>
        <p:spPr>
          <a:xfrm>
            <a:off x="5958870" y="4080834"/>
            <a:ext cx="1915268" cy="369332"/>
          </a:xfrm>
          <a:prstGeom prst="rect">
            <a:avLst/>
          </a:prstGeom>
          <a:noFill/>
        </p:spPr>
        <p:txBody>
          <a:bodyPr wrap="none" rtlCol="0">
            <a:spAutoFit/>
          </a:bodyPr>
          <a:lstStyle/>
          <a:p>
            <a:r>
              <a:rPr lang="en-US" b="1" dirty="0">
                <a:solidFill>
                  <a:srgbClr val="CC66FF"/>
                </a:solidFill>
              </a:rPr>
              <a:t>Bayesian Network</a:t>
            </a:r>
          </a:p>
        </p:txBody>
      </p:sp>
      <p:sp>
        <p:nvSpPr>
          <p:cNvPr id="26" name="TextBox 25">
            <a:extLst>
              <a:ext uri="{FF2B5EF4-FFF2-40B4-BE49-F238E27FC236}">
                <a16:creationId xmlns:a16="http://schemas.microsoft.com/office/drawing/2014/main" id="{C7040892-098C-8C45-A7D6-4A0CD4B50A1E}"/>
              </a:ext>
            </a:extLst>
          </p:cNvPr>
          <p:cNvSpPr txBox="1"/>
          <p:nvPr/>
        </p:nvSpPr>
        <p:spPr>
          <a:xfrm>
            <a:off x="3663798" y="1944573"/>
            <a:ext cx="1706942" cy="369332"/>
          </a:xfrm>
          <a:prstGeom prst="rect">
            <a:avLst/>
          </a:prstGeom>
          <a:noFill/>
        </p:spPr>
        <p:txBody>
          <a:bodyPr wrap="none" rtlCol="0">
            <a:spAutoFit/>
          </a:bodyPr>
          <a:lstStyle/>
          <a:p>
            <a:r>
              <a:rPr lang="en-US" b="1" dirty="0">
                <a:solidFill>
                  <a:srgbClr val="CC66FF"/>
                </a:solidFill>
              </a:rPr>
              <a:t>Neural Network</a:t>
            </a:r>
          </a:p>
        </p:txBody>
      </p:sp>
      <p:sp>
        <p:nvSpPr>
          <p:cNvPr id="25" name="TextBox 24">
            <a:extLst>
              <a:ext uri="{FF2B5EF4-FFF2-40B4-BE49-F238E27FC236}">
                <a16:creationId xmlns:a16="http://schemas.microsoft.com/office/drawing/2014/main" id="{E4FB5EA7-ACFC-4650-9133-BD9D7596AC0E}"/>
              </a:ext>
            </a:extLst>
          </p:cNvPr>
          <p:cNvSpPr txBox="1"/>
          <p:nvPr/>
        </p:nvSpPr>
        <p:spPr>
          <a:xfrm>
            <a:off x="9150239" y="5053879"/>
            <a:ext cx="2660215" cy="400110"/>
          </a:xfrm>
          <a:prstGeom prst="rect">
            <a:avLst/>
          </a:prstGeom>
          <a:noFill/>
        </p:spPr>
        <p:txBody>
          <a:bodyPr wrap="none" rtlCol="0">
            <a:spAutoFit/>
          </a:bodyPr>
          <a:lstStyle/>
          <a:p>
            <a:r>
              <a:rPr lang="en-US" sz="2000" b="1" dirty="0">
                <a:solidFill>
                  <a:schemeClr val="accent5"/>
                </a:solidFill>
              </a:rPr>
              <a:t>Unsupervised Methods</a:t>
            </a:r>
          </a:p>
        </p:txBody>
      </p:sp>
      <p:sp>
        <p:nvSpPr>
          <p:cNvPr id="27" name="TextBox 26">
            <a:extLst>
              <a:ext uri="{FF2B5EF4-FFF2-40B4-BE49-F238E27FC236}">
                <a16:creationId xmlns:a16="http://schemas.microsoft.com/office/drawing/2014/main" id="{591CC132-1104-4213-BBF2-6D9A78FFAA2D}"/>
              </a:ext>
            </a:extLst>
          </p:cNvPr>
          <p:cNvSpPr txBox="1"/>
          <p:nvPr/>
        </p:nvSpPr>
        <p:spPr>
          <a:xfrm>
            <a:off x="8500181" y="1277206"/>
            <a:ext cx="2043573" cy="369332"/>
          </a:xfrm>
          <a:prstGeom prst="rect">
            <a:avLst/>
          </a:prstGeom>
          <a:noFill/>
        </p:spPr>
        <p:txBody>
          <a:bodyPr wrap="none" rtlCol="0">
            <a:spAutoFit/>
          </a:bodyPr>
          <a:lstStyle/>
          <a:p>
            <a:r>
              <a:rPr lang="en-US" b="1" dirty="0">
                <a:solidFill>
                  <a:schemeClr val="accent5"/>
                </a:solidFill>
              </a:rPr>
              <a:t>K-Modes Clustering</a:t>
            </a:r>
          </a:p>
        </p:txBody>
      </p:sp>
      <p:sp>
        <p:nvSpPr>
          <p:cNvPr id="28" name="TextBox 27">
            <a:extLst>
              <a:ext uri="{FF2B5EF4-FFF2-40B4-BE49-F238E27FC236}">
                <a16:creationId xmlns:a16="http://schemas.microsoft.com/office/drawing/2014/main" id="{46052E53-DFF3-4215-B15C-34D152CC5A12}"/>
              </a:ext>
            </a:extLst>
          </p:cNvPr>
          <p:cNvSpPr txBox="1"/>
          <p:nvPr/>
        </p:nvSpPr>
        <p:spPr>
          <a:xfrm>
            <a:off x="7684157" y="2341800"/>
            <a:ext cx="2317622" cy="369332"/>
          </a:xfrm>
          <a:prstGeom prst="rect">
            <a:avLst/>
          </a:prstGeom>
          <a:noFill/>
        </p:spPr>
        <p:txBody>
          <a:bodyPr wrap="none" rtlCol="0">
            <a:spAutoFit/>
          </a:bodyPr>
          <a:lstStyle/>
          <a:p>
            <a:r>
              <a:rPr lang="en-US" b="1" dirty="0">
                <a:solidFill>
                  <a:schemeClr val="accent5"/>
                </a:solidFill>
              </a:rPr>
              <a:t>Hierarchical Clustering</a:t>
            </a:r>
          </a:p>
        </p:txBody>
      </p:sp>
      <p:sp>
        <p:nvSpPr>
          <p:cNvPr id="29" name="TextBox 28">
            <a:extLst>
              <a:ext uri="{FF2B5EF4-FFF2-40B4-BE49-F238E27FC236}">
                <a16:creationId xmlns:a16="http://schemas.microsoft.com/office/drawing/2014/main" id="{D610BFA5-6328-412A-BDCF-728CC4A96FE1}"/>
              </a:ext>
            </a:extLst>
          </p:cNvPr>
          <p:cNvSpPr txBox="1"/>
          <p:nvPr/>
        </p:nvSpPr>
        <p:spPr>
          <a:xfrm>
            <a:off x="8464737" y="1861749"/>
            <a:ext cx="1846468" cy="369332"/>
          </a:xfrm>
          <a:prstGeom prst="rect">
            <a:avLst/>
          </a:prstGeom>
          <a:noFill/>
        </p:spPr>
        <p:txBody>
          <a:bodyPr wrap="none" rtlCol="0">
            <a:spAutoFit/>
          </a:bodyPr>
          <a:lstStyle/>
          <a:p>
            <a:r>
              <a:rPr lang="en-US" b="1" dirty="0">
                <a:solidFill>
                  <a:schemeClr val="accent5"/>
                </a:solidFill>
              </a:rPr>
              <a:t>Association Rules</a:t>
            </a:r>
          </a:p>
        </p:txBody>
      </p:sp>
      <p:sp>
        <p:nvSpPr>
          <p:cNvPr id="31" name="TextBox 30">
            <a:extLst>
              <a:ext uri="{FF2B5EF4-FFF2-40B4-BE49-F238E27FC236}">
                <a16:creationId xmlns:a16="http://schemas.microsoft.com/office/drawing/2014/main" id="{78C94861-D81D-43AA-8B56-D76699ADB6D3}"/>
              </a:ext>
            </a:extLst>
          </p:cNvPr>
          <p:cNvSpPr txBox="1"/>
          <p:nvPr/>
        </p:nvSpPr>
        <p:spPr>
          <a:xfrm>
            <a:off x="5785623" y="3422516"/>
            <a:ext cx="2317622" cy="369332"/>
          </a:xfrm>
          <a:prstGeom prst="rect">
            <a:avLst/>
          </a:prstGeom>
          <a:noFill/>
        </p:spPr>
        <p:txBody>
          <a:bodyPr wrap="none" rtlCol="0">
            <a:spAutoFit/>
          </a:bodyPr>
          <a:lstStyle/>
          <a:p>
            <a:r>
              <a:rPr lang="en-US" b="1" dirty="0">
                <a:solidFill>
                  <a:schemeClr val="accent5"/>
                </a:solidFill>
              </a:rPr>
              <a:t>Hierarchical Clustering</a:t>
            </a:r>
          </a:p>
        </p:txBody>
      </p:sp>
      <p:sp>
        <p:nvSpPr>
          <p:cNvPr id="32" name="TextBox 31">
            <a:extLst>
              <a:ext uri="{FF2B5EF4-FFF2-40B4-BE49-F238E27FC236}">
                <a16:creationId xmlns:a16="http://schemas.microsoft.com/office/drawing/2014/main" id="{18E8CBC8-FAAD-43CF-8245-A0C979BC69FC}"/>
              </a:ext>
            </a:extLst>
          </p:cNvPr>
          <p:cNvSpPr txBox="1"/>
          <p:nvPr/>
        </p:nvSpPr>
        <p:spPr>
          <a:xfrm>
            <a:off x="5474576" y="3751675"/>
            <a:ext cx="2939716" cy="369332"/>
          </a:xfrm>
          <a:prstGeom prst="rect">
            <a:avLst/>
          </a:prstGeom>
          <a:noFill/>
        </p:spPr>
        <p:txBody>
          <a:bodyPr wrap="none" rtlCol="0">
            <a:spAutoFit/>
          </a:bodyPr>
          <a:lstStyle/>
          <a:p>
            <a:r>
              <a:rPr lang="en-US" b="1" dirty="0">
                <a:solidFill>
                  <a:srgbClr val="FFFF00"/>
                </a:solidFill>
              </a:rPr>
              <a:t>Penalized Logistic Regression</a:t>
            </a:r>
          </a:p>
        </p:txBody>
      </p:sp>
    </p:spTree>
    <p:extLst>
      <p:ext uri="{BB962C8B-B14F-4D97-AF65-F5344CB8AC3E}">
        <p14:creationId xmlns:p14="http://schemas.microsoft.com/office/powerpoint/2010/main" val="231251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987BBF07-FF3D-EC42-926A-0FFBFE52AD73}"/>
              </a:ext>
            </a:extLst>
          </p:cNvPr>
          <p:cNvSpPr>
            <a:spLocks noGrp="1"/>
          </p:cNvSpPr>
          <p:nvPr>
            <p:ph type="title"/>
          </p:nvPr>
        </p:nvSpPr>
        <p:spPr>
          <a:xfrm>
            <a:off x="838200" y="5529884"/>
            <a:ext cx="8078342" cy="1096331"/>
          </a:xfrm>
        </p:spPr>
        <p:txBody>
          <a:bodyPr>
            <a:normAutofit/>
          </a:bodyPr>
          <a:lstStyle/>
          <a:p>
            <a:r>
              <a:rPr lang="en-US" sz="4100" b="1"/>
              <a:t>Agglomerative Hierarchical Clustering</a:t>
            </a:r>
            <a:endParaRPr lang="en-US" sz="4100"/>
          </a:p>
        </p:txBody>
      </p:sp>
      <p:graphicFrame>
        <p:nvGraphicFramePr>
          <p:cNvPr id="33" name="Content Placeholder 2">
            <a:extLst>
              <a:ext uri="{FF2B5EF4-FFF2-40B4-BE49-F238E27FC236}">
                <a16:creationId xmlns:a16="http://schemas.microsoft.com/office/drawing/2014/main" id="{B10154D0-06C4-4F15-86B8-CECE09152ADB}"/>
              </a:ext>
            </a:extLst>
          </p:cNvPr>
          <p:cNvGraphicFramePr>
            <a:graphicFrameLocks noGrp="1"/>
          </p:cNvGraphicFramePr>
          <p:nvPr>
            <p:ph idx="1"/>
            <p:extLst>
              <p:ext uri="{D42A27DB-BD31-4B8C-83A1-F6EECF244321}">
                <p14:modId xmlns:p14="http://schemas.microsoft.com/office/powerpoint/2010/main" val="1198506644"/>
              </p:ext>
            </p:extLst>
          </p:nvPr>
        </p:nvGraphicFramePr>
        <p:xfrm>
          <a:off x="838200" y="417095"/>
          <a:ext cx="10515600" cy="4719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1">
            <a:extLst>
              <a:ext uri="{FF2B5EF4-FFF2-40B4-BE49-F238E27FC236}">
                <a16:creationId xmlns:a16="http://schemas.microsoft.com/office/drawing/2014/main" id="{ABB923EA-80C4-490C-A829-4D951E98E8B5}"/>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22</a:t>
            </a:fld>
            <a:endParaRPr lang="en-US" dirty="0"/>
          </a:p>
        </p:txBody>
      </p:sp>
    </p:spTree>
    <p:extLst>
      <p:ext uri="{BB962C8B-B14F-4D97-AF65-F5344CB8AC3E}">
        <p14:creationId xmlns:p14="http://schemas.microsoft.com/office/powerpoint/2010/main" val="81974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23</a:t>
            </a:fld>
            <a:endParaRPr lang="en-US" dirty="0"/>
          </a:p>
        </p:txBody>
      </p:sp>
      <mc:AlternateContent xmlns:mc="http://schemas.openxmlformats.org/markup-compatibility/2006" xmlns:a14="http://schemas.microsoft.com/office/drawing/2010/main">
        <mc:Choice Requires="a14">
          <p:sp>
            <p:nvSpPr>
              <p:cNvPr id="7" name="Rectangle 19">
                <a:extLst>
                  <a:ext uri="{FF2B5EF4-FFF2-40B4-BE49-F238E27FC236}">
                    <a16:creationId xmlns:a16="http://schemas.microsoft.com/office/drawing/2014/main" id="{7B2914E7-03DB-4E00-A0DB-B6773F29EA5E}"/>
                  </a:ext>
                </a:extLst>
              </p:cNvPr>
              <p:cNvSpPr>
                <a:spLocks noChangeArrowheads="1"/>
              </p:cNvSpPr>
              <p:nvPr/>
            </p:nvSpPr>
            <p:spPr bwMode="auto">
              <a:xfrm>
                <a:off x="299352" y="799464"/>
                <a:ext cx="6550627" cy="5259070"/>
              </a:xfrm>
              <a:prstGeom prst="rect">
                <a:avLst/>
              </a:prstGeom>
              <a:solidFill>
                <a:schemeClr val="accent4">
                  <a:lumMod val="20000"/>
                  <a:lumOff val="80000"/>
                </a:schemeClr>
              </a:solidFill>
              <a:ln w="28575">
                <a:solidFill>
                  <a:schemeClr val="tx1"/>
                </a:solidFill>
              </a:ln>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lgn="ctr">
                  <a:spcBef>
                    <a:spcPts val="0"/>
                  </a:spcBef>
                  <a:spcAft>
                    <a:spcPts val="1200"/>
                  </a:spcAft>
                  <a:buClrTx/>
                  <a:buNone/>
                </a:pPr>
                <a:r>
                  <a:rPr lang="en-US" b="1" dirty="0"/>
                  <a:t>Jaccard Similarity Measure</a:t>
                </a:r>
                <a:endParaRPr lang="en-US" altLang="en-US" dirty="0">
                  <a:latin typeface="+mn-lt"/>
                </a:endParaRPr>
              </a:p>
              <a:p>
                <a:pPr>
                  <a:spcBef>
                    <a:spcPts val="0"/>
                  </a:spcBef>
                  <a:spcAft>
                    <a:spcPts val="1200"/>
                  </a:spcAft>
                  <a:buClrTx/>
                  <a:buFont typeface="Arial" panose="020B0604020202020204" pitchFamily="34" charset="0"/>
                  <a:buChar char="•"/>
                </a:pPr>
                <a:r>
                  <a:rPr lang="en-US" altLang="en-US" sz="2000" dirty="0">
                    <a:latin typeface="+mn-lt"/>
                  </a:rPr>
                  <a:t>Measure of similarity between binary vectors</a:t>
                </a:r>
              </a:p>
              <a:p>
                <a:pPr>
                  <a:spcBef>
                    <a:spcPts val="0"/>
                  </a:spcBef>
                  <a:spcAft>
                    <a:spcPts val="1200"/>
                  </a:spcAft>
                  <a:buClrTx/>
                  <a:buFont typeface="Arial" panose="020B0604020202020204" pitchFamily="34" charset="0"/>
                  <a:buChar char="•"/>
                </a:pPr>
                <a:r>
                  <a:rPr lang="en-US" sz="2000" dirty="0">
                    <a:latin typeface="+mn-lt"/>
                  </a:rPr>
                  <a:t>Compute similarities using the following quantities</a:t>
                </a:r>
              </a:p>
              <a:p>
                <a:pPr marL="0" indent="0">
                  <a:spcBef>
                    <a:spcPct val="20000"/>
                  </a:spcBef>
                  <a:spcAft>
                    <a:spcPts val="600"/>
                  </a:spcAft>
                  <a:buNone/>
                  <a:tabLst>
                    <a:tab pos="914400" algn="l"/>
                    <a:tab pos="1371600" algn="l"/>
                  </a:tabLst>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	</m:t>
                      </m:r>
                      <m:r>
                        <a:rPr lang="en-US" sz="1600" i="1" dirty="0">
                          <a:latin typeface="Cambria Math" panose="02040503050406030204" pitchFamily="18" charset="0"/>
                          <a:cs typeface="Times New Roman" panose="02020603050405020304" pitchFamily="18" charset="0"/>
                        </a:rPr>
                        <m:t>𝑓</m:t>
                      </m:r>
                      <m:r>
                        <a:rPr lang="en-US" sz="1600" i="1" baseline="-25000" dirty="0">
                          <a:latin typeface="Cambria Math" panose="02040503050406030204" pitchFamily="18" charset="0"/>
                          <a:cs typeface="Times New Roman" panose="02020603050405020304" pitchFamily="18" charset="0"/>
                        </a:rPr>
                        <m:t>01</m:t>
                      </m:r>
                      <m:r>
                        <a:rPr lang="en-US" sz="1600" i="1" dirty="0">
                          <a:latin typeface="Cambria Math" panose="02040503050406030204" pitchFamily="18" charset="0"/>
                        </a:rPr>
                        <m:t>  =  # </m:t>
                      </m:r>
                      <m:r>
                        <a:rPr lang="en-US" sz="1600" i="1" dirty="0">
                          <a:latin typeface="Cambria Math" panose="02040503050406030204" pitchFamily="18" charset="0"/>
                        </a:rPr>
                        <m:t>𝑜𝑓</m:t>
                      </m:r>
                      <m:r>
                        <a:rPr lang="en-US" sz="1600" i="1" dirty="0">
                          <a:latin typeface="Cambria Math" panose="02040503050406030204" pitchFamily="18" charset="0"/>
                        </a:rPr>
                        <m:t> </m:t>
                      </m:r>
                      <m:r>
                        <a:rPr lang="en-US" sz="1600" i="1" dirty="0">
                          <a:latin typeface="Cambria Math" panose="02040503050406030204" pitchFamily="18" charset="0"/>
                        </a:rPr>
                        <m:t>𝑎𝑡𝑡𝑟𝑖𝑏𝑢𝑡𝑒𝑠</m:t>
                      </m:r>
                      <m:r>
                        <a:rPr lang="en-US" sz="1600" i="1" dirty="0">
                          <a:latin typeface="Cambria Math" panose="02040503050406030204" pitchFamily="18" charset="0"/>
                        </a:rPr>
                        <m:t> </m:t>
                      </m:r>
                      <m:r>
                        <a:rPr lang="en-US" sz="1600" i="1" dirty="0">
                          <a:latin typeface="Cambria Math" panose="02040503050406030204" pitchFamily="18" charset="0"/>
                        </a:rPr>
                        <m:t>𝑤h𝑒𝑟𝑒</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0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𝑞</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1</m:t>
                      </m:r>
                    </m:oMath>
                  </m:oMathPara>
                </a14:m>
                <a:endParaRPr lang="en-US" sz="1600" dirty="0">
                  <a:latin typeface="+mn-lt"/>
                </a:endParaRPr>
              </a:p>
              <a:p>
                <a:pPr marL="0" indent="0">
                  <a:spcBef>
                    <a:spcPct val="20000"/>
                  </a:spcBef>
                  <a:spcAft>
                    <a:spcPts val="600"/>
                  </a:spcAft>
                  <a:buNone/>
                  <a:tabLst>
                    <a:tab pos="914400" algn="l"/>
                    <a:tab pos="1371600" algn="l"/>
                  </a:tabLs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	</m:t>
                      </m:r>
                      <m:r>
                        <a:rPr lang="en-US" sz="1600" i="1" dirty="0">
                          <a:latin typeface="Cambria Math" panose="02040503050406030204" pitchFamily="18" charset="0"/>
                          <a:cs typeface="Times New Roman" panose="02020603050405020304" pitchFamily="18" charset="0"/>
                        </a:rPr>
                        <m:t>𝑓</m:t>
                      </m:r>
                      <m:r>
                        <a:rPr lang="en-US" sz="1600" i="1" baseline="-25000" dirty="0">
                          <a:latin typeface="Cambria Math" panose="02040503050406030204" pitchFamily="18" charset="0"/>
                          <a:cs typeface="Times New Roman" panose="02020603050405020304" pitchFamily="18" charset="0"/>
                        </a:rPr>
                        <m:t>10</m:t>
                      </m:r>
                      <m:r>
                        <a:rPr lang="en-US" sz="1600" i="1" baseline="-25000" dirty="0">
                          <a:latin typeface="Cambria Math" panose="02040503050406030204" pitchFamily="18" charset="0"/>
                        </a:rPr>
                        <m:t>   </m:t>
                      </m:r>
                      <m:r>
                        <a:rPr lang="en-US" sz="1600" i="1" dirty="0">
                          <a:latin typeface="Cambria Math" panose="02040503050406030204" pitchFamily="18" charset="0"/>
                        </a:rPr>
                        <m:t>=  # </m:t>
                      </m:r>
                      <m:r>
                        <a:rPr lang="en-US" sz="1600" i="1" dirty="0">
                          <a:latin typeface="Cambria Math" panose="02040503050406030204" pitchFamily="18" charset="0"/>
                        </a:rPr>
                        <m:t>𝑜𝑓</m:t>
                      </m:r>
                      <m:r>
                        <a:rPr lang="en-US" sz="1600" i="1" dirty="0">
                          <a:latin typeface="Cambria Math" panose="02040503050406030204" pitchFamily="18" charset="0"/>
                        </a:rPr>
                        <m:t> </m:t>
                      </m:r>
                      <m:r>
                        <a:rPr lang="en-US" sz="1600" i="1" dirty="0">
                          <a:latin typeface="Cambria Math" panose="02040503050406030204" pitchFamily="18" charset="0"/>
                        </a:rPr>
                        <m:t>𝑎𝑡𝑡𝑟𝑖𝑏𝑢𝑡𝑒𝑠</m:t>
                      </m:r>
                      <m:r>
                        <a:rPr lang="en-US" sz="1600" i="1" dirty="0">
                          <a:latin typeface="Cambria Math" panose="02040503050406030204" pitchFamily="18" charset="0"/>
                        </a:rPr>
                        <m:t> </m:t>
                      </m:r>
                      <m:r>
                        <a:rPr lang="en-US" sz="1600" i="1" dirty="0">
                          <a:latin typeface="Cambria Math" panose="02040503050406030204" pitchFamily="18" charset="0"/>
                        </a:rPr>
                        <m:t>𝑤h𝑒𝑟𝑒</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1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𝑞</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0</m:t>
                      </m:r>
                    </m:oMath>
                  </m:oMathPara>
                </a14:m>
                <a:endParaRPr lang="en-US" sz="1600" dirty="0">
                  <a:latin typeface="+mn-lt"/>
                </a:endParaRPr>
              </a:p>
              <a:p>
                <a:pPr marL="0" indent="0">
                  <a:spcBef>
                    <a:spcPct val="20000"/>
                  </a:spcBef>
                  <a:spcAft>
                    <a:spcPts val="600"/>
                  </a:spcAft>
                  <a:buNone/>
                  <a:tabLst>
                    <a:tab pos="914400" algn="l"/>
                    <a:tab pos="1371600" algn="l"/>
                  </a:tabLs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	</m:t>
                      </m:r>
                      <m:r>
                        <a:rPr lang="en-US" sz="1600" i="1" dirty="0">
                          <a:latin typeface="Cambria Math" panose="02040503050406030204" pitchFamily="18" charset="0"/>
                          <a:cs typeface="Times New Roman" panose="02020603050405020304" pitchFamily="18" charset="0"/>
                        </a:rPr>
                        <m:t>𝑓</m:t>
                      </m:r>
                      <m:r>
                        <a:rPr lang="en-US" sz="1600" i="1" baseline="-25000" dirty="0">
                          <a:latin typeface="Cambria Math" panose="02040503050406030204" pitchFamily="18" charset="0"/>
                          <a:cs typeface="Times New Roman" panose="02020603050405020304" pitchFamily="18" charset="0"/>
                        </a:rPr>
                        <m:t>00 </m:t>
                      </m:r>
                      <m:r>
                        <a:rPr lang="en-US" sz="1600" i="1" dirty="0">
                          <a:latin typeface="Cambria Math" panose="02040503050406030204" pitchFamily="18" charset="0"/>
                        </a:rPr>
                        <m:t> =  # </m:t>
                      </m:r>
                      <m:r>
                        <a:rPr lang="en-US" sz="1600" i="1" dirty="0">
                          <a:latin typeface="Cambria Math" panose="02040503050406030204" pitchFamily="18" charset="0"/>
                        </a:rPr>
                        <m:t>𝑜𝑓</m:t>
                      </m:r>
                      <m:r>
                        <a:rPr lang="en-US" sz="1600" i="1" dirty="0">
                          <a:latin typeface="Cambria Math" panose="02040503050406030204" pitchFamily="18" charset="0"/>
                        </a:rPr>
                        <m:t> </m:t>
                      </m:r>
                      <m:r>
                        <a:rPr lang="en-US" sz="1600" i="1" dirty="0">
                          <a:latin typeface="Cambria Math" panose="02040503050406030204" pitchFamily="18" charset="0"/>
                        </a:rPr>
                        <m:t>𝑎𝑡𝑡𝑟𝑖𝑏𝑢𝑡𝑒𝑠</m:t>
                      </m:r>
                      <m:r>
                        <a:rPr lang="en-US" sz="1600" i="1" dirty="0">
                          <a:latin typeface="Cambria Math" panose="02040503050406030204" pitchFamily="18" charset="0"/>
                        </a:rPr>
                        <m:t> </m:t>
                      </m:r>
                      <m:r>
                        <a:rPr lang="en-US" sz="1600" i="1" dirty="0">
                          <a:latin typeface="Cambria Math" panose="02040503050406030204" pitchFamily="18" charset="0"/>
                        </a:rPr>
                        <m:t>𝑤h𝑒𝑟𝑒</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0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𝑞</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0</m:t>
                      </m:r>
                    </m:oMath>
                  </m:oMathPara>
                </a14:m>
                <a:endParaRPr lang="en-US" sz="1600" dirty="0">
                  <a:latin typeface="+mn-lt"/>
                </a:endParaRPr>
              </a:p>
              <a:p>
                <a:pPr marL="0" indent="0">
                  <a:spcBef>
                    <a:spcPct val="20000"/>
                  </a:spcBef>
                  <a:spcAft>
                    <a:spcPts val="600"/>
                  </a:spcAft>
                  <a:buNone/>
                  <a:tabLst>
                    <a:tab pos="914400" algn="l"/>
                    <a:tab pos="1371600" algn="l"/>
                  </a:tabLs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	</m:t>
                      </m:r>
                      <m:r>
                        <a:rPr lang="en-US" sz="1600" i="1" dirty="0">
                          <a:latin typeface="Cambria Math" panose="02040503050406030204" pitchFamily="18" charset="0"/>
                          <a:cs typeface="Times New Roman" panose="02020603050405020304" pitchFamily="18" charset="0"/>
                        </a:rPr>
                        <m:t>𝑓</m:t>
                      </m:r>
                      <m:r>
                        <a:rPr lang="en-US" sz="1600" i="1" baseline="-25000" dirty="0">
                          <a:latin typeface="Cambria Math" panose="02040503050406030204" pitchFamily="18" charset="0"/>
                          <a:cs typeface="Times New Roman" panose="02020603050405020304" pitchFamily="18" charset="0"/>
                        </a:rPr>
                        <m:t>11</m:t>
                      </m:r>
                      <m:r>
                        <a:rPr lang="en-US" sz="1600" i="1" dirty="0">
                          <a:latin typeface="Cambria Math" panose="02040503050406030204" pitchFamily="18" charset="0"/>
                        </a:rPr>
                        <m:t>  =  # </m:t>
                      </m:r>
                      <m:r>
                        <a:rPr lang="en-US" sz="1600" i="1" dirty="0">
                          <a:latin typeface="Cambria Math" panose="02040503050406030204" pitchFamily="18" charset="0"/>
                        </a:rPr>
                        <m:t>𝑜𝑓</m:t>
                      </m:r>
                      <m:r>
                        <a:rPr lang="en-US" sz="1600" i="1" dirty="0">
                          <a:latin typeface="Cambria Math" panose="02040503050406030204" pitchFamily="18" charset="0"/>
                        </a:rPr>
                        <m:t> </m:t>
                      </m:r>
                      <m:r>
                        <a:rPr lang="en-US" sz="1600" i="1" dirty="0">
                          <a:latin typeface="Cambria Math" panose="02040503050406030204" pitchFamily="18" charset="0"/>
                        </a:rPr>
                        <m:t>𝑎𝑡𝑡𝑟𝑖𝑏𝑢𝑡𝑒𝑠</m:t>
                      </m:r>
                      <m:r>
                        <a:rPr lang="en-US" sz="1600" i="1" dirty="0">
                          <a:latin typeface="Cambria Math" panose="02040503050406030204" pitchFamily="18" charset="0"/>
                        </a:rPr>
                        <m:t> </m:t>
                      </m:r>
                      <m:r>
                        <a:rPr lang="en-US" sz="1600" i="1" dirty="0">
                          <a:latin typeface="Cambria Math" panose="02040503050406030204" pitchFamily="18" charset="0"/>
                        </a:rPr>
                        <m:t>𝑤h𝑒𝑟𝑒</m:t>
                      </m:r>
                      <m:r>
                        <a:rPr lang="en-US" sz="1600" i="1" dirty="0">
                          <a:latin typeface="Cambria Math" panose="02040503050406030204" pitchFamily="18" charset="0"/>
                        </a:rPr>
                        <m:t> </m:t>
                      </m:r>
                      <m:r>
                        <a:rPr lang="en-US" sz="1600" i="1" dirty="0">
                          <a:latin typeface="Cambria Math" panose="02040503050406030204" pitchFamily="18" charset="0"/>
                        </a:rPr>
                        <m:t>𝑝</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1 </m:t>
                      </m:r>
                      <m:r>
                        <a:rPr lang="en-US" sz="1600" i="1" dirty="0">
                          <a:latin typeface="Cambria Math" panose="02040503050406030204" pitchFamily="18" charset="0"/>
                        </a:rPr>
                        <m:t>𝑎𝑛𝑑</m:t>
                      </m:r>
                      <m:r>
                        <a:rPr lang="en-US" sz="1600" i="1" dirty="0">
                          <a:latin typeface="Cambria Math" panose="02040503050406030204" pitchFamily="18" charset="0"/>
                        </a:rPr>
                        <m:t> </m:t>
                      </m:r>
                      <m:r>
                        <a:rPr lang="en-US" sz="1600" i="1" dirty="0">
                          <a:latin typeface="Cambria Math" panose="02040503050406030204" pitchFamily="18" charset="0"/>
                        </a:rPr>
                        <m:t>𝑞</m:t>
                      </m:r>
                      <m:r>
                        <a:rPr lang="en-US" sz="1600" i="1" dirty="0">
                          <a:latin typeface="Cambria Math" panose="02040503050406030204" pitchFamily="18" charset="0"/>
                        </a:rPr>
                        <m:t> </m:t>
                      </m:r>
                      <m:r>
                        <a:rPr lang="en-US" sz="1600" i="1" dirty="0">
                          <a:latin typeface="Cambria Math" panose="02040503050406030204" pitchFamily="18" charset="0"/>
                        </a:rPr>
                        <m:t>𝑤𝑎𝑠</m:t>
                      </m:r>
                      <m:r>
                        <a:rPr lang="en-US" sz="1600" i="1" dirty="0">
                          <a:latin typeface="Cambria Math" panose="02040503050406030204" pitchFamily="18" charset="0"/>
                        </a:rPr>
                        <m:t> 1</m:t>
                      </m:r>
                    </m:oMath>
                  </m:oMathPara>
                </a14:m>
                <a:endParaRPr lang="en-US" sz="1600" dirty="0">
                  <a:latin typeface="+mn-lt"/>
                </a:endParaRPr>
              </a:p>
              <a:p>
                <a:pPr marL="0" indent="0">
                  <a:spcBef>
                    <a:spcPct val="20000"/>
                  </a:spcBef>
                  <a:buNone/>
                  <a:tabLst>
                    <a:tab pos="914400" algn="l"/>
                    <a:tab pos="1371600" algn="l"/>
                  </a:tabLst>
                </a:pPr>
                <a:endParaRPr lang="en-US" sz="1800" dirty="0">
                  <a:latin typeface="+mn-lt"/>
                </a:endParaRPr>
              </a:p>
              <a:p>
                <a:pPr>
                  <a:lnSpc>
                    <a:spcPct val="80000"/>
                  </a:lnSpc>
                  <a:spcBef>
                    <a:spcPts val="0"/>
                  </a:spcBef>
                  <a:spcAft>
                    <a:spcPts val="1200"/>
                  </a:spcAft>
                  <a:buClrTx/>
                  <a:buFont typeface="Arial" panose="020B0604020202020204" pitchFamily="34" charset="0"/>
                  <a:buChar char="•"/>
                  <a:tabLst>
                    <a:tab pos="914400" algn="l"/>
                    <a:tab pos="1371600" algn="l"/>
                  </a:tabLst>
                </a:pPr>
                <a:r>
                  <a:rPr lang="en-US" sz="2000" dirty="0">
                    <a:latin typeface="+mn-lt"/>
                  </a:rPr>
                  <a:t>Jaccard Coefficients vs. Simple Matching Coefficients</a:t>
                </a:r>
              </a:p>
              <a:p>
                <a:pPr marL="0" indent="0">
                  <a:lnSpc>
                    <a:spcPct val="80000"/>
                  </a:lnSpc>
                  <a:spcBef>
                    <a:spcPct val="20000"/>
                  </a:spcBef>
                  <a:buNone/>
                  <a:tabLst>
                    <a:tab pos="914400" algn="l"/>
                    <a:tab pos="1371600" algn="l"/>
                  </a:tabLst>
                </a:pPr>
                <a:r>
                  <a:rPr lang="en-US" sz="1800" dirty="0">
                    <a:latin typeface="+mn-lt"/>
                    <a:cs typeface="Times New Roman" pitchFamily="18" charset="0"/>
                  </a:rPr>
                  <a:t>	</a:t>
                </a:r>
                <a14:m>
                  <m:oMath xmlns:m="http://schemas.openxmlformats.org/officeDocument/2006/math">
                    <m:r>
                      <a:rPr lang="en-US" sz="1800" i="1" dirty="0" smtClean="0">
                        <a:latin typeface="Cambria Math" panose="02040503050406030204" pitchFamily="18" charset="0"/>
                        <a:cs typeface="Times New Roman" pitchFamily="18" charset="0"/>
                      </a:rPr>
                      <m:t>𝐽𝑎𝑐𝑐𝑎𝑟𝑑</m:t>
                    </m:r>
                    <m:r>
                      <a:rPr lang="en-US" sz="1800" i="1" dirty="0" smtClean="0">
                        <a:latin typeface="Cambria Math" panose="02040503050406030204" pitchFamily="18" charset="0"/>
                        <a:cs typeface="Times New Roman" pitchFamily="18" charset="0"/>
                      </a:rPr>
                      <m:t>	=  </m:t>
                    </m:r>
                    <m:f>
                      <m:fPr>
                        <m:ctrlPr>
                          <a:rPr lang="en-US" sz="1800" i="1" dirty="0" smtClean="0">
                            <a:latin typeface="Cambria Math" panose="02040503050406030204" pitchFamily="18" charset="0"/>
                            <a:cs typeface="Times New Roman" pitchFamily="18" charset="0"/>
                          </a:rPr>
                        </m:ctrlPr>
                      </m:fPr>
                      <m:num>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𝑜𝑓</m:t>
                        </m:r>
                        <m:r>
                          <a:rPr lang="en-US" sz="1800" i="1" dirty="0">
                            <a:latin typeface="Cambria Math" panose="02040503050406030204" pitchFamily="18" charset="0"/>
                            <a:cs typeface="Times New Roman" pitchFamily="18" charset="0"/>
                          </a:rPr>
                          <m:t> 11 </m:t>
                        </m:r>
                        <m:r>
                          <a:rPr lang="en-US" sz="1800" i="1" dirty="0">
                            <a:latin typeface="Cambria Math" panose="02040503050406030204" pitchFamily="18" charset="0"/>
                            <a:cs typeface="Times New Roman" pitchFamily="18" charset="0"/>
                          </a:rPr>
                          <m:t>𝑚𝑎𝑡𝑐h𝑒𝑠</m:t>
                        </m:r>
                      </m:num>
                      <m:den>
                        <m:r>
                          <a:rPr lang="en-US" sz="1800" i="1" dirty="0">
                            <a:latin typeface="Cambria Math" panose="02040503050406030204" pitchFamily="18" charset="0"/>
                            <a:cs typeface="Times New Roman" pitchFamily="18" charset="0"/>
                          </a:rPr>
                          <m:t>𝑛𝑢𝑚𝑏𝑒𝑟</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𝑜𝑓</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𝑛𝑜𝑛</m:t>
                        </m:r>
                        <m:r>
                          <a:rPr lang="en-US" sz="1800" i="1" dirty="0">
                            <a:latin typeface="Cambria Math" panose="02040503050406030204" pitchFamily="18" charset="0"/>
                            <a:cs typeface="Times New Roman" pitchFamily="18" charset="0"/>
                          </a:rPr>
                          <m:t>−</m:t>
                        </m:r>
                        <m:r>
                          <a:rPr lang="en-US" sz="1800" i="1" dirty="0">
                            <a:latin typeface="Cambria Math" panose="02040503050406030204" pitchFamily="18" charset="0"/>
                            <a:cs typeface="Times New Roman" pitchFamily="18" charset="0"/>
                          </a:rPr>
                          <m:t>𝑧𝑒𝑟𝑜</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𝑎𝑡𝑡𝑟𝑖𝑏𝑢𝑡𝑒𝑠</m:t>
                        </m:r>
                      </m:den>
                    </m:f>
                    <m:r>
                      <a:rPr lang="en-US" sz="1800" i="1" dirty="0" smtClean="0">
                        <a:latin typeface="Cambria Math" panose="02040503050406030204" pitchFamily="18" charset="0"/>
                        <a:cs typeface="Times New Roman" pitchFamily="18" charset="0"/>
                      </a:rPr>
                      <m:t>=</m:t>
                    </m:r>
                    <m:f>
                      <m:fPr>
                        <m:ctrlPr>
                          <a:rPr lang="en-US" sz="1800" i="1" dirty="0" smtClean="0">
                            <a:latin typeface="Cambria Math" panose="02040503050406030204" pitchFamily="18" charset="0"/>
                            <a:cs typeface="Times New Roman" pitchFamily="18" charset="0"/>
                          </a:rPr>
                        </m:ctrlPr>
                      </m:fPr>
                      <m:num>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11</m:t>
                        </m:r>
                      </m:num>
                      <m:den>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01</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10</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11</m:t>
                        </m:r>
                      </m:den>
                    </m:f>
                  </m:oMath>
                </a14:m>
                <a:endParaRPr lang="en-US" sz="1800" dirty="0">
                  <a:latin typeface="+mn-lt"/>
                  <a:cs typeface="Times New Roman" pitchFamily="18" charset="0"/>
                </a:endParaRPr>
              </a:p>
              <a:p>
                <a:pPr marL="0" indent="0">
                  <a:lnSpc>
                    <a:spcPct val="80000"/>
                  </a:lnSpc>
                  <a:spcBef>
                    <a:spcPct val="20000"/>
                  </a:spcBef>
                  <a:buNone/>
                  <a:tabLst>
                    <a:tab pos="914400" algn="l"/>
                    <a:tab pos="1371600" algn="l"/>
                  </a:tabLst>
                </a:pPr>
                <a:r>
                  <a:rPr lang="en-US" sz="1800" dirty="0">
                    <a:latin typeface="+mn-lt"/>
                    <a:cs typeface="Times New Roman" pitchFamily="18" charset="0"/>
                  </a:rPr>
                  <a:t>  	  		</a:t>
                </a:r>
              </a:p>
              <a:p>
                <a:pPr marL="0" indent="0">
                  <a:lnSpc>
                    <a:spcPct val="80000"/>
                  </a:lnSpc>
                  <a:spcBef>
                    <a:spcPct val="20000"/>
                  </a:spcBef>
                  <a:buNone/>
                  <a:tabLst>
                    <a:tab pos="914400" algn="l"/>
                    <a:tab pos="1371600" algn="l"/>
                  </a:tabLst>
                </a:pPr>
                <a:r>
                  <a:rPr lang="en-US" sz="1800" dirty="0">
                    <a:latin typeface="+mn-lt"/>
                    <a:cs typeface="Times New Roman" pitchFamily="18" charset="0"/>
                  </a:rPr>
                  <a:t>	</a:t>
                </a:r>
                <a14:m>
                  <m:oMath xmlns:m="http://schemas.openxmlformats.org/officeDocument/2006/math">
                    <m:r>
                      <a:rPr lang="en-US" sz="1800" i="1" dirty="0" smtClean="0">
                        <a:latin typeface="Cambria Math" panose="02040503050406030204" pitchFamily="18" charset="0"/>
                        <a:cs typeface="Times New Roman" pitchFamily="18" charset="0"/>
                      </a:rPr>
                      <m:t>𝑆𝑀𝐶</m:t>
                    </m:r>
                    <m:r>
                      <a:rPr lang="en-US" sz="1800" i="1" dirty="0" smtClean="0">
                        <a:latin typeface="Cambria Math" panose="02040503050406030204" pitchFamily="18" charset="0"/>
                        <a:cs typeface="Times New Roman" pitchFamily="18" charset="0"/>
                      </a:rPr>
                      <m:t> 	=  </m:t>
                    </m:r>
                    <m:f>
                      <m:fPr>
                        <m:ctrlPr>
                          <a:rPr lang="en-US" sz="1800" i="1" dirty="0" smtClean="0">
                            <a:latin typeface="Cambria Math" panose="02040503050406030204" pitchFamily="18" charset="0"/>
                            <a:cs typeface="Times New Roman" pitchFamily="18" charset="0"/>
                          </a:rPr>
                        </m:ctrlPr>
                      </m:fPr>
                      <m:num>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𝑜𝑓</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𝑚𝑎𝑡𝑐h𝑒𝑠</m:t>
                        </m:r>
                      </m:num>
                      <m:den>
                        <m:r>
                          <a:rPr lang="en-US" sz="1800" i="1" dirty="0">
                            <a:latin typeface="Cambria Math" panose="02040503050406030204" pitchFamily="18" charset="0"/>
                            <a:cs typeface="Times New Roman" pitchFamily="18" charset="0"/>
                          </a:rPr>
                          <m:t>𝑛𝑢𝑚𝑏𝑒𝑟</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𝑜𝑓</m:t>
                        </m:r>
                        <m:r>
                          <a:rPr lang="en-US" sz="1800" i="1" dirty="0">
                            <a:latin typeface="Cambria Math" panose="02040503050406030204" pitchFamily="18" charset="0"/>
                            <a:cs typeface="Times New Roman" pitchFamily="18" charset="0"/>
                          </a:rPr>
                          <m:t> </m:t>
                        </m:r>
                        <m:r>
                          <a:rPr lang="en-US" sz="1800" i="1" dirty="0">
                            <a:latin typeface="Cambria Math" panose="02040503050406030204" pitchFamily="18" charset="0"/>
                            <a:cs typeface="Times New Roman" pitchFamily="18" charset="0"/>
                          </a:rPr>
                          <m:t>𝑎𝑡𝑡𝑟𝑖𝑏𝑢𝑡𝑒𝑠</m:t>
                        </m:r>
                      </m:den>
                    </m:f>
                    <m:r>
                      <a:rPr lang="en-US" sz="1800" i="1" dirty="0" smtClean="0">
                        <a:latin typeface="Cambria Math" panose="02040503050406030204" pitchFamily="18" charset="0"/>
                        <a:cs typeface="Times New Roman" pitchFamily="18" charset="0"/>
                      </a:rPr>
                      <m:t> = </m:t>
                    </m:r>
                    <m:f>
                      <m:fPr>
                        <m:ctrlPr>
                          <a:rPr lang="en-US" sz="1800" i="1" dirty="0" smtClean="0">
                            <a:latin typeface="Cambria Math" panose="02040503050406030204" pitchFamily="18" charset="0"/>
                            <a:cs typeface="Times New Roman" pitchFamily="18" charset="0"/>
                          </a:rPr>
                        </m:ctrlPr>
                      </m:fPr>
                      <m:num>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11</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00</m:t>
                        </m:r>
                      </m:num>
                      <m:den>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01</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10</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11</m:t>
                        </m:r>
                        <m:r>
                          <a:rPr lang="en-US" sz="1800" i="1" dirty="0">
                            <a:latin typeface="Cambria Math" panose="02040503050406030204" pitchFamily="18" charset="0"/>
                            <a:cs typeface="Times New Roman" pitchFamily="18" charset="0"/>
                          </a:rPr>
                          <m:t> + </m:t>
                        </m:r>
                        <m:r>
                          <a:rPr lang="en-US" sz="1800" i="1" dirty="0">
                            <a:latin typeface="Cambria Math" panose="02040503050406030204" pitchFamily="18" charset="0"/>
                            <a:cs typeface="Times New Roman" pitchFamily="18" charset="0"/>
                          </a:rPr>
                          <m:t>𝑓</m:t>
                        </m:r>
                        <m:r>
                          <a:rPr lang="en-US" sz="1800" i="1" baseline="-25000" dirty="0">
                            <a:latin typeface="Cambria Math" panose="02040503050406030204" pitchFamily="18" charset="0"/>
                            <a:cs typeface="Times New Roman" pitchFamily="18" charset="0"/>
                          </a:rPr>
                          <m:t>00</m:t>
                        </m:r>
                      </m:den>
                    </m:f>
                  </m:oMath>
                </a14:m>
                <a:endParaRPr lang="en-US" sz="1800" dirty="0">
                  <a:latin typeface="+mn-lt"/>
                  <a:cs typeface="Times New Roman" pitchFamily="18" charset="0"/>
                </a:endParaRPr>
              </a:p>
              <a:p>
                <a:pPr marL="0" indent="0">
                  <a:lnSpc>
                    <a:spcPct val="80000"/>
                  </a:lnSpc>
                  <a:spcBef>
                    <a:spcPct val="20000"/>
                  </a:spcBef>
                  <a:buNone/>
                  <a:tabLst>
                    <a:tab pos="914400" algn="l"/>
                    <a:tab pos="1371600" algn="l"/>
                  </a:tabLst>
                </a:pPr>
                <a:endParaRPr lang="en-US" sz="1800" dirty="0">
                  <a:latin typeface="Times New Roman" panose="02020603050405020304" pitchFamily="18" charset="0"/>
                  <a:cs typeface="Times New Roman" panose="02020603050405020304" pitchFamily="18" charset="0"/>
                </a:endParaRPr>
              </a:p>
              <a:p>
                <a:pPr>
                  <a:spcBef>
                    <a:spcPts val="0"/>
                  </a:spcBef>
                  <a:spcAft>
                    <a:spcPts val="1200"/>
                  </a:spcAft>
                  <a:buClrTx/>
                  <a:buFont typeface="Arial" panose="020B0604020202020204" pitchFamily="34" charset="0"/>
                  <a:buChar char="•"/>
                </a:pPr>
                <a:endParaRPr lang="en-US" altLang="en-US" sz="2000" dirty="0">
                  <a:solidFill>
                    <a:schemeClr val="accent5">
                      <a:lumMod val="75000"/>
                    </a:schemeClr>
                  </a:solidFill>
                  <a:latin typeface="+mn-lt"/>
                </a:endParaRPr>
              </a:p>
            </p:txBody>
          </p:sp>
        </mc:Choice>
        <mc:Fallback xmlns="">
          <p:sp>
            <p:nvSpPr>
              <p:cNvPr id="7" name="Rectangle 19">
                <a:extLst>
                  <a:ext uri="{FF2B5EF4-FFF2-40B4-BE49-F238E27FC236}">
                    <a16:creationId xmlns:a16="http://schemas.microsoft.com/office/drawing/2014/main" id="{7B2914E7-03DB-4E00-A0DB-B6773F29EA5E}"/>
                  </a:ext>
                </a:extLst>
              </p:cNvPr>
              <p:cNvSpPr>
                <a:spLocks noRot="1" noChangeAspect="1" noMove="1" noResize="1" noEditPoints="1" noAdjustHandles="1" noChangeArrowheads="1" noChangeShapeType="1" noTextEdit="1"/>
              </p:cNvSpPr>
              <p:nvPr/>
            </p:nvSpPr>
            <p:spPr bwMode="auto">
              <a:xfrm>
                <a:off x="299352" y="799464"/>
                <a:ext cx="6550627" cy="5259070"/>
              </a:xfrm>
              <a:prstGeom prst="rect">
                <a:avLst/>
              </a:prstGeom>
              <a:blipFill>
                <a:blip r:embed="rId3"/>
                <a:stretch>
                  <a:fillRect l="-93" t="-1267"/>
                </a:stretch>
              </a:blipFill>
              <a:ln w="28575">
                <a:solidFill>
                  <a:schemeClr val="tx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24EBAB23-A1D0-4050-8343-CFD7CA32A8BF}"/>
              </a:ext>
            </a:extLst>
          </p:cNvPr>
          <p:cNvSpPr/>
          <p:nvPr/>
        </p:nvSpPr>
        <p:spPr>
          <a:xfrm>
            <a:off x="7283115" y="2044005"/>
            <a:ext cx="4609533" cy="2769989"/>
          </a:xfrm>
          <a:prstGeom prst="rect">
            <a:avLst/>
          </a:prstGeom>
          <a:solidFill>
            <a:schemeClr val="accent5">
              <a:lumMod val="20000"/>
              <a:lumOff val="80000"/>
            </a:schemeClr>
          </a:solidFill>
          <a:ln w="28575">
            <a:solidFill>
              <a:schemeClr val="tx1"/>
            </a:solidFill>
          </a:ln>
        </p:spPr>
        <p:txBody>
          <a:bodyPr wrap="square">
            <a:spAutoFit/>
          </a:bodyPr>
          <a:lstStyle/>
          <a:p>
            <a:pPr algn="ctr">
              <a:spcAft>
                <a:spcPts val="1200"/>
              </a:spcAft>
              <a:buSzPct val="75000"/>
            </a:pPr>
            <a:r>
              <a:rPr lang="en-US" altLang="en-US" sz="2400" b="1" dirty="0">
                <a:latin typeface="Arial" charset="0"/>
              </a:rPr>
              <a:t>Ward’s Clustering Method</a:t>
            </a:r>
          </a:p>
          <a:p>
            <a:pPr marL="342900" indent="-342900">
              <a:spcAft>
                <a:spcPts val="1200"/>
              </a:spcAft>
              <a:buSzPct val="75000"/>
              <a:buFont typeface="Arial" panose="020B0604020202020204" pitchFamily="34" charset="0"/>
              <a:buChar char="•"/>
            </a:pPr>
            <a:r>
              <a:rPr lang="en-US" altLang="en-US" sz="2000" dirty="0"/>
              <a:t>Minimizes the total within-cluster variance</a:t>
            </a:r>
          </a:p>
          <a:p>
            <a:pPr marL="342900" indent="-342900">
              <a:spcAft>
                <a:spcPts val="1200"/>
              </a:spcAft>
              <a:buSzPct val="75000"/>
              <a:buFont typeface="Arial" panose="020B0604020202020204" pitchFamily="34" charset="0"/>
              <a:buChar char="•"/>
            </a:pPr>
            <a:r>
              <a:rPr lang="en-US" altLang="en-US" sz="2000" dirty="0"/>
              <a:t>At each step, find the pair of clusters that leads to minimum increase in total within-cluster variance after merging</a:t>
            </a:r>
          </a:p>
          <a:p>
            <a:pPr marL="342900" indent="-342900">
              <a:spcAft>
                <a:spcPts val="1200"/>
              </a:spcAft>
              <a:buSzPct val="75000"/>
              <a:buFont typeface="Arial" panose="020B0604020202020204" pitchFamily="34" charset="0"/>
              <a:buChar char="•"/>
            </a:pPr>
            <a:r>
              <a:rPr lang="en-US" altLang="en-US" sz="2000" dirty="0"/>
              <a:t>Less susceptible to noise and outliers</a:t>
            </a:r>
            <a:endParaRPr lang="en-US" altLang="en-US" dirty="0"/>
          </a:p>
        </p:txBody>
      </p:sp>
    </p:spTree>
    <p:extLst>
      <p:ext uri="{BB962C8B-B14F-4D97-AF65-F5344CB8AC3E}">
        <p14:creationId xmlns:p14="http://schemas.microsoft.com/office/powerpoint/2010/main" val="1061759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2E0E1EFC-E58B-40D6-BB17-F59DBF5F418B}"/>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650240" y="2382504"/>
            <a:ext cx="2367280"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600" b="1" dirty="0"/>
              <a:t>Assault</a:t>
            </a:r>
            <a:endParaRPr sz="36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24</a:t>
            </a:fld>
            <a:endParaRPr lang="en-US" dirty="0"/>
          </a:p>
        </p:txBody>
      </p:sp>
    </p:spTree>
    <p:extLst>
      <p:ext uri="{BB962C8B-B14F-4D97-AF65-F5344CB8AC3E}">
        <p14:creationId xmlns:p14="http://schemas.microsoft.com/office/powerpoint/2010/main" val="661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F6390EAE-0802-4F24-BDAE-9168B660764D}"/>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0" y="1"/>
            <a:ext cx="2316480" cy="71120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Assault</a:t>
            </a:r>
            <a:endParaRPr sz="32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25</a:t>
            </a:fld>
            <a:endParaRPr lang="en-US" dirty="0"/>
          </a:p>
        </p:txBody>
      </p:sp>
      <p:sp>
        <p:nvSpPr>
          <p:cNvPr id="7" name="Rectangle: Rounded Corners 6">
            <a:extLst>
              <a:ext uri="{FF2B5EF4-FFF2-40B4-BE49-F238E27FC236}">
                <a16:creationId xmlns:a16="http://schemas.microsoft.com/office/drawing/2014/main" id="{EF940E04-FE8E-4E0A-AE51-5758A54B9FC4}"/>
              </a:ext>
            </a:extLst>
          </p:cNvPr>
          <p:cNvSpPr/>
          <p:nvPr/>
        </p:nvSpPr>
        <p:spPr>
          <a:xfrm>
            <a:off x="305604" y="1232753"/>
            <a:ext cx="4754076" cy="2006360"/>
          </a:xfrm>
          <a:prstGeom prst="roundRect">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Female victim aged 15 to 17</a:t>
            </a:r>
          </a:p>
          <a:p>
            <a:pPr marL="285750" indent="-285750">
              <a:buFont typeface="Arial" panose="020B0604020202020204" pitchFamily="34" charset="0"/>
              <a:buChar char="•"/>
            </a:pPr>
            <a:r>
              <a:rPr lang="en-US" dirty="0">
                <a:solidFill>
                  <a:schemeClr val="tx1"/>
                </a:solidFill>
              </a:rPr>
              <a:t>Offender is Female</a:t>
            </a:r>
          </a:p>
          <a:p>
            <a:pPr marL="285750" indent="-285750">
              <a:buFont typeface="Arial" panose="020B0604020202020204" pitchFamily="34" charset="0"/>
              <a:buChar char="•"/>
            </a:pPr>
            <a:r>
              <a:rPr lang="en-US" dirty="0">
                <a:solidFill>
                  <a:schemeClr val="tx1"/>
                </a:solidFill>
              </a:rPr>
              <a:t>Time is 1200 to 2300</a:t>
            </a:r>
          </a:p>
          <a:p>
            <a:pPr marL="285750" indent="-285750">
              <a:buFont typeface="Arial" panose="020B0604020202020204" pitchFamily="34" charset="0"/>
              <a:buChar char="•"/>
            </a:pPr>
            <a:r>
              <a:rPr lang="en-US" dirty="0">
                <a:solidFill>
                  <a:schemeClr val="tx1"/>
                </a:solidFill>
              </a:rPr>
              <a:t>Minor Injuries</a:t>
            </a:r>
          </a:p>
          <a:p>
            <a:pPr marL="285750" indent="-285750">
              <a:buFont typeface="Arial" panose="020B0604020202020204" pitchFamily="34" charset="0"/>
              <a:buChar char="•"/>
            </a:pPr>
            <a:r>
              <a:rPr lang="en-US" dirty="0">
                <a:solidFill>
                  <a:schemeClr val="tx1"/>
                </a:solidFill>
              </a:rPr>
              <a:t>Multiple victims, offenders, and offenses</a:t>
            </a:r>
          </a:p>
          <a:p>
            <a:pPr marL="285750" indent="-285750">
              <a:buFont typeface="Arial" panose="020B0604020202020204" pitchFamily="34" charset="0"/>
              <a:buChar char="•"/>
            </a:pPr>
            <a:r>
              <a:rPr lang="en-US" dirty="0">
                <a:solidFill>
                  <a:schemeClr val="tx1"/>
                </a:solidFill>
              </a:rPr>
              <a:t>In a city environment within the East-North Central country division</a:t>
            </a:r>
          </a:p>
        </p:txBody>
      </p:sp>
      <p:sp>
        <p:nvSpPr>
          <p:cNvPr id="8" name="Rectangle: Rounded Corners 7">
            <a:extLst>
              <a:ext uri="{FF2B5EF4-FFF2-40B4-BE49-F238E27FC236}">
                <a16:creationId xmlns:a16="http://schemas.microsoft.com/office/drawing/2014/main" id="{08B6A667-3055-4232-9ABC-AF01E9E8BD03}"/>
              </a:ext>
            </a:extLst>
          </p:cNvPr>
          <p:cNvSpPr/>
          <p:nvPr/>
        </p:nvSpPr>
        <p:spPr>
          <a:xfrm>
            <a:off x="5559395" y="293810"/>
            <a:ext cx="5516880" cy="12605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Victim aged 12 to 14</a:t>
            </a:r>
          </a:p>
          <a:p>
            <a:pPr marL="285750" indent="-285750">
              <a:buFont typeface="Arial" panose="020B0604020202020204" pitchFamily="34" charset="0"/>
              <a:buChar char="•"/>
            </a:pPr>
            <a:r>
              <a:rPr lang="en-US" dirty="0">
                <a:solidFill>
                  <a:schemeClr val="tx1"/>
                </a:solidFill>
              </a:rPr>
              <a:t>Offender age is 13 to 18</a:t>
            </a:r>
          </a:p>
          <a:p>
            <a:pPr marL="285750" indent="-285750">
              <a:buFont typeface="Arial" panose="020B0604020202020204" pitchFamily="34" charset="0"/>
              <a:buChar char="•"/>
            </a:pPr>
            <a:r>
              <a:rPr lang="en-US" dirty="0">
                <a:solidFill>
                  <a:schemeClr val="tx1"/>
                </a:solidFill>
              </a:rPr>
              <a:t>Time is 0600 to 1100</a:t>
            </a:r>
          </a:p>
          <a:p>
            <a:pPr marL="285750" indent="-285750">
              <a:buFont typeface="Arial" panose="020B0604020202020204" pitchFamily="34" charset="0"/>
              <a:buChar char="•"/>
            </a:pPr>
            <a:r>
              <a:rPr lang="en-US" dirty="0">
                <a:solidFill>
                  <a:schemeClr val="tx1"/>
                </a:solidFill>
              </a:rPr>
              <a:t>At schools within the South-Atlantic country division</a:t>
            </a:r>
          </a:p>
          <a:p>
            <a:pPr marL="285750" indent="-285750">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id="{EA51536A-8A9D-4A81-8CB1-D2B2299CB383}"/>
              </a:ext>
            </a:extLst>
          </p:cNvPr>
          <p:cNvSpPr/>
          <p:nvPr/>
        </p:nvSpPr>
        <p:spPr>
          <a:xfrm>
            <a:off x="6707204" y="4369179"/>
            <a:ext cx="4754076" cy="1344068"/>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Offender age 18 to 24 and 41 or older</a:t>
            </a:r>
          </a:p>
          <a:p>
            <a:pPr marL="285750" indent="-285750">
              <a:buFont typeface="Arial" panose="020B0604020202020204" pitchFamily="34" charset="0"/>
              <a:buChar char="•"/>
            </a:pPr>
            <a:r>
              <a:rPr lang="en-US" dirty="0">
                <a:solidFill>
                  <a:schemeClr val="tx1"/>
                </a:solidFill>
              </a:rPr>
              <a:t>Multiple offenses</a:t>
            </a:r>
          </a:p>
          <a:p>
            <a:pPr marL="285750" indent="-285750">
              <a:buFont typeface="Arial" panose="020B0604020202020204" pitchFamily="34" charset="0"/>
              <a:buChar char="•"/>
            </a:pPr>
            <a:r>
              <a:rPr lang="en-US" dirty="0">
                <a:solidFill>
                  <a:schemeClr val="tx1"/>
                </a:solidFill>
              </a:rPr>
              <a:t>Offense take place along roads/highways</a:t>
            </a:r>
          </a:p>
          <a:p>
            <a:pPr marL="285750" indent="-285750">
              <a:buFont typeface="Arial" panose="020B0604020202020204" pitchFamily="34" charset="0"/>
              <a:buChar char="•"/>
            </a:pPr>
            <a:r>
              <a:rPr lang="en-US" dirty="0">
                <a:solidFill>
                  <a:schemeClr val="tx1"/>
                </a:solidFill>
              </a:rPr>
              <a:t>In the West-South-Central country division</a:t>
            </a:r>
          </a:p>
          <a:p>
            <a:pPr marL="285750" indent="-285750">
              <a:buFont typeface="Arial" panose="020B0604020202020204" pitchFamily="34" charset="0"/>
              <a:buChar char="•"/>
            </a:pPr>
            <a:endParaRPr lang="en-US" dirty="0">
              <a:solidFill>
                <a:schemeClr val="tx1"/>
              </a:solidFill>
            </a:endParaRPr>
          </a:p>
        </p:txBody>
      </p:sp>
      <p:sp>
        <p:nvSpPr>
          <p:cNvPr id="10" name="Rectangle: Rounded Corners 9">
            <a:extLst>
              <a:ext uri="{FF2B5EF4-FFF2-40B4-BE49-F238E27FC236}">
                <a16:creationId xmlns:a16="http://schemas.microsoft.com/office/drawing/2014/main" id="{27AB6DF4-A7C8-43EA-B540-8602DBB31326}"/>
              </a:ext>
            </a:extLst>
          </p:cNvPr>
          <p:cNvSpPr/>
          <p:nvPr/>
        </p:nvSpPr>
        <p:spPr>
          <a:xfrm>
            <a:off x="6619575" y="2187608"/>
            <a:ext cx="4929334" cy="1344069"/>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Victim aged 0 to 2 or 9 to 11</a:t>
            </a:r>
          </a:p>
          <a:p>
            <a:pPr marL="285750" indent="-285750">
              <a:buFont typeface="Arial" panose="020B0604020202020204" pitchFamily="34" charset="0"/>
              <a:buChar char="•"/>
            </a:pPr>
            <a:r>
              <a:rPr lang="en-US" dirty="0">
                <a:solidFill>
                  <a:schemeClr val="tx1"/>
                </a:solidFill>
              </a:rPr>
              <a:t>Offender aged 1 to 13 or 24 to 32</a:t>
            </a:r>
          </a:p>
          <a:p>
            <a:pPr marL="285750" indent="-285750">
              <a:buFont typeface="Arial" panose="020B0604020202020204" pitchFamily="34" charset="0"/>
              <a:buChar char="•"/>
            </a:pPr>
            <a:r>
              <a:rPr lang="en-US" dirty="0">
                <a:solidFill>
                  <a:schemeClr val="tx1"/>
                </a:solidFill>
              </a:rPr>
              <a:t>Offender is parent or of unknown relationship</a:t>
            </a:r>
          </a:p>
          <a:p>
            <a:pPr marL="285750" indent="-285750">
              <a:buFont typeface="Arial" panose="020B0604020202020204" pitchFamily="34" charset="0"/>
              <a:buChar char="•"/>
            </a:pPr>
            <a:r>
              <a:rPr lang="en-US" dirty="0">
                <a:solidFill>
                  <a:schemeClr val="tx1"/>
                </a:solidFill>
              </a:rPr>
              <a:t>In the East-South-Central country division</a:t>
            </a:r>
          </a:p>
          <a:p>
            <a:pPr marL="285750" indent="-285750">
              <a:buFont typeface="Arial" panose="020B0604020202020204" pitchFamily="34" charset="0"/>
              <a:buChar char="•"/>
            </a:pPr>
            <a:endParaRPr lang="en-US" dirty="0">
              <a:solidFill>
                <a:schemeClr val="tx1"/>
              </a:solidFill>
            </a:endParaRPr>
          </a:p>
        </p:txBody>
      </p:sp>
      <p:sp>
        <p:nvSpPr>
          <p:cNvPr id="11" name="Rectangle: Rounded Corners 10">
            <a:extLst>
              <a:ext uri="{FF2B5EF4-FFF2-40B4-BE49-F238E27FC236}">
                <a16:creationId xmlns:a16="http://schemas.microsoft.com/office/drawing/2014/main" id="{BCD6CC1E-9B8A-44E7-B178-5041237FEF3B}"/>
              </a:ext>
            </a:extLst>
          </p:cNvPr>
          <p:cNvSpPr/>
          <p:nvPr/>
        </p:nvSpPr>
        <p:spPr>
          <a:xfrm>
            <a:off x="482469" y="4002821"/>
            <a:ext cx="4754076" cy="1521716"/>
          </a:xfrm>
          <a:prstGeom prst="roundRect">
            <a:avLst/>
          </a:prstGeom>
          <a:solidFill>
            <a:srgbClr val="CC99FF"/>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Victim is male</a:t>
            </a:r>
          </a:p>
          <a:p>
            <a:pPr marL="285750" indent="-285750">
              <a:buFont typeface="Arial" panose="020B0604020202020204" pitchFamily="34" charset="0"/>
              <a:buChar char="•"/>
            </a:pPr>
            <a:r>
              <a:rPr lang="en-US" dirty="0">
                <a:solidFill>
                  <a:schemeClr val="tx1"/>
                </a:solidFill>
              </a:rPr>
              <a:t>Offender is male</a:t>
            </a:r>
          </a:p>
          <a:p>
            <a:pPr marL="285750" indent="-285750">
              <a:buFont typeface="Arial" panose="020B0604020202020204" pitchFamily="34" charset="0"/>
              <a:buChar char="•"/>
            </a:pPr>
            <a:r>
              <a:rPr lang="en-US" dirty="0">
                <a:solidFill>
                  <a:schemeClr val="tx1"/>
                </a:solidFill>
              </a:rPr>
              <a:t>Offense occurs in a residence/home</a:t>
            </a:r>
          </a:p>
          <a:p>
            <a:pPr marL="285750" indent="-285750">
              <a:buFont typeface="Arial" panose="020B0604020202020204" pitchFamily="34" charset="0"/>
              <a:buChar char="•"/>
            </a:pPr>
            <a:r>
              <a:rPr lang="en-US" dirty="0">
                <a:solidFill>
                  <a:schemeClr val="tx1"/>
                </a:solidFill>
              </a:rPr>
              <a:t>Using hands/feet as weapons</a:t>
            </a:r>
          </a:p>
          <a:p>
            <a:pPr marL="285750" indent="-285750">
              <a:buFont typeface="Arial" panose="020B0604020202020204" pitchFamily="34" charset="0"/>
              <a:buChar char="•"/>
            </a:pPr>
            <a:r>
              <a:rPr lang="en-US" dirty="0">
                <a:solidFill>
                  <a:schemeClr val="tx1"/>
                </a:solidFill>
              </a:rPr>
              <a:t>One victim, one offender, one offense</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593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A2E9E0-CCEA-4382-BC8B-CF82490C4FC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Logistic Regression with Elastic Net</a:t>
            </a:r>
          </a:p>
        </p:txBody>
      </p:sp>
      <p:sp>
        <p:nvSpPr>
          <p:cNvPr id="10" name="Content Placeholder 9">
            <a:extLst>
              <a:ext uri="{FF2B5EF4-FFF2-40B4-BE49-F238E27FC236}">
                <a16:creationId xmlns:a16="http://schemas.microsoft.com/office/drawing/2014/main" id="{CFD33C31-6CA1-4E7E-B4A8-2020B9EFE89C}"/>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dirty="0">
                <a:solidFill>
                  <a:srgbClr val="FFFF00"/>
                </a:solidFill>
              </a:rPr>
              <a:t>Tuned Alpha and Lambda Using Grid Search</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CF2AA0-9A70-4C55-AC46-1FB0297D9AA8}"/>
              </a:ext>
            </a:extLst>
          </p:cNvPr>
          <p:cNvPicPr>
            <a:picLocks noChangeAspect="1"/>
          </p:cNvPicPr>
          <p:nvPr/>
        </p:nvPicPr>
        <p:blipFill rotWithShape="1">
          <a:blip r:embed="rId2"/>
          <a:srcRect r="7340"/>
          <a:stretch/>
        </p:blipFill>
        <p:spPr>
          <a:xfrm>
            <a:off x="3531975" y="2284441"/>
            <a:ext cx="5219489" cy="1128662"/>
          </a:xfrm>
          <a:prstGeom prst="rect">
            <a:avLst/>
          </a:prstGeom>
        </p:spPr>
      </p:pic>
      <p:sp>
        <p:nvSpPr>
          <p:cNvPr id="3" name="Rectangle 2">
            <a:extLst>
              <a:ext uri="{FF2B5EF4-FFF2-40B4-BE49-F238E27FC236}">
                <a16:creationId xmlns:a16="http://schemas.microsoft.com/office/drawing/2014/main" id="{722907F4-025F-4424-ACA1-DA0BDA912633}"/>
              </a:ext>
            </a:extLst>
          </p:cNvPr>
          <p:cNvSpPr/>
          <p:nvPr/>
        </p:nvSpPr>
        <p:spPr>
          <a:xfrm>
            <a:off x="5693134" y="3429000"/>
            <a:ext cx="907556" cy="3015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9B6D5811-6012-41FA-9966-81F2916DCD8D}"/>
              </a:ext>
            </a:extLst>
          </p:cNvPr>
          <p:cNvGraphicFramePr>
            <a:graphicFrameLocks noGrp="1"/>
          </p:cNvGraphicFramePr>
          <p:nvPr>
            <p:extLst>
              <p:ext uri="{D42A27DB-BD31-4B8C-83A1-F6EECF244321}">
                <p14:modId xmlns:p14="http://schemas.microsoft.com/office/powerpoint/2010/main" val="1228323038"/>
              </p:ext>
            </p:extLst>
          </p:nvPr>
        </p:nvGraphicFramePr>
        <p:xfrm>
          <a:off x="1752600" y="4657386"/>
          <a:ext cx="8686799" cy="1920240"/>
        </p:xfrm>
        <a:graphic>
          <a:graphicData uri="http://schemas.openxmlformats.org/drawingml/2006/table">
            <a:tbl>
              <a:tblPr firstRow="1" firstCol="1" bandRow="1">
                <a:tableStyleId>{5C22544A-7EE6-4342-B048-85BDC9FD1C3A}</a:tableStyleId>
              </a:tblPr>
              <a:tblGrid>
                <a:gridCol w="2424096">
                  <a:extLst>
                    <a:ext uri="{9D8B030D-6E8A-4147-A177-3AD203B41FA5}">
                      <a16:colId xmlns:a16="http://schemas.microsoft.com/office/drawing/2014/main" val="525463524"/>
                    </a:ext>
                  </a:extLst>
                </a:gridCol>
                <a:gridCol w="971801">
                  <a:extLst>
                    <a:ext uri="{9D8B030D-6E8A-4147-A177-3AD203B41FA5}">
                      <a16:colId xmlns:a16="http://schemas.microsoft.com/office/drawing/2014/main" val="3111500658"/>
                    </a:ext>
                  </a:extLst>
                </a:gridCol>
                <a:gridCol w="1017149">
                  <a:extLst>
                    <a:ext uri="{9D8B030D-6E8A-4147-A177-3AD203B41FA5}">
                      <a16:colId xmlns:a16="http://schemas.microsoft.com/office/drawing/2014/main" val="3154176767"/>
                    </a:ext>
                  </a:extLst>
                </a:gridCol>
                <a:gridCol w="1131281">
                  <a:extLst>
                    <a:ext uri="{9D8B030D-6E8A-4147-A177-3AD203B41FA5}">
                      <a16:colId xmlns:a16="http://schemas.microsoft.com/office/drawing/2014/main" val="1687509947"/>
                    </a:ext>
                  </a:extLst>
                </a:gridCol>
                <a:gridCol w="866273">
                  <a:extLst>
                    <a:ext uri="{9D8B030D-6E8A-4147-A177-3AD203B41FA5}">
                      <a16:colId xmlns:a16="http://schemas.microsoft.com/office/drawing/2014/main" val="2547834791"/>
                    </a:ext>
                  </a:extLst>
                </a:gridCol>
                <a:gridCol w="1163053">
                  <a:extLst>
                    <a:ext uri="{9D8B030D-6E8A-4147-A177-3AD203B41FA5}">
                      <a16:colId xmlns:a16="http://schemas.microsoft.com/office/drawing/2014/main" val="2861279196"/>
                    </a:ext>
                  </a:extLst>
                </a:gridCol>
                <a:gridCol w="1113146">
                  <a:extLst>
                    <a:ext uri="{9D8B030D-6E8A-4147-A177-3AD203B41FA5}">
                      <a16:colId xmlns:a16="http://schemas.microsoft.com/office/drawing/2014/main" val="1301711467"/>
                    </a:ext>
                  </a:extLst>
                </a:gridCol>
              </a:tblGrid>
              <a:tr h="384048">
                <a:tc>
                  <a:txBody>
                    <a:bodyPr/>
                    <a:lstStyle/>
                    <a:p>
                      <a:pPr marL="0" marR="0" algn="ctr">
                        <a:lnSpc>
                          <a:spcPct val="107000"/>
                        </a:lnSpc>
                        <a:spcBef>
                          <a:spcPts val="0"/>
                        </a:spcBef>
                        <a:spcAft>
                          <a:spcPts val="0"/>
                        </a:spcAft>
                      </a:pPr>
                      <a:r>
                        <a:rPr lang="en-US" sz="1800" dirty="0">
                          <a:effectLst/>
                        </a:rPr>
                        <a:t>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Alpha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Lambda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AUC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Sensitivity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Specificity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2133334"/>
                  </a:ext>
                </a:extLst>
              </a:tr>
              <a:tr h="384048">
                <a:tc>
                  <a:txBody>
                    <a:bodyPr/>
                    <a:lstStyle/>
                    <a:p>
                      <a:pPr marL="0" marR="0" algn="ctr">
                        <a:lnSpc>
                          <a:spcPct val="107000"/>
                        </a:lnSpc>
                        <a:spcBef>
                          <a:spcPts val="0"/>
                        </a:spcBef>
                        <a:spcAft>
                          <a:spcPts val="0"/>
                        </a:spcAft>
                      </a:pPr>
                      <a:r>
                        <a:rPr lang="en-US" sz="1800">
                          <a:effectLst/>
                        </a:rPr>
                        <a:t>Assault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0.0001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0.843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6917497"/>
                  </a:ext>
                </a:extLst>
              </a:tr>
              <a:tr h="384048">
                <a:tc>
                  <a:txBody>
                    <a:bodyPr/>
                    <a:lstStyle/>
                    <a:p>
                      <a:pPr marL="0" marR="0" algn="ctr">
                        <a:lnSpc>
                          <a:spcPct val="107000"/>
                        </a:lnSpc>
                        <a:spcBef>
                          <a:spcPts val="0"/>
                        </a:spcBef>
                        <a:spcAft>
                          <a:spcPts val="0"/>
                        </a:spcAft>
                      </a:pPr>
                      <a:r>
                        <a:rPr lang="en-US" sz="1800">
                          <a:effectLst/>
                        </a:rPr>
                        <a:t>Sex Offense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a:effectLst/>
                        </a:rPr>
                        <a:t>0.50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0.00001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0.864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0.938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0.854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3198574"/>
                  </a:ext>
                </a:extLst>
              </a:tr>
              <a:tr h="384048">
                <a:tc>
                  <a:txBody>
                    <a:bodyPr/>
                    <a:lstStyle/>
                    <a:p>
                      <a:pPr marL="0" marR="0" algn="ctr">
                        <a:lnSpc>
                          <a:spcPct val="107000"/>
                        </a:lnSpc>
                        <a:spcBef>
                          <a:spcPts val="0"/>
                        </a:spcBef>
                        <a:spcAft>
                          <a:spcPts val="0"/>
                        </a:spcAft>
                      </a:pPr>
                      <a:r>
                        <a:rPr lang="en-US" sz="1800" dirty="0">
                          <a:effectLst/>
                        </a:rPr>
                        <a:t>Homicide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0.00001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0.971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0.905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0.928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8435904"/>
                  </a:ext>
                </a:extLst>
              </a:tr>
              <a:tr h="384048">
                <a:tc>
                  <a:txBody>
                    <a:bodyPr/>
                    <a:lstStyle/>
                    <a:p>
                      <a:pPr marL="0" marR="0" algn="ctr">
                        <a:lnSpc>
                          <a:spcPct val="107000"/>
                        </a:lnSpc>
                        <a:spcBef>
                          <a:spcPts val="0"/>
                        </a:spcBef>
                        <a:spcAft>
                          <a:spcPts val="0"/>
                        </a:spcAft>
                      </a:pPr>
                      <a:r>
                        <a:rPr lang="en-US" sz="1800" dirty="0">
                          <a:effectLst/>
                        </a:rPr>
                        <a:t>Kidnapping/Abduction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0.0001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0.859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0.926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0.869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r">
                        <a:lnSpc>
                          <a:spcPct val="107000"/>
                        </a:lnSpc>
                        <a:spcBef>
                          <a:spcPts val="0"/>
                        </a:spcBef>
                        <a:spcAft>
                          <a:spcPts val="0"/>
                        </a:spcAft>
                      </a:pPr>
                      <a:r>
                        <a:rPr lang="en-US" sz="1800" dirty="0">
                          <a:effectLst/>
                        </a:rPr>
                        <a:t>0.849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345130"/>
                  </a:ext>
                </a:extLst>
              </a:tr>
            </a:tbl>
          </a:graphicData>
        </a:graphic>
      </p:graphicFrame>
      <p:pic>
        <p:nvPicPr>
          <p:cNvPr id="6" name="Picture 5">
            <a:extLst>
              <a:ext uri="{FF2B5EF4-FFF2-40B4-BE49-F238E27FC236}">
                <a16:creationId xmlns:a16="http://schemas.microsoft.com/office/drawing/2014/main" id="{36FDF76B-B63C-462D-A212-1B009D1B2F93}"/>
              </a:ext>
            </a:extLst>
          </p:cNvPr>
          <p:cNvPicPr>
            <a:picLocks noChangeAspect="1"/>
          </p:cNvPicPr>
          <p:nvPr/>
        </p:nvPicPr>
        <p:blipFill>
          <a:blip r:embed="rId3"/>
          <a:stretch>
            <a:fillRect/>
          </a:stretch>
        </p:blipFill>
        <p:spPr>
          <a:xfrm>
            <a:off x="1155415" y="3439826"/>
            <a:ext cx="9957368" cy="1097280"/>
          </a:xfrm>
          <a:prstGeom prst="rect">
            <a:avLst/>
          </a:prstGeom>
        </p:spPr>
      </p:pic>
      <p:sp>
        <p:nvSpPr>
          <p:cNvPr id="11" name="Slide Number Placeholder 1">
            <a:extLst>
              <a:ext uri="{FF2B5EF4-FFF2-40B4-BE49-F238E27FC236}">
                <a16:creationId xmlns:a16="http://schemas.microsoft.com/office/drawing/2014/main" id="{1ED8FE5F-C5A7-43F3-96E6-657EDA1C1177}"/>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26</a:t>
            </a:fld>
            <a:endParaRPr lang="en-US" dirty="0"/>
          </a:p>
        </p:txBody>
      </p:sp>
    </p:spTree>
    <p:extLst>
      <p:ext uri="{BB962C8B-B14F-4D97-AF65-F5344CB8AC3E}">
        <p14:creationId xmlns:p14="http://schemas.microsoft.com/office/powerpoint/2010/main" val="3762521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F1839-F5D8-4E48-A1CB-C97EBA3ED9F0}"/>
              </a:ext>
            </a:extLst>
          </p:cNvPr>
          <p:cNvPicPr>
            <a:picLocks noChangeAspect="1"/>
          </p:cNvPicPr>
          <p:nvPr/>
        </p:nvPicPr>
        <p:blipFill>
          <a:blip r:embed="rId2"/>
          <a:stretch>
            <a:fillRect/>
          </a:stretch>
        </p:blipFill>
        <p:spPr>
          <a:xfrm>
            <a:off x="3090418" y="1276216"/>
            <a:ext cx="6987847" cy="5581783"/>
          </a:xfrm>
          <a:prstGeom prst="rect">
            <a:avLst/>
          </a:prstGeom>
        </p:spPr>
      </p:pic>
      <p:sp>
        <p:nvSpPr>
          <p:cNvPr id="2" name="Title 1">
            <a:extLst>
              <a:ext uri="{FF2B5EF4-FFF2-40B4-BE49-F238E27FC236}">
                <a16:creationId xmlns:a16="http://schemas.microsoft.com/office/drawing/2014/main" id="{E47099EC-3ECC-4E61-837E-EEEFD8ED5279}"/>
              </a:ext>
            </a:extLst>
          </p:cNvPr>
          <p:cNvSpPr>
            <a:spLocks noGrp="1"/>
          </p:cNvSpPr>
          <p:nvPr>
            <p:ph type="title"/>
          </p:nvPr>
        </p:nvSpPr>
        <p:spPr>
          <a:xfrm>
            <a:off x="4942386" y="29427"/>
            <a:ext cx="5135879" cy="1097279"/>
          </a:xfrm>
          <a:ln>
            <a:noFill/>
          </a:ln>
        </p:spPr>
        <p:txBody>
          <a:bodyPr>
            <a:noAutofit/>
          </a:bodyPr>
          <a:lstStyle/>
          <a:p>
            <a:pPr algn="ctr"/>
            <a:r>
              <a:rPr lang="en-US" sz="3200" b="1" dirty="0"/>
              <a:t>Variable Influence</a:t>
            </a:r>
            <a:br>
              <a:rPr lang="en-US" sz="3200" b="1" dirty="0"/>
            </a:br>
            <a:r>
              <a:rPr lang="en-US" sz="3200" b="1" dirty="0"/>
              <a:t>Comparison Across Models</a:t>
            </a:r>
          </a:p>
        </p:txBody>
      </p:sp>
      <p:cxnSp>
        <p:nvCxnSpPr>
          <p:cNvPr id="14" name="Straight Arrow Connector 13">
            <a:extLst>
              <a:ext uri="{FF2B5EF4-FFF2-40B4-BE49-F238E27FC236}">
                <a16:creationId xmlns:a16="http://schemas.microsoft.com/office/drawing/2014/main" id="{2BEB6E06-D2E3-41ED-A99B-A340DF9514E2}"/>
              </a:ext>
            </a:extLst>
          </p:cNvPr>
          <p:cNvCxnSpPr>
            <a:cxnSpLocks/>
          </p:cNvCxnSpPr>
          <p:nvPr/>
        </p:nvCxnSpPr>
        <p:spPr>
          <a:xfrm>
            <a:off x="3235251" y="144379"/>
            <a:ext cx="1088096" cy="1435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C3188F-B8F7-4396-B618-74266DC37B41}"/>
              </a:ext>
            </a:extLst>
          </p:cNvPr>
          <p:cNvCxnSpPr>
            <a:cxnSpLocks/>
          </p:cNvCxnSpPr>
          <p:nvPr/>
        </p:nvCxnSpPr>
        <p:spPr>
          <a:xfrm>
            <a:off x="3785937" y="6657474"/>
            <a:ext cx="1617336" cy="124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B7D3B17-E1AE-4E64-8225-1C4173623B30}"/>
              </a:ext>
            </a:extLst>
          </p:cNvPr>
          <p:cNvPicPr>
            <a:picLocks noChangeAspect="1"/>
          </p:cNvPicPr>
          <p:nvPr/>
        </p:nvPicPr>
        <p:blipFill>
          <a:blip r:embed="rId3"/>
          <a:stretch>
            <a:fillRect/>
          </a:stretch>
        </p:blipFill>
        <p:spPr>
          <a:xfrm>
            <a:off x="0" y="0"/>
            <a:ext cx="3224383" cy="6858000"/>
          </a:xfrm>
          <a:prstGeom prst="rect">
            <a:avLst/>
          </a:prstGeom>
        </p:spPr>
      </p:pic>
      <p:cxnSp>
        <p:nvCxnSpPr>
          <p:cNvPr id="56" name="Straight Connector 55">
            <a:extLst>
              <a:ext uri="{FF2B5EF4-FFF2-40B4-BE49-F238E27FC236}">
                <a16:creationId xmlns:a16="http://schemas.microsoft.com/office/drawing/2014/main" id="{C3E3C754-B8FB-4396-84CF-83935C5043C0}"/>
              </a:ext>
            </a:extLst>
          </p:cNvPr>
          <p:cNvCxnSpPr>
            <a:cxnSpLocks/>
          </p:cNvCxnSpPr>
          <p:nvPr/>
        </p:nvCxnSpPr>
        <p:spPr>
          <a:xfrm flipH="1" flipV="1">
            <a:off x="3224383" y="2526633"/>
            <a:ext cx="561554" cy="413084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4A72322-D5E2-4496-BAEA-4529581E4A26}"/>
              </a:ext>
            </a:extLst>
          </p:cNvPr>
          <p:cNvPicPr>
            <a:picLocks noChangeAspect="1"/>
          </p:cNvPicPr>
          <p:nvPr/>
        </p:nvPicPr>
        <p:blipFill>
          <a:blip r:embed="rId4"/>
          <a:stretch>
            <a:fillRect/>
          </a:stretch>
        </p:blipFill>
        <p:spPr>
          <a:xfrm>
            <a:off x="10222644" y="4901673"/>
            <a:ext cx="1969356" cy="1964267"/>
          </a:xfrm>
          <a:prstGeom prst="rect">
            <a:avLst/>
          </a:prstGeom>
        </p:spPr>
      </p:pic>
      <p:sp>
        <p:nvSpPr>
          <p:cNvPr id="9" name="Title 1">
            <a:extLst>
              <a:ext uri="{FF2B5EF4-FFF2-40B4-BE49-F238E27FC236}">
                <a16:creationId xmlns:a16="http://schemas.microsoft.com/office/drawing/2014/main" id="{0B5ED351-165B-48FA-9C5C-72ED2F91CC6C}"/>
              </a:ext>
            </a:extLst>
          </p:cNvPr>
          <p:cNvSpPr txBox="1">
            <a:spLocks/>
          </p:cNvSpPr>
          <p:nvPr/>
        </p:nvSpPr>
        <p:spPr>
          <a:xfrm>
            <a:off x="10233513" y="4195011"/>
            <a:ext cx="1958488" cy="706662"/>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latin typeface="+mn-lt"/>
              </a:rPr>
              <a:t>Predictive Influence Scale</a:t>
            </a:r>
          </a:p>
        </p:txBody>
      </p:sp>
    </p:spTree>
    <p:extLst>
      <p:ext uri="{BB962C8B-B14F-4D97-AF65-F5344CB8AC3E}">
        <p14:creationId xmlns:p14="http://schemas.microsoft.com/office/powerpoint/2010/main" val="248475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E26F97-5850-2D4C-9EA8-B9FA3CF5372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Bayesian Network</a:t>
            </a:r>
          </a:p>
        </p:txBody>
      </p:sp>
    </p:spTree>
    <p:extLst>
      <p:ext uri="{BB962C8B-B14F-4D97-AF65-F5344CB8AC3E}">
        <p14:creationId xmlns:p14="http://schemas.microsoft.com/office/powerpoint/2010/main" val="3860233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F4A2B6E-00F0-4087-900F-E680AF36F7B1}"/>
              </a:ext>
            </a:extLst>
          </p:cNvPr>
          <p:cNvGrpSpPr/>
          <p:nvPr/>
        </p:nvGrpSpPr>
        <p:grpSpPr>
          <a:xfrm>
            <a:off x="6232072" y="1686122"/>
            <a:ext cx="5868100" cy="3535956"/>
            <a:chOff x="6222768" y="2226733"/>
            <a:chExt cx="5868100" cy="3535956"/>
          </a:xfrm>
        </p:grpSpPr>
        <p:sp>
          <p:nvSpPr>
            <p:cNvPr id="9" name="Rectangle 8">
              <a:extLst>
                <a:ext uri="{FF2B5EF4-FFF2-40B4-BE49-F238E27FC236}">
                  <a16:creationId xmlns:a16="http://schemas.microsoft.com/office/drawing/2014/main" id="{89173EE0-2325-B642-98D6-5B4764ED9ACF}"/>
                </a:ext>
              </a:extLst>
            </p:cNvPr>
            <p:cNvSpPr/>
            <p:nvPr/>
          </p:nvSpPr>
          <p:spPr>
            <a:xfrm>
              <a:off x="6222768" y="2226733"/>
              <a:ext cx="5868100" cy="3447725"/>
            </a:xfrm>
            <a:prstGeom prst="rect">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 name="Rectangle 4">
              <a:extLst>
                <a:ext uri="{FF2B5EF4-FFF2-40B4-BE49-F238E27FC236}">
                  <a16:creationId xmlns:a16="http://schemas.microsoft.com/office/drawing/2014/main" id="{4BE1BB11-C7B1-1145-8ACC-451E2391402A}"/>
                </a:ext>
              </a:extLst>
            </p:cNvPr>
            <p:cNvSpPr/>
            <p:nvPr/>
          </p:nvSpPr>
          <p:spPr>
            <a:xfrm>
              <a:off x="6323900" y="2330980"/>
              <a:ext cx="5647967" cy="3431709"/>
            </a:xfrm>
            <a:prstGeom prst="rect">
              <a:avLst/>
            </a:prstGeom>
          </p:spPr>
          <p:txBody>
            <a:bodyPr wrap="square" anchor="ctr">
              <a:spAutoFit/>
            </a:bodyPr>
            <a:lstStyle/>
            <a:p>
              <a:pPr lvl="0">
                <a:spcAft>
                  <a:spcPts val="600"/>
                </a:spcAft>
              </a:pPr>
              <a:r>
                <a:rPr lang="en-US" sz="2800" b="1" dirty="0"/>
                <a:t>Network graph </a:t>
              </a:r>
            </a:p>
            <a:p>
              <a:pPr marL="342900" lvl="0" indent="-342900">
                <a:buFont typeface="Arial" panose="020B0604020202020204" pitchFamily="34" charset="0"/>
                <a:buChar char="•"/>
              </a:pPr>
              <a:r>
                <a:rPr lang="en-US" sz="2000" dirty="0"/>
                <a:t>The parent is identified and the correlation between each pair of variables is measured and the edges are added</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Each node X has a conditional probability table (CPT) representing P(X | Parents(X) )</a:t>
              </a:r>
            </a:p>
            <a:p>
              <a:endParaRPr lang="en-US" sz="2000" dirty="0"/>
            </a:p>
            <a:p>
              <a:pPr marL="342900" indent="-342900">
                <a:buFont typeface="Arial" panose="020B0604020202020204" pitchFamily="34" charset="0"/>
                <a:buChar char="•"/>
              </a:pPr>
              <a:r>
                <a:rPr lang="en-US" sz="2000" dirty="0"/>
                <a:t>IBM Watson - SPSS Modeler</a:t>
              </a:r>
            </a:p>
            <a:p>
              <a:pPr lvl="0"/>
              <a:endParaRPr lang="en-US" sz="2400" dirty="0"/>
            </a:p>
          </p:txBody>
        </p:sp>
      </p:grpSp>
      <p:grpSp>
        <p:nvGrpSpPr>
          <p:cNvPr id="2" name="Group 1">
            <a:extLst>
              <a:ext uri="{FF2B5EF4-FFF2-40B4-BE49-F238E27FC236}">
                <a16:creationId xmlns:a16="http://schemas.microsoft.com/office/drawing/2014/main" id="{63AB4A22-7070-4103-A81D-E327B03A91ED}"/>
              </a:ext>
            </a:extLst>
          </p:cNvPr>
          <p:cNvGrpSpPr/>
          <p:nvPr/>
        </p:nvGrpSpPr>
        <p:grpSpPr>
          <a:xfrm>
            <a:off x="91828" y="3632200"/>
            <a:ext cx="5929552" cy="3003159"/>
            <a:chOff x="91828" y="3632200"/>
            <a:chExt cx="5929552" cy="3003159"/>
          </a:xfrm>
        </p:grpSpPr>
        <p:sp>
          <p:nvSpPr>
            <p:cNvPr id="10" name="Rectangle 9">
              <a:extLst>
                <a:ext uri="{FF2B5EF4-FFF2-40B4-BE49-F238E27FC236}">
                  <a16:creationId xmlns:a16="http://schemas.microsoft.com/office/drawing/2014/main" id="{EBEE53BD-BDF0-4D4A-B37A-F7FE4AF85A20}"/>
                </a:ext>
              </a:extLst>
            </p:cNvPr>
            <p:cNvSpPr/>
            <p:nvPr/>
          </p:nvSpPr>
          <p:spPr>
            <a:xfrm>
              <a:off x="91828" y="3632200"/>
              <a:ext cx="5929552" cy="3003159"/>
            </a:xfrm>
            <a:prstGeom prst="rect">
              <a:avLst/>
            </a:prstGeom>
            <a:solidFill>
              <a:srgbClr val="FFCCC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7C80"/>
                </a:solidFill>
              </a:endParaRPr>
            </a:p>
          </p:txBody>
        </p:sp>
        <p:sp>
          <p:nvSpPr>
            <p:cNvPr id="8" name="Rectangle 7">
              <a:extLst>
                <a:ext uri="{FF2B5EF4-FFF2-40B4-BE49-F238E27FC236}">
                  <a16:creationId xmlns:a16="http://schemas.microsoft.com/office/drawing/2014/main" id="{AB4ECA97-B397-214F-8D06-84E7388A6125}"/>
                </a:ext>
              </a:extLst>
            </p:cNvPr>
            <p:cNvSpPr/>
            <p:nvPr/>
          </p:nvSpPr>
          <p:spPr>
            <a:xfrm>
              <a:off x="220132" y="3712253"/>
              <a:ext cx="5681135" cy="2139047"/>
            </a:xfrm>
            <a:prstGeom prst="rect">
              <a:avLst/>
            </a:prstGeom>
          </p:spPr>
          <p:txBody>
            <a:bodyPr wrap="square">
              <a:spAutoFit/>
            </a:bodyPr>
            <a:lstStyle/>
            <a:p>
              <a:pPr lvl="0">
                <a:spcAft>
                  <a:spcPts val="600"/>
                </a:spcAft>
              </a:pPr>
              <a:r>
                <a:rPr lang="en-US" sz="2800" b="1" dirty="0"/>
                <a:t>Algorithm</a:t>
              </a:r>
            </a:p>
            <a:p>
              <a:pPr lvl="0"/>
              <a:r>
                <a:rPr lang="en-US" sz="2000" dirty="0"/>
                <a:t>Tree Augmented Naïve Bayes (TAN)</a:t>
              </a:r>
            </a:p>
            <a:p>
              <a:pPr lvl="0"/>
              <a:endParaRPr lang="en-US" sz="2000" dirty="0"/>
            </a:p>
            <a:p>
              <a:pPr marL="457200" lvl="0" indent="-457200">
                <a:buFont typeface="Arial" panose="020B0604020202020204" pitchFamily="34" charset="0"/>
                <a:buChar char="•"/>
              </a:pPr>
              <a:r>
                <a:rPr lang="en-US" sz="2000" dirty="0"/>
                <a:t>Reduces computational complexity and maintains structure by adding edges between variables</a:t>
              </a:r>
            </a:p>
          </p:txBody>
        </p:sp>
      </p:grpSp>
      <p:sp>
        <p:nvSpPr>
          <p:cNvPr id="13" name="Rectangle 12">
            <a:extLst>
              <a:ext uri="{FF2B5EF4-FFF2-40B4-BE49-F238E27FC236}">
                <a16:creationId xmlns:a16="http://schemas.microsoft.com/office/drawing/2014/main" id="{479150EA-0102-49F5-A624-06618A676427}"/>
              </a:ext>
            </a:extLst>
          </p:cNvPr>
          <p:cNvSpPr/>
          <p:nvPr/>
        </p:nvSpPr>
        <p:spPr>
          <a:xfrm>
            <a:off x="90248" y="105768"/>
            <a:ext cx="5929552" cy="3219374"/>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7CA04E7D-6CEE-4B3F-BF6F-5C6B1538FED1}"/>
                  </a:ext>
                </a:extLst>
              </p:cNvPr>
              <p:cNvSpPr/>
              <p:nvPr/>
            </p:nvSpPr>
            <p:spPr>
              <a:xfrm>
                <a:off x="110794" y="105767"/>
                <a:ext cx="5929551" cy="2846933"/>
              </a:xfrm>
              <a:prstGeom prst="rect">
                <a:avLst/>
              </a:prstGeom>
            </p:spPr>
            <p:txBody>
              <a:bodyPr wrap="square">
                <a:spAutoFit/>
              </a:bodyPr>
              <a:lstStyle/>
              <a:p>
                <a:pPr>
                  <a:spcAft>
                    <a:spcPts val="600"/>
                  </a:spcAft>
                </a:pPr>
                <a:r>
                  <a:rPr lang="en-US" sz="2800" b="1" dirty="0"/>
                  <a:t>Bayesian Network</a:t>
                </a:r>
              </a:p>
              <a:p>
                <a:pPr marL="457200" indent="-457200">
                  <a:buFont typeface="Arial" panose="020B0604020202020204" pitchFamily="34" charset="0"/>
                  <a:buChar char="•"/>
                </a:pPr>
                <a:r>
                  <a:rPr lang="en-US" sz="2000" dirty="0"/>
                  <a:t>Provides </a:t>
                </a:r>
                <a:r>
                  <a:rPr lang="en-US" sz="2000" dirty="0">
                    <a:solidFill>
                      <a:schemeClr val="tx1"/>
                    </a:solidFill>
                  </a:rPr>
                  <a:t>a compact representation of a conditional probability distribution</a:t>
                </a:r>
              </a:p>
              <a:p>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𝑃</m:t>
                      </m:r>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𝑋</m:t>
                      </m:r>
                      <m:r>
                        <a:rPr lang="en-US" i="1" dirty="0" smtClean="0">
                          <a:solidFill>
                            <a:schemeClr val="tx1"/>
                          </a:solidFill>
                          <a:latin typeface="Cambria Math" panose="02040503050406030204" pitchFamily="18" charset="0"/>
                        </a:rPr>
                        <m:t>1, …, </m:t>
                      </m:r>
                      <m:r>
                        <a:rPr lang="en-US" i="1" dirty="0" err="1">
                          <a:solidFill>
                            <a:schemeClr val="tx1"/>
                          </a:solidFill>
                          <a:latin typeface="Cambria Math" panose="02040503050406030204" pitchFamily="18" charset="0"/>
                        </a:rPr>
                        <m:t>𝑋𝑛</m:t>
                      </m:r>
                      <m:r>
                        <a:rPr lang="en-US" i="1" dirty="0">
                          <a:solidFill>
                            <a:schemeClr val="tx1"/>
                          </a:solidFill>
                          <a:latin typeface="Cambria Math" panose="02040503050406030204" pitchFamily="18" charset="0"/>
                        </a:rPr>
                        <m:t> ) = </m:t>
                      </m:r>
                      <m:r>
                        <a:rPr lang="en-US" i="1" dirty="0">
                          <a:solidFill>
                            <a:schemeClr val="tx1"/>
                          </a:solidFill>
                          <a:latin typeface="Cambria Math" panose="02040503050406030204" pitchFamily="18" charset="0"/>
                        </a:rPr>
                        <m:t>𝑃</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𝑋𝑖</m:t>
                      </m:r>
                      <m:r>
                        <a:rPr lang="en-US" i="1" dirty="0">
                          <a:solidFill>
                            <a:schemeClr val="tx1"/>
                          </a:solidFill>
                          <a:latin typeface="Cambria Math" panose="02040503050406030204" pitchFamily="18" charset="0"/>
                        </a:rPr>
                        <m:t> | </m:t>
                      </m:r>
                      <m:r>
                        <a:rPr lang="en-US" i="1" dirty="0">
                          <a:solidFill>
                            <a:schemeClr val="tx1"/>
                          </a:solidFill>
                          <a:latin typeface="Cambria Math" panose="02040503050406030204" pitchFamily="18" charset="0"/>
                        </a:rPr>
                        <m:t>𝑃𝑎𝑟𝑒𝑛𝑡𝑠</m:t>
                      </m:r>
                      <m:r>
                        <a:rPr lang="en-US" i="1"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𝑋𝑖</m:t>
                      </m:r>
                      <m:r>
                        <a:rPr lang="en-US" i="1" dirty="0">
                          <a:solidFill>
                            <a:schemeClr val="tx1"/>
                          </a:solidFill>
                          <a:latin typeface="Cambria Math" panose="02040503050406030204" pitchFamily="18" charset="0"/>
                        </a:rPr>
                        <m:t> </m:t>
                      </m:r>
                      <m:r>
                        <a:rPr lang="en-US" i="1" dirty="0" err="1">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=1 </m:t>
                      </m:r>
                      <m:r>
                        <a:rPr lang="en-US" i="1" dirty="0">
                          <a:solidFill>
                            <a:schemeClr val="tx1"/>
                          </a:solidFill>
                          <a:latin typeface="Cambria Math" panose="02040503050406030204" pitchFamily="18" charset="0"/>
                        </a:rPr>
                        <m:t>𝑛</m:t>
                      </m:r>
                      <m:r>
                        <a:rPr lang="en-US" i="1" dirty="0">
                          <a:solidFill>
                            <a:schemeClr val="tx1"/>
                          </a:solidFill>
                          <a:latin typeface="Cambria Math" panose="02040503050406030204" pitchFamily="18" charset="0"/>
                        </a:rPr>
                        <m:t> ∏ ))</m:t>
                      </m:r>
                    </m:oMath>
                  </m:oMathPara>
                </a14:m>
                <a:endParaRPr lang="en-US" dirty="0">
                  <a:solidFill>
                    <a:schemeClr val="tx1"/>
                  </a:solidFill>
                </a:endParaRPr>
              </a:p>
              <a:p>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Models conditional dependency and represents them with a network graph</a:t>
                </a:r>
                <a:endParaRPr lang="en-US" sz="2400" dirty="0">
                  <a:solidFill>
                    <a:schemeClr val="tx1"/>
                  </a:solidFill>
                </a:endParaRPr>
              </a:p>
            </p:txBody>
          </p:sp>
        </mc:Choice>
        <mc:Fallback>
          <p:sp>
            <p:nvSpPr>
              <p:cNvPr id="14" name="Rectangle 13">
                <a:extLst>
                  <a:ext uri="{FF2B5EF4-FFF2-40B4-BE49-F238E27FC236}">
                    <a16:creationId xmlns:a16="http://schemas.microsoft.com/office/drawing/2014/main" id="{7CA04E7D-6CEE-4B3F-BF6F-5C6B1538FED1}"/>
                  </a:ext>
                </a:extLst>
              </p:cNvPr>
              <p:cNvSpPr>
                <a:spLocks noRot="1" noChangeAspect="1" noMove="1" noResize="1" noEditPoints="1" noAdjustHandles="1" noChangeArrowheads="1" noChangeShapeType="1" noTextEdit="1"/>
              </p:cNvSpPr>
              <p:nvPr/>
            </p:nvSpPr>
            <p:spPr>
              <a:xfrm>
                <a:off x="110794" y="105767"/>
                <a:ext cx="5929551" cy="2846933"/>
              </a:xfrm>
              <a:prstGeom prst="rect">
                <a:avLst/>
              </a:prstGeom>
              <a:blipFill>
                <a:blip r:embed="rId3"/>
                <a:stretch>
                  <a:fillRect l="-2055" t="-1927" r="-1542" b="-2998"/>
                </a:stretch>
              </a:blipFill>
            </p:spPr>
            <p:txBody>
              <a:bodyPr/>
              <a:lstStyle/>
              <a:p>
                <a:r>
                  <a:rPr lang="en-US">
                    <a:noFill/>
                  </a:rPr>
                  <a:t> </a:t>
                </a:r>
              </a:p>
            </p:txBody>
          </p:sp>
        </mc:Fallback>
      </mc:AlternateContent>
    </p:spTree>
    <p:extLst>
      <p:ext uri="{BB962C8B-B14F-4D97-AF65-F5344CB8AC3E}">
        <p14:creationId xmlns:p14="http://schemas.microsoft.com/office/powerpoint/2010/main" val="321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46"/>
        <p:cNvGrpSpPr/>
        <p:nvPr/>
      </p:nvGrpSpPr>
      <p:grpSpPr>
        <a:xfrm>
          <a:off x="0" y="0"/>
          <a:ext cx="0" cy="0"/>
          <a:chOff x="0" y="0"/>
          <a:chExt cx="0" cy="0"/>
        </a:xfrm>
      </p:grpSpPr>
      <p:grpSp>
        <p:nvGrpSpPr>
          <p:cNvPr id="88" name="Group 8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0" name="Oval 8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9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93" name="Rectangle 9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Google Shape;147;p6"/>
          <p:cNvSpPr txBox="1">
            <a:spLocks noGrp="1"/>
          </p:cNvSpPr>
          <p:nvPr>
            <p:ph type="title"/>
          </p:nvPr>
        </p:nvSpPr>
        <p:spPr>
          <a:xfrm>
            <a:off x="1524000" y="2776538"/>
            <a:ext cx="9144000" cy="1381188"/>
          </a:xfrm>
          <a:prstGeom prst="rect">
            <a:avLst/>
          </a:prstGeom>
        </p:spPr>
        <p:txBody>
          <a:bodyPr spcFirstLastPara="1" vert="horz" lIns="91440" tIns="45720" rIns="91440" bIns="45720" rtlCol="0" anchor="ctr" anchorCtr="0">
            <a:normAutofit/>
          </a:bodyPr>
          <a:lstStyle/>
          <a:p>
            <a:pPr marL="0" lvl="0" indent="0" algn="ctr">
              <a:spcAft>
                <a:spcPts val="0"/>
              </a:spcAft>
              <a:buClr>
                <a:schemeClr val="dk2"/>
              </a:buClr>
              <a:buSzPts val="4800"/>
            </a:pPr>
            <a:r>
              <a:rPr lang="en-US" sz="4000" kern="1200">
                <a:solidFill>
                  <a:schemeClr val="bg2"/>
                </a:solidFill>
                <a:latin typeface="+mj-lt"/>
                <a:ea typeface="+mj-ea"/>
                <a:cs typeface="+mj-cs"/>
                <a:sym typeface="Arial"/>
              </a:rPr>
              <a:t>Problem Definition and Project Plan</a:t>
            </a:r>
            <a:endParaRPr lang="en-US" sz="4000" kern="1200">
              <a:solidFill>
                <a:schemeClr val="bg2"/>
              </a:solidFill>
              <a:latin typeface="+mj-lt"/>
              <a:ea typeface="+mj-ea"/>
              <a:cs typeface="+mj-cs"/>
            </a:endParaRPr>
          </a:p>
        </p:txBody>
      </p:sp>
      <p:sp>
        <p:nvSpPr>
          <p:cNvPr id="2" name="Slide Number Placeholder 1">
            <a:extLst>
              <a:ext uri="{FF2B5EF4-FFF2-40B4-BE49-F238E27FC236}">
                <a16:creationId xmlns:a16="http://schemas.microsoft.com/office/drawing/2014/main" id="{4D3EC618-E60C-4B05-9851-1BEB1653C9F0}"/>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solidFill>
              </a:rPr>
              <a:pPr lvl="0" indent="0">
                <a:spcBef>
                  <a:spcPts val="0"/>
                </a:spcBef>
                <a:spcAft>
                  <a:spcPts val="600"/>
                </a:spcAft>
                <a:buNone/>
              </a:pPr>
              <a:t>3</a:t>
            </a:fld>
            <a:endParaRPr lang="en-US">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5B41E9-6F59-496D-8587-5CE46EA8DA30}"/>
              </a:ext>
            </a:extLst>
          </p:cNvPr>
          <p:cNvSpPr/>
          <p:nvPr/>
        </p:nvSpPr>
        <p:spPr>
          <a:xfrm>
            <a:off x="721895" y="1483895"/>
            <a:ext cx="10788316" cy="8181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4" name="Title 1">
            <a:extLst>
              <a:ext uri="{FF2B5EF4-FFF2-40B4-BE49-F238E27FC236}">
                <a16:creationId xmlns:a16="http://schemas.microsoft.com/office/drawing/2014/main" id="{28630B4C-8BAF-4F41-9E10-B32680008BD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tx1"/>
                </a:solidFill>
                <a:latin typeface="+mj-lt"/>
                <a:ea typeface="+mj-ea"/>
                <a:cs typeface="+mj-cs"/>
              </a:rPr>
              <a:t>Bayesian Network </a:t>
            </a:r>
            <a:r>
              <a:rPr lang="en-US" sz="3200" dirty="0">
                <a:solidFill>
                  <a:schemeClr val="tx1"/>
                </a:solidFill>
              </a:rPr>
              <a:t>Modeling</a:t>
            </a:r>
            <a:r>
              <a:rPr lang="en-US" sz="3200" kern="1200" dirty="0">
                <a:solidFill>
                  <a:schemeClr val="tx1"/>
                </a:solidFill>
                <a:latin typeface="+mj-lt"/>
                <a:ea typeface="+mj-ea"/>
                <a:cs typeface="+mj-cs"/>
              </a:rPr>
              <a:t> Framework – IBM Watson SPSS Modeler</a:t>
            </a:r>
          </a:p>
        </p:txBody>
      </p:sp>
      <p:pic>
        <p:nvPicPr>
          <p:cNvPr id="3" name="Picture 2">
            <a:extLst>
              <a:ext uri="{FF2B5EF4-FFF2-40B4-BE49-F238E27FC236}">
                <a16:creationId xmlns:a16="http://schemas.microsoft.com/office/drawing/2014/main" id="{C02520BB-3420-D94F-A6C0-97D7702E73C0}"/>
              </a:ext>
            </a:extLst>
          </p:cNvPr>
          <p:cNvPicPr/>
          <p:nvPr/>
        </p:nvPicPr>
        <p:blipFill>
          <a:blip r:embed="rId2">
            <a:extLst>
              <a:ext uri="{28A0092B-C50C-407E-A947-70E740481C1C}">
                <a14:useLocalDpi xmlns:a14="http://schemas.microsoft.com/office/drawing/2010/main" val="0"/>
              </a:ext>
            </a:extLst>
          </a:blip>
          <a:stretch>
            <a:fillRect/>
          </a:stretch>
        </p:blipFill>
        <p:spPr>
          <a:xfrm>
            <a:off x="1701800" y="1675227"/>
            <a:ext cx="8788399" cy="4394199"/>
          </a:xfrm>
          <a:prstGeom prst="rect">
            <a:avLst/>
          </a:prstGeom>
        </p:spPr>
      </p:pic>
      <p:sp>
        <p:nvSpPr>
          <p:cNvPr id="5" name="Slide Number Placeholder 1">
            <a:extLst>
              <a:ext uri="{FF2B5EF4-FFF2-40B4-BE49-F238E27FC236}">
                <a16:creationId xmlns:a16="http://schemas.microsoft.com/office/drawing/2014/main" id="{A57578BF-176E-4879-891F-FAD709206087}"/>
              </a:ext>
            </a:extLst>
          </p:cNvPr>
          <p:cNvSpPr>
            <a:spLocks noGrp="1"/>
          </p:cNvSpPr>
          <p:nvPr>
            <p:ph type="sldNum" idx="12"/>
          </p:nvPr>
        </p:nvSpPr>
        <p:spPr>
          <a:xfrm>
            <a:off x="10684042" y="6356350"/>
            <a:ext cx="669758"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30</a:t>
            </a:fld>
            <a:endParaRPr lang="en-US" dirty="0"/>
          </a:p>
        </p:txBody>
      </p:sp>
    </p:spTree>
    <p:extLst>
      <p:ext uri="{BB962C8B-B14F-4D97-AF65-F5344CB8AC3E}">
        <p14:creationId xmlns:p14="http://schemas.microsoft.com/office/powerpoint/2010/main" val="133705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792E48-D7C5-F040-AEB0-755A5D4BB0AA}"/>
              </a:ext>
            </a:extLst>
          </p:cNvPr>
          <p:cNvPicPr>
            <a:picLocks noChangeAspect="1"/>
          </p:cNvPicPr>
          <p:nvPr/>
        </p:nvPicPr>
        <p:blipFill>
          <a:blip r:embed="rId2"/>
          <a:stretch>
            <a:fillRect/>
          </a:stretch>
        </p:blipFill>
        <p:spPr>
          <a:xfrm>
            <a:off x="1190284" y="643538"/>
            <a:ext cx="9812531" cy="3557043"/>
          </a:xfrm>
          <a:prstGeom prst="rect">
            <a:avLst/>
          </a:prstGeom>
        </p:spPr>
      </p:pic>
      <p:sp>
        <p:nvSpPr>
          <p:cNvPr id="40" name="Rectangle 39">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a:extLst>
              <a:ext uri="{FF2B5EF4-FFF2-40B4-BE49-F238E27FC236}">
                <a16:creationId xmlns:a16="http://schemas.microsoft.com/office/drawing/2014/main" id="{A2942D47-BCE7-3746-B966-C0AC4AA63851}"/>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3400" kern="1200">
                <a:solidFill>
                  <a:srgbClr val="FFFFFF"/>
                </a:solidFill>
                <a:latin typeface="+mj-lt"/>
                <a:ea typeface="+mj-ea"/>
                <a:cs typeface="+mj-cs"/>
              </a:rPr>
              <a:t>BAYESIAN NETWORK – NETWORK GRAPH WITHOUT NODES</a:t>
            </a:r>
          </a:p>
        </p:txBody>
      </p:sp>
      <p:cxnSp>
        <p:nvCxnSpPr>
          <p:cNvPr id="42" name="Straight Connector 4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BCEE4"/>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01768E26-D824-D749-84AC-3021FD9E99AA}"/>
              </a:ext>
            </a:extLst>
          </p:cNvPr>
          <p:cNvSpPr>
            <a:spLocks noGrp="1"/>
          </p:cNvSpPr>
          <p:nvPr>
            <p:ph idx="1"/>
          </p:nvPr>
        </p:nvSpPr>
        <p:spPr>
          <a:xfrm>
            <a:off x="6064301" y="4905300"/>
            <a:ext cx="5493699" cy="1554485"/>
          </a:xfrm>
        </p:spPr>
        <p:txBody>
          <a:bodyPr anchor="ctr">
            <a:normAutofit/>
          </a:bodyPr>
          <a:lstStyle/>
          <a:p>
            <a:pPr>
              <a:lnSpc>
                <a:spcPct val="90000"/>
              </a:lnSpc>
            </a:pPr>
            <a:r>
              <a:rPr lang="en-US" sz="1600" dirty="0">
                <a:solidFill>
                  <a:srgbClr val="FFFFFF"/>
                </a:solidFill>
              </a:rPr>
              <a:t>Nodes represent variables </a:t>
            </a:r>
          </a:p>
          <a:p>
            <a:pPr>
              <a:lnSpc>
                <a:spcPct val="90000"/>
              </a:lnSpc>
            </a:pPr>
            <a:r>
              <a:rPr lang="en-US" sz="1600" dirty="0">
                <a:solidFill>
                  <a:srgbClr val="FFFFFF"/>
                </a:solidFill>
              </a:rPr>
              <a:t>Edges represent conditional dependency</a:t>
            </a:r>
          </a:p>
          <a:p>
            <a:pPr>
              <a:lnSpc>
                <a:spcPct val="90000"/>
              </a:lnSpc>
            </a:pPr>
            <a:r>
              <a:rPr lang="en-US" sz="1600" dirty="0">
                <a:solidFill>
                  <a:srgbClr val="FFFFFF"/>
                </a:solidFill>
              </a:rPr>
              <a:t>Deeper color nodes represent variable importance</a:t>
            </a:r>
          </a:p>
        </p:txBody>
      </p:sp>
      <p:sp>
        <p:nvSpPr>
          <p:cNvPr id="8" name="Slide Number Placeholder 1">
            <a:extLst>
              <a:ext uri="{FF2B5EF4-FFF2-40B4-BE49-F238E27FC236}">
                <a16:creationId xmlns:a16="http://schemas.microsoft.com/office/drawing/2014/main" id="{650A7D3C-0708-4F50-AB6E-CF0E19A02D3D}"/>
              </a:ext>
            </a:extLst>
          </p:cNvPr>
          <p:cNvSpPr>
            <a:spLocks noGrp="1"/>
          </p:cNvSpPr>
          <p:nvPr>
            <p:ph type="sldNum" idx="12"/>
          </p:nvPr>
        </p:nvSpPr>
        <p:spPr>
          <a:xfrm>
            <a:off x="11002814" y="6356350"/>
            <a:ext cx="35098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31</a:t>
            </a:fld>
            <a:endParaRPr lang="en-US" dirty="0"/>
          </a:p>
        </p:txBody>
      </p:sp>
    </p:spTree>
    <p:extLst>
      <p:ext uri="{BB962C8B-B14F-4D97-AF65-F5344CB8AC3E}">
        <p14:creationId xmlns:p14="http://schemas.microsoft.com/office/powerpoint/2010/main" val="133354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8" name="Straight Connector 6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0" name="Rectangle 6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07F12EC-9AD7-444E-86E2-11170BFF2F10}"/>
              </a:ext>
            </a:extLst>
          </p:cNvPr>
          <p:cNvPicPr>
            <a:picLocks noChangeAspect="1"/>
          </p:cNvPicPr>
          <p:nvPr/>
        </p:nvPicPr>
        <p:blipFill>
          <a:blip r:embed="rId2"/>
          <a:stretch>
            <a:fillRect/>
          </a:stretch>
        </p:blipFill>
        <p:spPr>
          <a:xfrm>
            <a:off x="1206569" y="643538"/>
            <a:ext cx="9779962" cy="3618586"/>
          </a:xfrm>
          <a:prstGeom prst="rect">
            <a:avLst/>
          </a:prstGeom>
        </p:spPr>
      </p:pic>
      <p:sp>
        <p:nvSpPr>
          <p:cNvPr id="72" name="Rectangle 7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tle 1">
            <a:extLst>
              <a:ext uri="{FF2B5EF4-FFF2-40B4-BE49-F238E27FC236}">
                <a16:creationId xmlns:a16="http://schemas.microsoft.com/office/drawing/2014/main" id="{FA61BE19-06D3-4A40-B293-1B008D6784D1}"/>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a:solidFill>
                  <a:srgbClr val="FFFFFF"/>
                </a:solidFill>
              </a:rPr>
              <a:t>KIDNAPPING/ABDUCTION NETWORK GRAPH</a:t>
            </a:r>
          </a:p>
        </p:txBody>
      </p:sp>
      <p:cxnSp>
        <p:nvCxnSpPr>
          <p:cNvPr id="74" name="Straight Connector 7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Slide Number Placeholder 1">
            <a:extLst>
              <a:ext uri="{FF2B5EF4-FFF2-40B4-BE49-F238E27FC236}">
                <a16:creationId xmlns:a16="http://schemas.microsoft.com/office/drawing/2014/main" id="{97F951F3-8C8B-4472-8C53-58308FD9BFF3}"/>
              </a:ext>
            </a:extLst>
          </p:cNvPr>
          <p:cNvSpPr>
            <a:spLocks noGrp="1"/>
          </p:cNvSpPr>
          <p:nvPr>
            <p:ph type="sldNum" idx="12"/>
          </p:nvPr>
        </p:nvSpPr>
        <p:spPr>
          <a:xfrm>
            <a:off x="10993582" y="6446838"/>
            <a:ext cx="78001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32</a:t>
            </a:fld>
            <a:endParaRPr lang="en-US" dirty="0"/>
          </a:p>
        </p:txBody>
      </p:sp>
      <p:sp>
        <p:nvSpPr>
          <p:cNvPr id="21" name="Rectangle: Rounded Corners 6">
            <a:extLst>
              <a:ext uri="{FF2B5EF4-FFF2-40B4-BE49-F238E27FC236}">
                <a16:creationId xmlns:a16="http://schemas.microsoft.com/office/drawing/2014/main" id="{3C628059-651F-9048-87B8-1FD1BDB15577}"/>
              </a:ext>
            </a:extLst>
          </p:cNvPr>
          <p:cNvSpPr/>
          <p:nvPr/>
        </p:nvSpPr>
        <p:spPr>
          <a:xfrm>
            <a:off x="7391400" y="1155752"/>
            <a:ext cx="2308629" cy="54951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Offender Relationship</a:t>
            </a:r>
          </a:p>
        </p:txBody>
      </p:sp>
      <p:sp>
        <p:nvSpPr>
          <p:cNvPr id="22" name="Rectangle: Rounded Corners 6">
            <a:extLst>
              <a:ext uri="{FF2B5EF4-FFF2-40B4-BE49-F238E27FC236}">
                <a16:creationId xmlns:a16="http://schemas.microsoft.com/office/drawing/2014/main" id="{7AA151CB-EC21-4B47-80D8-6C605BF5FFDC}"/>
              </a:ext>
            </a:extLst>
          </p:cNvPr>
          <p:cNvSpPr/>
          <p:nvPr/>
        </p:nvSpPr>
        <p:spPr>
          <a:xfrm>
            <a:off x="7793914" y="3641367"/>
            <a:ext cx="1616176" cy="54951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Race of Victim</a:t>
            </a:r>
          </a:p>
        </p:txBody>
      </p:sp>
    </p:spTree>
    <p:extLst>
      <p:ext uri="{BB962C8B-B14F-4D97-AF65-F5344CB8AC3E}">
        <p14:creationId xmlns:p14="http://schemas.microsoft.com/office/powerpoint/2010/main" val="10379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0EB96C-2E88-6C48-92AA-A28635ED5B22}"/>
              </a:ext>
            </a:extLst>
          </p:cNvPr>
          <p:cNvPicPr>
            <a:picLocks noChangeAspect="1"/>
          </p:cNvPicPr>
          <p:nvPr/>
        </p:nvPicPr>
        <p:blipFill rotWithShape="1">
          <a:blip r:embed="rId2"/>
          <a:srcRect t="2172" b="31361"/>
          <a:stretch/>
        </p:blipFill>
        <p:spPr>
          <a:xfrm>
            <a:off x="633999" y="1632362"/>
            <a:ext cx="10925102" cy="1579395"/>
          </a:xfrm>
          <a:prstGeom prst="rect">
            <a:avLst/>
          </a:prstGeom>
        </p:spPr>
      </p:pic>
      <p:sp>
        <p:nvSpPr>
          <p:cNvPr id="32" name="Rectangle 3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1">
            <a:extLst>
              <a:ext uri="{FF2B5EF4-FFF2-40B4-BE49-F238E27FC236}">
                <a16:creationId xmlns:a16="http://schemas.microsoft.com/office/drawing/2014/main" id="{7C3ECCA2-347D-1145-9C78-9B55E383F2CB}"/>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Sex Offense –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Victims Age Node</a:t>
            </a:r>
          </a:p>
        </p:txBody>
      </p:sp>
      <p:cxnSp>
        <p:nvCxnSpPr>
          <p:cNvPr id="34" name="Straight Connector 3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64C07C"/>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EE8CCF2-2264-6B47-BC5B-BB91B0B10D39}"/>
              </a:ext>
            </a:extLst>
          </p:cNvPr>
          <p:cNvSpPr>
            <a:spLocks noGrp="1"/>
          </p:cNvSpPr>
          <p:nvPr>
            <p:ph idx="1"/>
          </p:nvPr>
        </p:nvSpPr>
        <p:spPr>
          <a:xfrm>
            <a:off x="6064301" y="4905300"/>
            <a:ext cx="5493699" cy="1554485"/>
          </a:xfrm>
        </p:spPr>
        <p:txBody>
          <a:bodyPr anchor="ctr">
            <a:normAutofit/>
          </a:bodyPr>
          <a:lstStyle/>
          <a:p>
            <a:r>
              <a:rPr lang="en-US" dirty="0">
                <a:solidFill>
                  <a:srgbClr val="FFFFFF"/>
                </a:solidFill>
              </a:rPr>
              <a:t>Children aged 14 and over are more likely to be a victim of a sex offense compared to those in each of the younger age groups</a:t>
            </a:r>
          </a:p>
        </p:txBody>
      </p:sp>
      <p:sp>
        <p:nvSpPr>
          <p:cNvPr id="8" name="Slide Number Placeholder 1">
            <a:extLst>
              <a:ext uri="{FF2B5EF4-FFF2-40B4-BE49-F238E27FC236}">
                <a16:creationId xmlns:a16="http://schemas.microsoft.com/office/drawing/2014/main" id="{62A7AF0D-3FCD-4C00-9175-A22B7A53F348}"/>
              </a:ext>
            </a:extLst>
          </p:cNvPr>
          <p:cNvSpPr>
            <a:spLocks noGrp="1"/>
          </p:cNvSpPr>
          <p:nvPr>
            <p:ph type="sldNum" idx="12"/>
          </p:nvPr>
        </p:nvSpPr>
        <p:spPr>
          <a:xfrm>
            <a:off x="10916652" y="6356350"/>
            <a:ext cx="437147"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33</a:t>
            </a:fld>
            <a:endParaRPr lang="en-US" dirty="0"/>
          </a:p>
        </p:txBody>
      </p:sp>
    </p:spTree>
    <p:extLst>
      <p:ext uri="{BB962C8B-B14F-4D97-AF65-F5344CB8AC3E}">
        <p14:creationId xmlns:p14="http://schemas.microsoft.com/office/powerpoint/2010/main" val="2192154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1">
            <a:extLst>
              <a:ext uri="{FF2B5EF4-FFF2-40B4-BE49-F238E27FC236}">
                <a16:creationId xmlns:a16="http://schemas.microsoft.com/office/drawing/2014/main" id="{A429378B-7594-614C-9B18-12028343E029}"/>
              </a:ext>
            </a:extLst>
          </p:cNvPr>
          <p:cNvSpPr>
            <a:spLocks noGrp="1"/>
          </p:cNvSpPr>
          <p:nvPr>
            <p:ph type="title"/>
          </p:nvPr>
        </p:nvSpPr>
        <p:spPr>
          <a:xfrm>
            <a:off x="271133" y="516836"/>
            <a:ext cx="3306081" cy="1961086"/>
          </a:xfrm>
        </p:spPr>
        <p:txBody>
          <a:bodyPr vert="horz" lIns="91440" tIns="45720" rIns="91440" bIns="45720" rtlCol="0">
            <a:normAutofit/>
          </a:bodyPr>
          <a:lstStyle/>
          <a:p>
            <a:r>
              <a:rPr lang="en-US" sz="2500" kern="1200" dirty="0">
                <a:solidFill>
                  <a:srgbClr val="FFFFFF"/>
                </a:solidFill>
                <a:latin typeface="+mj-lt"/>
                <a:ea typeface="+mj-ea"/>
                <a:cs typeface="+mj-cs"/>
              </a:rPr>
              <a:t>Kidnapping/Abduction – Location Category Node</a:t>
            </a:r>
          </a:p>
        </p:txBody>
      </p:sp>
      <p:cxnSp>
        <p:nvCxnSpPr>
          <p:cNvPr id="29" name="Straight Connector 2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A13D881-A524-7E4D-ABF8-961CDB83A0EE}"/>
              </a:ext>
            </a:extLst>
          </p:cNvPr>
          <p:cNvSpPr>
            <a:spLocks noGrp="1"/>
          </p:cNvSpPr>
          <p:nvPr>
            <p:ph idx="1"/>
          </p:nvPr>
        </p:nvSpPr>
        <p:spPr>
          <a:xfrm>
            <a:off x="271133" y="2799653"/>
            <a:ext cx="3005462" cy="3795879"/>
          </a:xfrm>
        </p:spPr>
        <p:txBody>
          <a:bodyPr>
            <a:normAutofit/>
          </a:bodyPr>
          <a:lstStyle/>
          <a:p>
            <a:pPr marL="274320" indent="-274320">
              <a:lnSpc>
                <a:spcPct val="150000"/>
              </a:lnSpc>
              <a:buFont typeface="Wingdings" panose="05000000000000000000" pitchFamily="2" charset="2"/>
              <a:buChar char="Ø"/>
            </a:pPr>
            <a:r>
              <a:rPr lang="en-US" sz="1800" dirty="0">
                <a:solidFill>
                  <a:srgbClr val="FFFFFF"/>
                </a:solidFill>
              </a:rPr>
              <a:t>The most common location for Kidnapping/Abduction to happen is the victim’s residence/home compared to other locations</a:t>
            </a:r>
          </a:p>
          <a:p>
            <a:pPr marL="274320" indent="-274320">
              <a:lnSpc>
                <a:spcPct val="150000"/>
              </a:lnSpc>
              <a:buFont typeface="Wingdings" panose="05000000000000000000" pitchFamily="2" charset="2"/>
              <a:buChar char="Ø"/>
            </a:pPr>
            <a:r>
              <a:rPr lang="en-US" sz="1800" dirty="0">
                <a:solidFill>
                  <a:srgbClr val="FFFFFF"/>
                </a:solidFill>
              </a:rPr>
              <a:t>The likelihood is higher for certain relationships</a:t>
            </a:r>
          </a:p>
        </p:txBody>
      </p:sp>
      <p:pic>
        <p:nvPicPr>
          <p:cNvPr id="4" name="Picture 3">
            <a:extLst>
              <a:ext uri="{FF2B5EF4-FFF2-40B4-BE49-F238E27FC236}">
                <a16:creationId xmlns:a16="http://schemas.microsoft.com/office/drawing/2014/main" id="{E1C6568C-25C5-014C-8265-A475E5AF0931}"/>
              </a:ext>
            </a:extLst>
          </p:cNvPr>
          <p:cNvPicPr>
            <a:picLocks noChangeAspect="1"/>
          </p:cNvPicPr>
          <p:nvPr/>
        </p:nvPicPr>
        <p:blipFill rotWithShape="1">
          <a:blip r:embed="rId3"/>
          <a:srcRect l="352" r="17534"/>
          <a:stretch/>
        </p:blipFill>
        <p:spPr>
          <a:xfrm>
            <a:off x="3542042" y="750194"/>
            <a:ext cx="8655627" cy="4822511"/>
          </a:xfrm>
          <a:prstGeom prst="rect">
            <a:avLst/>
          </a:prstGeom>
        </p:spPr>
      </p:pic>
      <p:sp>
        <p:nvSpPr>
          <p:cNvPr id="9" name="Slide Number Placeholder 1">
            <a:extLst>
              <a:ext uri="{FF2B5EF4-FFF2-40B4-BE49-F238E27FC236}">
                <a16:creationId xmlns:a16="http://schemas.microsoft.com/office/drawing/2014/main" id="{1508B9CF-4391-4B39-84CC-32F1D7B2E784}"/>
              </a:ext>
            </a:extLst>
          </p:cNvPr>
          <p:cNvSpPr>
            <a:spLocks noGrp="1"/>
          </p:cNvSpPr>
          <p:nvPr>
            <p:ph type="sldNum" idx="12"/>
          </p:nvPr>
        </p:nvSpPr>
        <p:spPr>
          <a:xfrm>
            <a:off x="11028946" y="6356350"/>
            <a:ext cx="324853"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34</a:t>
            </a:fld>
            <a:endParaRPr lang="en-US" dirty="0">
              <a:solidFill>
                <a:schemeClr val="bg1">
                  <a:lumMod val="50000"/>
                </a:schemeClr>
              </a:solidFill>
            </a:endParaRPr>
          </a:p>
        </p:txBody>
      </p:sp>
      <p:sp>
        <p:nvSpPr>
          <p:cNvPr id="17" name="Rectangle: Rounded Corners 6">
            <a:extLst>
              <a:ext uri="{FF2B5EF4-FFF2-40B4-BE49-F238E27FC236}">
                <a16:creationId xmlns:a16="http://schemas.microsoft.com/office/drawing/2014/main" id="{136DD5B1-1393-3044-938D-7C0D71CCFAD8}"/>
              </a:ext>
            </a:extLst>
          </p:cNvPr>
          <p:cNvSpPr/>
          <p:nvPr/>
        </p:nvSpPr>
        <p:spPr>
          <a:xfrm>
            <a:off x="9969584" y="920558"/>
            <a:ext cx="2118723" cy="549510"/>
          </a:xfrm>
          <a:prstGeom prst="roundRect">
            <a:avLst/>
          </a:prstGeom>
          <a:solidFill>
            <a:srgbClr val="00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Residence/Home</a:t>
            </a:r>
          </a:p>
        </p:txBody>
      </p:sp>
      <p:sp>
        <p:nvSpPr>
          <p:cNvPr id="18" name="Rectangle: Rounded Corners 6">
            <a:extLst>
              <a:ext uri="{FF2B5EF4-FFF2-40B4-BE49-F238E27FC236}">
                <a16:creationId xmlns:a16="http://schemas.microsoft.com/office/drawing/2014/main" id="{1ED3DAF4-ABCF-EA49-AB73-3766383E5B56}"/>
              </a:ext>
            </a:extLst>
          </p:cNvPr>
          <p:cNvSpPr/>
          <p:nvPr/>
        </p:nvSpPr>
        <p:spPr>
          <a:xfrm>
            <a:off x="5537114" y="2144389"/>
            <a:ext cx="1604652" cy="54951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Babysitters</a:t>
            </a:r>
          </a:p>
        </p:txBody>
      </p:sp>
      <p:sp>
        <p:nvSpPr>
          <p:cNvPr id="19" name="Rectangle: Rounded Corners 6">
            <a:extLst>
              <a:ext uri="{FF2B5EF4-FFF2-40B4-BE49-F238E27FC236}">
                <a16:creationId xmlns:a16="http://schemas.microsoft.com/office/drawing/2014/main" id="{BD0B3DAE-E998-DB4E-9996-0A808C046205}"/>
              </a:ext>
            </a:extLst>
          </p:cNvPr>
          <p:cNvSpPr/>
          <p:nvPr/>
        </p:nvSpPr>
        <p:spPr>
          <a:xfrm>
            <a:off x="5540528" y="3255832"/>
            <a:ext cx="1601237" cy="549510"/>
          </a:xfrm>
          <a:prstGeom prst="round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Grandparents</a:t>
            </a:r>
          </a:p>
        </p:txBody>
      </p:sp>
      <p:sp>
        <p:nvSpPr>
          <p:cNvPr id="20" name="Rectangle: Rounded Corners 6">
            <a:extLst>
              <a:ext uri="{FF2B5EF4-FFF2-40B4-BE49-F238E27FC236}">
                <a16:creationId xmlns:a16="http://schemas.microsoft.com/office/drawing/2014/main" id="{59F35212-3E5A-C94F-BFC7-AC0D1CA2AFA4}"/>
              </a:ext>
            </a:extLst>
          </p:cNvPr>
          <p:cNvSpPr/>
          <p:nvPr/>
        </p:nvSpPr>
        <p:spPr>
          <a:xfrm>
            <a:off x="5540528" y="4742919"/>
            <a:ext cx="1601237" cy="549510"/>
          </a:xfrm>
          <a:prstGeom prst="roundRect">
            <a:avLst/>
          </a:prstGeom>
          <a:solidFill>
            <a:srgbClr val="FF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Step-Parents</a:t>
            </a:r>
          </a:p>
        </p:txBody>
      </p:sp>
      <p:sp>
        <p:nvSpPr>
          <p:cNvPr id="13" name="Rectangle: Rounded Corners 6">
            <a:extLst>
              <a:ext uri="{FF2B5EF4-FFF2-40B4-BE49-F238E27FC236}">
                <a16:creationId xmlns:a16="http://schemas.microsoft.com/office/drawing/2014/main" id="{45E4551D-DF72-47C2-8501-9F08FC408F8C}"/>
              </a:ext>
            </a:extLst>
          </p:cNvPr>
          <p:cNvSpPr/>
          <p:nvPr/>
        </p:nvSpPr>
        <p:spPr>
          <a:xfrm>
            <a:off x="5540528" y="4166809"/>
            <a:ext cx="1601237" cy="549510"/>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Siblings</a:t>
            </a:r>
          </a:p>
        </p:txBody>
      </p:sp>
    </p:spTree>
    <p:extLst>
      <p:ext uri="{BB962C8B-B14F-4D97-AF65-F5344CB8AC3E}">
        <p14:creationId xmlns:p14="http://schemas.microsoft.com/office/powerpoint/2010/main" val="188155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2EB2AA-3A92-4CB8-ABBE-84E78D74FC19}"/>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Bayesian Network Models Performance</a:t>
            </a:r>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78E31FBA-8F78-AC4E-A843-F45EEC632F22}"/>
              </a:ext>
            </a:extLst>
          </p:cNvPr>
          <p:cNvGraphicFramePr/>
          <p:nvPr>
            <p:extLst>
              <p:ext uri="{D42A27DB-BD31-4B8C-83A1-F6EECF244321}">
                <p14:modId xmlns:p14="http://schemas.microsoft.com/office/powerpoint/2010/main" val="873325814"/>
              </p:ext>
            </p:extLst>
          </p:nvPr>
        </p:nvGraphicFramePr>
        <p:xfrm>
          <a:off x="5282335" y="640080"/>
          <a:ext cx="6275667" cy="5577840"/>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1">
            <a:extLst>
              <a:ext uri="{FF2B5EF4-FFF2-40B4-BE49-F238E27FC236}">
                <a16:creationId xmlns:a16="http://schemas.microsoft.com/office/drawing/2014/main" id="{FDAEDF28-B395-4CC2-839E-92559E7D0D90}"/>
              </a:ext>
            </a:extLst>
          </p:cNvPr>
          <p:cNvSpPr>
            <a:spLocks noGrp="1"/>
          </p:cNvSpPr>
          <p:nvPr>
            <p:ph type="sldNum" idx="12"/>
          </p:nvPr>
        </p:nvSpPr>
        <p:spPr>
          <a:xfrm>
            <a:off x="11028946" y="6356350"/>
            <a:ext cx="324853"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35</a:t>
            </a:fld>
            <a:endParaRPr lang="en-US" dirty="0">
              <a:solidFill>
                <a:schemeClr val="bg1">
                  <a:lumMod val="50000"/>
                </a:schemeClr>
              </a:solidFill>
            </a:endParaRPr>
          </a:p>
        </p:txBody>
      </p:sp>
    </p:spTree>
    <p:extLst>
      <p:ext uri="{BB962C8B-B14F-4D97-AF65-F5344CB8AC3E}">
        <p14:creationId xmlns:p14="http://schemas.microsoft.com/office/powerpoint/2010/main" val="3065072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0AA2F8E-AE9C-054E-B74F-688B69DB45A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914400" fontAlgn="auto">
              <a:lnSpc>
                <a:spcPct val="90000"/>
              </a:lnSpc>
              <a:spcAft>
                <a:spcPts val="600"/>
              </a:spcAft>
              <a:buClrTx/>
              <a:buSzTx/>
              <a:tabLst/>
              <a:defRPr/>
            </a:pPr>
            <a:r>
              <a:rPr kumimoji="0" lang="en-US" sz="4800" b="1" i="0" u="none" strike="noStrike" cap="all" spc="-50" normalizeH="0" noProof="0">
                <a:ln>
                  <a:noFill/>
                </a:ln>
                <a:effectLst/>
                <a:uLnTx/>
                <a:uFillTx/>
              </a:rPr>
              <a:t>testing deployed model </a:t>
            </a:r>
          </a:p>
        </p:txBody>
      </p:sp>
      <p:sp>
        <p:nvSpPr>
          <p:cNvPr id="4" name="Slide Number Placeholder 1">
            <a:extLst>
              <a:ext uri="{FF2B5EF4-FFF2-40B4-BE49-F238E27FC236}">
                <a16:creationId xmlns:a16="http://schemas.microsoft.com/office/drawing/2014/main" id="{5631BBF0-FD69-424E-9147-F6BEAF4123F0}"/>
              </a:ext>
            </a:extLst>
          </p:cNvPr>
          <p:cNvSpPr>
            <a:spLocks noGrp="1"/>
          </p:cNvSpPr>
          <p:nvPr>
            <p:ph type="sldNum" idx="12"/>
          </p:nvPr>
        </p:nvSpPr>
        <p:spPr>
          <a:xfrm>
            <a:off x="10993582" y="6446838"/>
            <a:ext cx="78001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36</a:t>
            </a:fld>
            <a:endParaRPr lang="en-US"/>
          </a:p>
        </p:txBody>
      </p:sp>
      <p:grpSp>
        <p:nvGrpSpPr>
          <p:cNvPr id="2" name="Group 1">
            <a:extLst>
              <a:ext uri="{FF2B5EF4-FFF2-40B4-BE49-F238E27FC236}">
                <a16:creationId xmlns:a16="http://schemas.microsoft.com/office/drawing/2014/main" id="{D0FC00F1-A140-4B32-8307-5A9E26289D86}"/>
              </a:ext>
            </a:extLst>
          </p:cNvPr>
          <p:cNvGrpSpPr/>
          <p:nvPr/>
        </p:nvGrpSpPr>
        <p:grpSpPr>
          <a:xfrm>
            <a:off x="1103836" y="2098515"/>
            <a:ext cx="10044652" cy="3786080"/>
            <a:chOff x="1103836" y="2098515"/>
            <a:chExt cx="10044652" cy="3786080"/>
          </a:xfrm>
        </p:grpSpPr>
        <p:sp>
          <p:nvSpPr>
            <p:cNvPr id="3" name="Freeform: Shape 2">
              <a:extLst>
                <a:ext uri="{FF2B5EF4-FFF2-40B4-BE49-F238E27FC236}">
                  <a16:creationId xmlns:a16="http://schemas.microsoft.com/office/drawing/2014/main" id="{BE1320E3-0A15-4D31-8516-5642059AA475}"/>
                </a:ext>
              </a:extLst>
            </p:cNvPr>
            <p:cNvSpPr/>
            <p:nvPr/>
          </p:nvSpPr>
          <p:spPr>
            <a:xfrm>
              <a:off x="1103836" y="2098515"/>
              <a:ext cx="4185271" cy="3786080"/>
            </a:xfrm>
            <a:custGeom>
              <a:avLst/>
              <a:gdLst>
                <a:gd name="connsiteX0" fmla="*/ 0 w 4185271"/>
                <a:gd name="connsiteY0" fmla="*/ 378608 h 3786080"/>
                <a:gd name="connsiteX1" fmla="*/ 378608 w 4185271"/>
                <a:gd name="connsiteY1" fmla="*/ 0 h 3786080"/>
                <a:gd name="connsiteX2" fmla="*/ 3806663 w 4185271"/>
                <a:gd name="connsiteY2" fmla="*/ 0 h 3786080"/>
                <a:gd name="connsiteX3" fmla="*/ 4185271 w 4185271"/>
                <a:gd name="connsiteY3" fmla="*/ 378608 h 3786080"/>
                <a:gd name="connsiteX4" fmla="*/ 4185271 w 4185271"/>
                <a:gd name="connsiteY4" fmla="*/ 3407472 h 3786080"/>
                <a:gd name="connsiteX5" fmla="*/ 3806663 w 4185271"/>
                <a:gd name="connsiteY5" fmla="*/ 3786080 h 3786080"/>
                <a:gd name="connsiteX6" fmla="*/ 378608 w 4185271"/>
                <a:gd name="connsiteY6" fmla="*/ 3786080 h 3786080"/>
                <a:gd name="connsiteX7" fmla="*/ 0 w 4185271"/>
                <a:gd name="connsiteY7" fmla="*/ 3407472 h 3786080"/>
                <a:gd name="connsiteX8" fmla="*/ 0 w 4185271"/>
                <a:gd name="connsiteY8" fmla="*/ 378608 h 378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271" h="3786080">
                  <a:moveTo>
                    <a:pt x="0" y="378608"/>
                  </a:moveTo>
                  <a:cubicBezTo>
                    <a:pt x="0" y="169509"/>
                    <a:pt x="169509" y="0"/>
                    <a:pt x="378608" y="0"/>
                  </a:cubicBezTo>
                  <a:lnTo>
                    <a:pt x="3806663" y="0"/>
                  </a:lnTo>
                  <a:cubicBezTo>
                    <a:pt x="4015762" y="0"/>
                    <a:pt x="4185271" y="169509"/>
                    <a:pt x="4185271" y="378608"/>
                  </a:cubicBezTo>
                  <a:lnTo>
                    <a:pt x="4185271" y="3407472"/>
                  </a:lnTo>
                  <a:cubicBezTo>
                    <a:pt x="4185271" y="3616571"/>
                    <a:pt x="4015762" y="3786080"/>
                    <a:pt x="3806663" y="3786080"/>
                  </a:cubicBezTo>
                  <a:lnTo>
                    <a:pt x="378608" y="3786080"/>
                  </a:lnTo>
                  <a:cubicBezTo>
                    <a:pt x="169509" y="3786080"/>
                    <a:pt x="0" y="3616571"/>
                    <a:pt x="0" y="3407472"/>
                  </a:cubicBezTo>
                  <a:lnTo>
                    <a:pt x="0" y="378608"/>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32810" tIns="232810" rIns="232810" bIns="232810" numCol="1" spcCol="1270" anchor="ctr" anchorCtr="0">
              <a:noAutofit/>
            </a:bodyPr>
            <a:lstStyle/>
            <a:p>
              <a:pPr marL="0" lvl="0" indent="0" algn="ctr" defTabSz="1422400">
                <a:lnSpc>
                  <a:spcPct val="90000"/>
                </a:lnSpc>
                <a:spcBef>
                  <a:spcPct val="0"/>
                </a:spcBef>
                <a:spcAft>
                  <a:spcPct val="35000"/>
                </a:spcAft>
                <a:buNone/>
              </a:pPr>
              <a:r>
                <a:rPr lang="en-US" sz="2800" kern="1200" dirty="0">
                  <a:latin typeface="+mn-lt"/>
                  <a:cs typeface="Times New Roman" panose="02020603050405020304" pitchFamily="18" charset="0"/>
                </a:rPr>
                <a:t>Given a child is believed to be at risk for a crime with certain known conditions, what is the likelihood that the crime will be an Assault?</a:t>
              </a:r>
              <a:endParaRPr lang="en-US" sz="2800" kern="1200" dirty="0">
                <a:latin typeface="+mn-lt"/>
              </a:endParaRPr>
            </a:p>
          </p:txBody>
        </p:sp>
        <p:sp>
          <p:nvSpPr>
            <p:cNvPr id="5" name="Freeform: Shape 4">
              <a:extLst>
                <a:ext uri="{FF2B5EF4-FFF2-40B4-BE49-F238E27FC236}">
                  <a16:creationId xmlns:a16="http://schemas.microsoft.com/office/drawing/2014/main" id="{3778EC9B-1C16-474F-87EE-73FE3AF2F652}"/>
                </a:ext>
              </a:extLst>
            </p:cNvPr>
            <p:cNvSpPr/>
            <p:nvPr/>
          </p:nvSpPr>
          <p:spPr>
            <a:xfrm>
              <a:off x="5707635" y="3472581"/>
              <a:ext cx="887277" cy="1037947"/>
            </a:xfrm>
            <a:custGeom>
              <a:avLst/>
              <a:gdLst>
                <a:gd name="connsiteX0" fmla="*/ 0 w 887277"/>
                <a:gd name="connsiteY0" fmla="*/ 518974 h 1037947"/>
                <a:gd name="connsiteX1" fmla="*/ 443639 w 887277"/>
                <a:gd name="connsiteY1" fmla="*/ 0 h 1037947"/>
                <a:gd name="connsiteX2" fmla="*/ 443639 w 887277"/>
                <a:gd name="connsiteY2" fmla="*/ 259487 h 1037947"/>
                <a:gd name="connsiteX3" fmla="*/ 443639 w 887277"/>
                <a:gd name="connsiteY3" fmla="*/ 259487 h 1037947"/>
                <a:gd name="connsiteX4" fmla="*/ 443639 w 887277"/>
                <a:gd name="connsiteY4" fmla="*/ 0 h 1037947"/>
                <a:gd name="connsiteX5" fmla="*/ 887277 w 887277"/>
                <a:gd name="connsiteY5" fmla="*/ 518974 h 1037947"/>
                <a:gd name="connsiteX6" fmla="*/ 443639 w 887277"/>
                <a:gd name="connsiteY6" fmla="*/ 1037947 h 1037947"/>
                <a:gd name="connsiteX7" fmla="*/ 443639 w 887277"/>
                <a:gd name="connsiteY7" fmla="*/ 778460 h 1037947"/>
                <a:gd name="connsiteX8" fmla="*/ 443639 w 887277"/>
                <a:gd name="connsiteY8" fmla="*/ 778460 h 1037947"/>
                <a:gd name="connsiteX9" fmla="*/ 443639 w 887277"/>
                <a:gd name="connsiteY9" fmla="*/ 1037947 h 1037947"/>
                <a:gd name="connsiteX10" fmla="*/ 0 w 887277"/>
                <a:gd name="connsiteY10" fmla="*/ 518974 h 103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277" h="1037947">
                  <a:moveTo>
                    <a:pt x="0" y="518974"/>
                  </a:moveTo>
                  <a:lnTo>
                    <a:pt x="443639" y="0"/>
                  </a:lnTo>
                  <a:lnTo>
                    <a:pt x="443639" y="259487"/>
                  </a:lnTo>
                  <a:lnTo>
                    <a:pt x="443639" y="259487"/>
                  </a:lnTo>
                  <a:lnTo>
                    <a:pt x="443639" y="0"/>
                  </a:lnTo>
                  <a:lnTo>
                    <a:pt x="887277" y="518974"/>
                  </a:lnTo>
                  <a:lnTo>
                    <a:pt x="443639" y="1037947"/>
                  </a:lnTo>
                  <a:lnTo>
                    <a:pt x="443639" y="778460"/>
                  </a:lnTo>
                  <a:lnTo>
                    <a:pt x="443639" y="778460"/>
                  </a:lnTo>
                  <a:lnTo>
                    <a:pt x="443639" y="1037947"/>
                  </a:lnTo>
                  <a:lnTo>
                    <a:pt x="0" y="518974"/>
                  </a:lnTo>
                  <a:close/>
                </a:path>
              </a:pathLst>
            </a:custGeom>
            <a:solidFill>
              <a:schemeClr val="accent5">
                <a:lumMod val="75000"/>
              </a:schemeClr>
            </a:solidFill>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0" tIns="207589" rIns="266183" bIns="20758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6" name="Freeform: Shape 5">
              <a:extLst>
                <a:ext uri="{FF2B5EF4-FFF2-40B4-BE49-F238E27FC236}">
                  <a16:creationId xmlns:a16="http://schemas.microsoft.com/office/drawing/2014/main" id="{833CAB60-CF62-4E80-9667-D6B163E942A7}"/>
                </a:ext>
              </a:extLst>
            </p:cNvPr>
            <p:cNvSpPr/>
            <p:nvPr/>
          </p:nvSpPr>
          <p:spPr>
            <a:xfrm>
              <a:off x="6963217" y="2098515"/>
              <a:ext cx="4185271" cy="3786080"/>
            </a:xfrm>
            <a:custGeom>
              <a:avLst/>
              <a:gdLst>
                <a:gd name="connsiteX0" fmla="*/ 0 w 4185271"/>
                <a:gd name="connsiteY0" fmla="*/ 378608 h 3786080"/>
                <a:gd name="connsiteX1" fmla="*/ 378608 w 4185271"/>
                <a:gd name="connsiteY1" fmla="*/ 0 h 3786080"/>
                <a:gd name="connsiteX2" fmla="*/ 3806663 w 4185271"/>
                <a:gd name="connsiteY2" fmla="*/ 0 h 3786080"/>
                <a:gd name="connsiteX3" fmla="*/ 4185271 w 4185271"/>
                <a:gd name="connsiteY3" fmla="*/ 378608 h 3786080"/>
                <a:gd name="connsiteX4" fmla="*/ 4185271 w 4185271"/>
                <a:gd name="connsiteY4" fmla="*/ 3407472 h 3786080"/>
                <a:gd name="connsiteX5" fmla="*/ 3806663 w 4185271"/>
                <a:gd name="connsiteY5" fmla="*/ 3786080 h 3786080"/>
                <a:gd name="connsiteX6" fmla="*/ 378608 w 4185271"/>
                <a:gd name="connsiteY6" fmla="*/ 3786080 h 3786080"/>
                <a:gd name="connsiteX7" fmla="*/ 0 w 4185271"/>
                <a:gd name="connsiteY7" fmla="*/ 3407472 h 3786080"/>
                <a:gd name="connsiteX8" fmla="*/ 0 w 4185271"/>
                <a:gd name="connsiteY8" fmla="*/ 378608 h 378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5271" h="3786080">
                  <a:moveTo>
                    <a:pt x="0" y="378608"/>
                  </a:moveTo>
                  <a:cubicBezTo>
                    <a:pt x="0" y="169509"/>
                    <a:pt x="169509" y="0"/>
                    <a:pt x="378608" y="0"/>
                  </a:cubicBezTo>
                  <a:lnTo>
                    <a:pt x="3806663" y="0"/>
                  </a:lnTo>
                  <a:cubicBezTo>
                    <a:pt x="4015762" y="0"/>
                    <a:pt x="4185271" y="169509"/>
                    <a:pt x="4185271" y="378608"/>
                  </a:cubicBezTo>
                  <a:lnTo>
                    <a:pt x="4185271" y="3407472"/>
                  </a:lnTo>
                  <a:cubicBezTo>
                    <a:pt x="4185271" y="3616571"/>
                    <a:pt x="4015762" y="3786080"/>
                    <a:pt x="3806663" y="3786080"/>
                  </a:cubicBezTo>
                  <a:lnTo>
                    <a:pt x="378608" y="3786080"/>
                  </a:lnTo>
                  <a:cubicBezTo>
                    <a:pt x="169509" y="3786080"/>
                    <a:pt x="0" y="3616571"/>
                    <a:pt x="0" y="3407472"/>
                  </a:cubicBezTo>
                  <a:lnTo>
                    <a:pt x="0" y="378608"/>
                  </a:lnTo>
                  <a:close/>
                </a:path>
              </a:pathLst>
            </a:custGeom>
            <a:solidFill>
              <a:schemeClr val="accent1"/>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175660" tIns="175660" rIns="175660" bIns="175660" numCol="1" spcCol="1270" anchor="ctr" anchorCtr="0">
              <a:noAutofit/>
            </a:bodyPr>
            <a:lstStyle/>
            <a:p>
              <a:pPr marL="0" lvl="0" indent="0" algn="l" defTabSz="755650">
                <a:lnSpc>
                  <a:spcPct val="90000"/>
                </a:lnSpc>
                <a:spcBef>
                  <a:spcPct val="0"/>
                </a:spcBef>
                <a:spcAft>
                  <a:spcPct val="35000"/>
                </a:spcAft>
                <a:buNone/>
              </a:pPr>
              <a:r>
                <a:rPr lang="en-US" sz="1600" kern="1200" dirty="0">
                  <a:solidFill>
                    <a:schemeClr val="tx1"/>
                  </a:solidFill>
                </a:rPr>
                <a:t>Query(model, Event((Crime=Assault), </a:t>
              </a:r>
            </a:p>
            <a:p>
              <a:pPr marL="0" lvl="0" indent="0" algn="l" defTabSz="755650">
                <a:lnSpc>
                  <a:spcPct val="90000"/>
                </a:lnSpc>
                <a:spcBef>
                  <a:spcPct val="0"/>
                </a:spcBef>
                <a:spcAft>
                  <a:spcPct val="35000"/>
                </a:spcAft>
                <a:buNone/>
              </a:pPr>
              <a:r>
                <a:rPr lang="en-US" sz="1600" kern="1200" dirty="0">
                  <a:solidFill>
                    <a:schemeClr val="tx1"/>
                  </a:solidFill>
                </a:rPr>
                <a:t>Parameter({</a:t>
              </a:r>
            </a:p>
            <a:p>
              <a:pPr lvl="1" defTabSz="755650">
                <a:lnSpc>
                  <a:spcPct val="90000"/>
                </a:lnSpc>
                <a:spcBef>
                  <a:spcPct val="0"/>
                </a:spcBef>
                <a:spcAft>
                  <a:spcPct val="35000"/>
                </a:spcAft>
              </a:pPr>
              <a:r>
                <a:rPr lang="en-US" sz="1600" kern="1200" dirty="0">
                  <a:solidFill>
                    <a:schemeClr val="tx1"/>
                  </a:solidFill>
                </a:rPr>
                <a:t>“Fields”:[“Age of Victim”, ”Sex of Victim”, “Race of Victim”, “Ethnicity of Victim”, “Resident Status of Victim”, ”Offender Relationship”, “Age of Offender”, ”Sex of Offender”, “Race of Offender”, “Ethnicity of Offender”, “Location Category”, “Country Division”],”values”:11, Female, Black, Non-Hispanic or Latino, Resident, Offender is a stranger, 14, Female, Black, Non-Hispanic or Latino, School, South Atlantic”]</a:t>
              </a:r>
            </a:p>
            <a:p>
              <a:pPr marL="0" lvl="0" indent="0" algn="l" defTabSz="755650">
                <a:lnSpc>
                  <a:spcPct val="90000"/>
                </a:lnSpc>
                <a:spcBef>
                  <a:spcPct val="0"/>
                </a:spcBef>
                <a:spcAft>
                  <a:spcPct val="35000"/>
                </a:spcAft>
                <a:buNone/>
              </a:pPr>
              <a:r>
                <a:rPr lang="en-US" sz="1600" kern="1200" dirty="0">
                  <a:solidFill>
                    <a:schemeClr val="tx1"/>
                  </a:solidFill>
                </a:rPr>
                <a:t>}))</a:t>
              </a:r>
            </a:p>
          </p:txBody>
        </p:sp>
      </p:grpSp>
    </p:spTree>
    <p:extLst>
      <p:ext uri="{BB962C8B-B14F-4D97-AF65-F5344CB8AC3E}">
        <p14:creationId xmlns:p14="http://schemas.microsoft.com/office/powerpoint/2010/main" val="247634261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A19FA7-0C88-B04C-AB0F-52DD4F390F5F}"/>
              </a:ext>
            </a:extLst>
          </p:cNvPr>
          <p:cNvPicPr>
            <a:picLocks noChangeAspect="1"/>
          </p:cNvPicPr>
          <p:nvPr/>
        </p:nvPicPr>
        <p:blipFill>
          <a:blip r:embed="rId2"/>
          <a:stretch>
            <a:fillRect/>
          </a:stretch>
        </p:blipFill>
        <p:spPr>
          <a:xfrm>
            <a:off x="0" y="-10009"/>
            <a:ext cx="12192000" cy="6868010"/>
          </a:xfrm>
          <a:prstGeom prst="rect">
            <a:avLst/>
          </a:prstGeom>
        </p:spPr>
      </p:pic>
      <p:sp>
        <p:nvSpPr>
          <p:cNvPr id="3" name="Slide Number Placeholder 1">
            <a:extLst>
              <a:ext uri="{FF2B5EF4-FFF2-40B4-BE49-F238E27FC236}">
                <a16:creationId xmlns:a16="http://schemas.microsoft.com/office/drawing/2014/main" id="{EA3F5E7E-0F9C-4CF6-AE9F-F37EA513174F}"/>
              </a:ext>
            </a:extLst>
          </p:cNvPr>
          <p:cNvSpPr>
            <a:spLocks noGrp="1"/>
          </p:cNvSpPr>
          <p:nvPr>
            <p:ph type="sldNum" idx="12"/>
          </p:nvPr>
        </p:nvSpPr>
        <p:spPr>
          <a:xfrm>
            <a:off x="11028946" y="6356350"/>
            <a:ext cx="324853"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37</a:t>
            </a:fld>
            <a:endParaRPr lang="en-US" dirty="0">
              <a:solidFill>
                <a:schemeClr val="bg1">
                  <a:lumMod val="50000"/>
                </a:schemeClr>
              </a:solidFill>
            </a:endParaRPr>
          </a:p>
        </p:txBody>
      </p:sp>
    </p:spTree>
    <p:extLst>
      <p:ext uri="{BB962C8B-B14F-4D97-AF65-F5344CB8AC3E}">
        <p14:creationId xmlns:p14="http://schemas.microsoft.com/office/powerpoint/2010/main" val="4072149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2">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6EAE8823-7A99-9F4A-BF39-4ADBB28CF5CE}"/>
              </a:ext>
            </a:extLst>
          </p:cNvPr>
          <p:cNvSpPr txBox="1">
            <a:spLocks/>
          </p:cNvSpPr>
          <p:nvPr/>
        </p:nvSpPr>
        <p:spPr>
          <a:xfrm>
            <a:off x="7586505" y="2407436"/>
            <a:ext cx="4187087" cy="3577390"/>
          </a:xfrm>
          <a:prstGeom prst="rect">
            <a:avLst/>
          </a:prstGeom>
        </p:spPr>
        <p:txBody>
          <a:bodyPr vert="horz" wrap="square" lIns="0" tIns="45720" rIns="0" bIns="45720" rtlCol="0">
            <a:sp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74320" marR="0" lvl="0" indent="-274320" fontAlgn="auto">
              <a:lnSpc>
                <a:spcPct val="110000"/>
              </a:lnSpc>
              <a:spcBef>
                <a:spcPts val="1200"/>
              </a:spcBef>
              <a:spcAft>
                <a:spcPts val="1200"/>
              </a:spcAft>
              <a:buClrTx/>
              <a:buSzPct val="120000"/>
              <a:buFont typeface="Arial" panose="020B0604020202020204" pitchFamily="34" charset="0"/>
              <a:buChar char="•"/>
              <a:tabLst/>
              <a:defRPr/>
            </a:pPr>
            <a:r>
              <a:rPr kumimoji="0" lang="en-US" sz="1800" b="1" i="0" u="none" strike="noStrike" cap="none" spc="0" normalizeH="0" baseline="0" noProof="0" dirty="0">
                <a:ln>
                  <a:noFill/>
                </a:ln>
                <a:solidFill>
                  <a:schemeClr val="tx1"/>
                </a:solidFill>
                <a:effectLst/>
                <a:uLnTx/>
                <a:uFillTx/>
              </a:rPr>
              <a:t>Offense with the highest likelihood is Assault</a:t>
            </a:r>
          </a:p>
          <a:p>
            <a:pPr marL="274320" marR="0" lvl="0" indent="-274320" fontAlgn="auto">
              <a:lnSpc>
                <a:spcPct val="110000"/>
              </a:lnSpc>
              <a:spcBef>
                <a:spcPts val="1200"/>
              </a:spcBef>
              <a:spcAft>
                <a:spcPts val="1200"/>
              </a:spcAft>
              <a:buClrTx/>
              <a:buSzPct val="120000"/>
              <a:buFont typeface="Arial" panose="020B0604020202020204" pitchFamily="34" charset="0"/>
              <a:buChar char="•"/>
              <a:tabLst/>
              <a:defRPr/>
            </a:pPr>
            <a:r>
              <a:rPr kumimoji="0" lang="en-US" sz="1800" b="1" i="0" u="none" strike="noStrike" cap="none" spc="0" normalizeH="0" baseline="0" noProof="0" dirty="0">
                <a:ln>
                  <a:noFill/>
                </a:ln>
                <a:solidFill>
                  <a:schemeClr val="tx1"/>
                </a:solidFill>
                <a:effectLst/>
                <a:uLnTx/>
                <a:uFillTx/>
              </a:rPr>
              <a:t>Age of offender and age of victim is less than 15</a:t>
            </a:r>
          </a:p>
          <a:p>
            <a:pPr marL="274320" marR="0" lvl="0" indent="-274320" fontAlgn="auto">
              <a:lnSpc>
                <a:spcPct val="110000"/>
              </a:lnSpc>
              <a:spcBef>
                <a:spcPts val="1200"/>
              </a:spcBef>
              <a:spcAft>
                <a:spcPts val="1200"/>
              </a:spcAft>
              <a:buClrTx/>
              <a:buSzPct val="120000"/>
              <a:buFont typeface="Arial" panose="020B0604020202020204" pitchFamily="34" charset="0"/>
              <a:buChar char="•"/>
              <a:tabLst/>
              <a:defRPr/>
            </a:pPr>
            <a:r>
              <a:rPr kumimoji="0" lang="en-US" sz="1800" b="1" i="0" u="none" strike="noStrike" cap="none" spc="0" normalizeH="0" baseline="0" noProof="0" dirty="0">
                <a:ln>
                  <a:noFill/>
                </a:ln>
                <a:solidFill>
                  <a:schemeClr val="tx1"/>
                </a:solidFill>
                <a:effectLst/>
                <a:uLnTx/>
                <a:uFillTx/>
              </a:rPr>
              <a:t>Sex of offender and sex of victim is female</a:t>
            </a:r>
          </a:p>
          <a:p>
            <a:pPr marL="274320" marR="0" lvl="0" indent="-274320" fontAlgn="auto">
              <a:lnSpc>
                <a:spcPct val="110000"/>
              </a:lnSpc>
              <a:spcBef>
                <a:spcPts val="1200"/>
              </a:spcBef>
              <a:spcAft>
                <a:spcPts val="200"/>
              </a:spcAft>
              <a:buClrTx/>
              <a:buSzPct val="120000"/>
              <a:buFont typeface="Arial" panose="020B0604020202020204" pitchFamily="34" charset="0"/>
              <a:buChar char="•"/>
              <a:tabLst/>
              <a:defRPr/>
            </a:pPr>
            <a:r>
              <a:rPr kumimoji="0" lang="en-US" sz="1800" b="1" i="0" u="none" strike="noStrike" cap="none" spc="0" normalizeH="0" baseline="0" noProof="0" dirty="0">
                <a:ln>
                  <a:noFill/>
                </a:ln>
                <a:solidFill>
                  <a:schemeClr val="tx1"/>
                </a:solidFill>
                <a:effectLst/>
                <a:uLnTx/>
                <a:uFillTx/>
              </a:rPr>
              <a:t>Location Category is school</a:t>
            </a:r>
          </a:p>
          <a:p>
            <a:pPr marL="91440" marR="0" lvl="0" indent="-91440" fontAlgn="auto">
              <a:lnSpc>
                <a:spcPct val="90000"/>
              </a:lnSpc>
              <a:spcBef>
                <a:spcPts val="1200"/>
              </a:spcBef>
              <a:spcAft>
                <a:spcPts val="200"/>
              </a:spcAft>
              <a:buClr>
                <a:srgbClr val="C3644D"/>
              </a:buClr>
              <a:buSzPct val="100000"/>
              <a:buFont typeface="Calibri" panose="020F0502020204030204" pitchFamily="34" charset="0"/>
              <a:buChar char=" "/>
              <a:tabLst/>
              <a:defRPr/>
            </a:pPr>
            <a:endParaRPr kumimoji="0" lang="en-US" sz="1800" b="1" i="0" u="none" strike="noStrike" cap="none" spc="0" normalizeH="0" baseline="0" noProof="0" dirty="0">
              <a:ln>
                <a:noFill/>
              </a:ln>
              <a:solidFill>
                <a:schemeClr val="tx1"/>
              </a:solidFill>
              <a:effectLst/>
              <a:uLnTx/>
              <a:uFillTx/>
            </a:endParaRPr>
          </a:p>
        </p:txBody>
      </p:sp>
      <p:sp>
        <p:nvSpPr>
          <p:cNvPr id="49" name="Rectangle 44">
            <a:extLst>
              <a:ext uri="{FF2B5EF4-FFF2-40B4-BE49-F238E27FC236}">
                <a16:creationId xmlns:a16="http://schemas.microsoft.com/office/drawing/2014/main" id="{7465E1E6-76DA-46A7-87B0-0A3F9791A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Slide Number Placeholder 1">
            <a:extLst>
              <a:ext uri="{FF2B5EF4-FFF2-40B4-BE49-F238E27FC236}">
                <a16:creationId xmlns:a16="http://schemas.microsoft.com/office/drawing/2014/main" id="{0F91A2E8-E713-4AC1-8101-0170423FB825}"/>
              </a:ext>
            </a:extLst>
          </p:cNvPr>
          <p:cNvSpPr>
            <a:spLocks noGrp="1"/>
          </p:cNvSpPr>
          <p:nvPr>
            <p:ph type="sldNum" idx="12"/>
          </p:nvPr>
        </p:nvSpPr>
        <p:spPr>
          <a:xfrm>
            <a:off x="10993582" y="6446838"/>
            <a:ext cx="78001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38</a:t>
            </a:fld>
            <a:endParaRPr lang="en-US"/>
          </a:p>
        </p:txBody>
      </p:sp>
      <p:graphicFrame>
        <p:nvGraphicFramePr>
          <p:cNvPr id="4" name="Content Placeholder 3">
            <a:extLst>
              <a:ext uri="{FF2B5EF4-FFF2-40B4-BE49-F238E27FC236}">
                <a16:creationId xmlns:a16="http://schemas.microsoft.com/office/drawing/2014/main" id="{CDA4FD0C-EF64-F64D-9E72-ED9577E9A31E}"/>
              </a:ext>
            </a:extLst>
          </p:cNvPr>
          <p:cNvGraphicFramePr>
            <a:graphicFrameLocks noGrp="1"/>
          </p:cNvGraphicFramePr>
          <p:nvPr>
            <p:ph idx="1"/>
            <p:extLst>
              <p:ext uri="{D42A27DB-BD31-4B8C-83A1-F6EECF244321}">
                <p14:modId xmlns:p14="http://schemas.microsoft.com/office/powerpoint/2010/main" val="4068432192"/>
              </p:ext>
            </p:extLst>
          </p:nvPr>
        </p:nvGraphicFramePr>
        <p:xfrm>
          <a:off x="633999" y="820879"/>
          <a:ext cx="6583228" cy="4952813"/>
        </p:xfrm>
        <a:graphic>
          <a:graphicData uri="http://schemas.openxmlformats.org/drawingml/2006/table">
            <a:tbl>
              <a:tblPr firstRow="1" firstCol="1" bandRow="1">
                <a:tableStyleId>{FABFCF23-3B69-468F-B69F-88F6DE6A72F2}</a:tableStyleId>
              </a:tblPr>
              <a:tblGrid>
                <a:gridCol w="4187057">
                  <a:extLst>
                    <a:ext uri="{9D8B030D-6E8A-4147-A177-3AD203B41FA5}">
                      <a16:colId xmlns:a16="http://schemas.microsoft.com/office/drawing/2014/main" val="2658377949"/>
                    </a:ext>
                  </a:extLst>
                </a:gridCol>
                <a:gridCol w="2396171">
                  <a:extLst>
                    <a:ext uri="{9D8B030D-6E8A-4147-A177-3AD203B41FA5}">
                      <a16:colId xmlns:a16="http://schemas.microsoft.com/office/drawing/2014/main" val="2395226830"/>
                    </a:ext>
                  </a:extLst>
                </a:gridCol>
              </a:tblGrid>
              <a:tr h="708089">
                <a:tc>
                  <a:txBody>
                    <a:bodyPr/>
                    <a:lstStyle/>
                    <a:p>
                      <a:pPr marL="0" marR="0" algn="ctr">
                        <a:lnSpc>
                          <a:spcPct val="115000"/>
                        </a:lnSpc>
                        <a:spcBef>
                          <a:spcPts val="0"/>
                        </a:spcBef>
                        <a:spcAft>
                          <a:spcPts val="0"/>
                        </a:spcAft>
                      </a:pPr>
                      <a:r>
                        <a:rPr lang="en-US" sz="2000" cap="all" spc="150">
                          <a:effectLst/>
                        </a:rPr>
                        <a:t>Offense Type</a:t>
                      </a:r>
                      <a:endParaRPr lang="en-US" sz="2000" b="1" cap="all" spc="15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tc>
                  <a:txBody>
                    <a:bodyPr/>
                    <a:lstStyle/>
                    <a:p>
                      <a:pPr marL="0" marR="0" algn="ctr">
                        <a:lnSpc>
                          <a:spcPct val="115000"/>
                        </a:lnSpc>
                        <a:spcBef>
                          <a:spcPts val="0"/>
                        </a:spcBef>
                        <a:spcAft>
                          <a:spcPts val="0"/>
                        </a:spcAft>
                      </a:pPr>
                      <a:r>
                        <a:rPr lang="en-US" sz="2000" cap="all" spc="150">
                          <a:effectLst/>
                        </a:rPr>
                        <a:t>Likelihood</a:t>
                      </a:r>
                      <a:endParaRPr lang="en-US" sz="2000" b="1" cap="all" spc="15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extLst>
                  <a:ext uri="{0D108BD9-81ED-4DB2-BD59-A6C34878D82A}">
                    <a16:rowId xmlns:a16="http://schemas.microsoft.com/office/drawing/2014/main" val="3720399592"/>
                  </a:ext>
                </a:extLst>
              </a:tr>
              <a:tr h="1061181">
                <a:tc>
                  <a:txBody>
                    <a:bodyPr/>
                    <a:lstStyle/>
                    <a:p>
                      <a:pPr marL="0" marR="0">
                        <a:lnSpc>
                          <a:spcPct val="115000"/>
                        </a:lnSpc>
                        <a:spcBef>
                          <a:spcPts val="0"/>
                        </a:spcBef>
                        <a:spcAft>
                          <a:spcPts val="0"/>
                        </a:spcAft>
                      </a:pPr>
                      <a:r>
                        <a:rPr lang="en-US" sz="2000" cap="none" spc="0">
                          <a:effectLst/>
                        </a:rPr>
                        <a:t>Likelihood that the crime will be a Sex Offense</a:t>
                      </a:r>
                      <a:endParaRPr lang="en-US" sz="20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tc>
                  <a:txBody>
                    <a:bodyPr/>
                    <a:lstStyle/>
                    <a:p>
                      <a:pPr marL="0" marR="0">
                        <a:lnSpc>
                          <a:spcPct val="115000"/>
                        </a:lnSpc>
                        <a:spcBef>
                          <a:spcPts val="0"/>
                        </a:spcBef>
                        <a:spcAft>
                          <a:spcPts val="0"/>
                        </a:spcAft>
                      </a:pPr>
                      <a:r>
                        <a:rPr lang="en-US" sz="2000" cap="none" spc="0" dirty="0">
                          <a:effectLst/>
                        </a:rPr>
                        <a:t>0.023</a:t>
                      </a:r>
                      <a:endParaRPr lang="en-US" sz="20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extLst>
                  <a:ext uri="{0D108BD9-81ED-4DB2-BD59-A6C34878D82A}">
                    <a16:rowId xmlns:a16="http://schemas.microsoft.com/office/drawing/2014/main" val="3403269853"/>
                  </a:ext>
                </a:extLst>
              </a:tr>
              <a:tr h="1061181">
                <a:tc>
                  <a:txBody>
                    <a:bodyPr/>
                    <a:lstStyle/>
                    <a:p>
                      <a:pPr marL="0" marR="0">
                        <a:lnSpc>
                          <a:spcPct val="115000"/>
                        </a:lnSpc>
                        <a:spcBef>
                          <a:spcPts val="0"/>
                        </a:spcBef>
                        <a:spcAft>
                          <a:spcPts val="0"/>
                        </a:spcAft>
                      </a:pPr>
                      <a:r>
                        <a:rPr lang="en-US" sz="2000" cap="none" spc="0">
                          <a:effectLst/>
                        </a:rPr>
                        <a:t>Likelihood that the crime will be an Assault</a:t>
                      </a:r>
                      <a:endParaRPr lang="en-US" sz="20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tc>
                  <a:txBody>
                    <a:bodyPr/>
                    <a:lstStyle/>
                    <a:p>
                      <a:pPr marL="0" marR="0">
                        <a:lnSpc>
                          <a:spcPct val="115000"/>
                        </a:lnSpc>
                        <a:spcBef>
                          <a:spcPts val="0"/>
                        </a:spcBef>
                        <a:spcAft>
                          <a:spcPts val="0"/>
                        </a:spcAft>
                      </a:pPr>
                      <a:r>
                        <a:rPr lang="en-US" sz="2000" cap="none" spc="0">
                          <a:effectLst/>
                        </a:rPr>
                        <a:t>0.957</a:t>
                      </a:r>
                      <a:endParaRPr lang="en-US" sz="20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extLst>
                  <a:ext uri="{0D108BD9-81ED-4DB2-BD59-A6C34878D82A}">
                    <a16:rowId xmlns:a16="http://schemas.microsoft.com/office/drawing/2014/main" val="2154826907"/>
                  </a:ext>
                </a:extLst>
              </a:tr>
              <a:tr h="1061181">
                <a:tc>
                  <a:txBody>
                    <a:bodyPr/>
                    <a:lstStyle/>
                    <a:p>
                      <a:pPr marL="0" marR="0">
                        <a:lnSpc>
                          <a:spcPct val="115000"/>
                        </a:lnSpc>
                        <a:spcBef>
                          <a:spcPts val="0"/>
                        </a:spcBef>
                        <a:spcAft>
                          <a:spcPts val="0"/>
                        </a:spcAft>
                      </a:pPr>
                      <a:r>
                        <a:rPr lang="en-US" sz="2000" cap="none" spc="0">
                          <a:effectLst/>
                        </a:rPr>
                        <a:t>Likelihood that the crime will be a Homicide</a:t>
                      </a:r>
                      <a:endParaRPr lang="en-US" sz="20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tc>
                  <a:txBody>
                    <a:bodyPr/>
                    <a:lstStyle/>
                    <a:p>
                      <a:pPr marL="0" marR="0">
                        <a:lnSpc>
                          <a:spcPct val="115000"/>
                        </a:lnSpc>
                        <a:spcBef>
                          <a:spcPts val="0"/>
                        </a:spcBef>
                        <a:spcAft>
                          <a:spcPts val="0"/>
                        </a:spcAft>
                      </a:pPr>
                      <a:r>
                        <a:rPr lang="en-US" sz="2000" cap="none" spc="0">
                          <a:effectLst/>
                        </a:rPr>
                        <a:t>0.004</a:t>
                      </a:r>
                      <a:endParaRPr lang="en-US" sz="2000" cap="none" spc="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extLst>
                  <a:ext uri="{0D108BD9-81ED-4DB2-BD59-A6C34878D82A}">
                    <a16:rowId xmlns:a16="http://schemas.microsoft.com/office/drawing/2014/main" val="2591179543"/>
                  </a:ext>
                </a:extLst>
              </a:tr>
              <a:tr h="1061181">
                <a:tc>
                  <a:txBody>
                    <a:bodyPr/>
                    <a:lstStyle/>
                    <a:p>
                      <a:pPr marL="0" marR="0">
                        <a:lnSpc>
                          <a:spcPct val="115000"/>
                        </a:lnSpc>
                        <a:spcBef>
                          <a:spcPts val="0"/>
                        </a:spcBef>
                        <a:spcAft>
                          <a:spcPts val="0"/>
                        </a:spcAft>
                      </a:pPr>
                      <a:r>
                        <a:rPr lang="en-US" sz="2000" cap="none" spc="0">
                          <a:effectLst/>
                        </a:rPr>
                        <a:t>Likelihood that the crime will be Kidnapping/Abduction</a:t>
                      </a:r>
                      <a:endParaRPr lang="en-US" sz="2000" b="1" cap="none" spc="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tc>
                  <a:txBody>
                    <a:bodyPr/>
                    <a:lstStyle/>
                    <a:p>
                      <a:pPr marL="0" marR="0">
                        <a:lnSpc>
                          <a:spcPct val="115000"/>
                        </a:lnSpc>
                        <a:spcBef>
                          <a:spcPts val="0"/>
                        </a:spcBef>
                        <a:spcAft>
                          <a:spcPts val="0"/>
                        </a:spcAft>
                      </a:pPr>
                      <a:r>
                        <a:rPr lang="en-US" sz="2000" cap="none" spc="0" dirty="0">
                          <a:effectLst/>
                        </a:rPr>
                        <a:t>0.036</a:t>
                      </a:r>
                      <a:endParaRPr lang="en-US" sz="2000" cap="none" spc="0" dirty="0">
                        <a:solidFill>
                          <a:schemeClr val="tx1">
                            <a:lumMod val="85000"/>
                            <a:lumOff val="1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81305" marR="168783" marT="168783" marB="168783"/>
                </a:tc>
                <a:extLst>
                  <a:ext uri="{0D108BD9-81ED-4DB2-BD59-A6C34878D82A}">
                    <a16:rowId xmlns:a16="http://schemas.microsoft.com/office/drawing/2014/main" val="1991139742"/>
                  </a:ext>
                </a:extLst>
              </a:tr>
            </a:tbl>
          </a:graphicData>
        </a:graphic>
      </p:graphicFrame>
    </p:spTree>
    <p:extLst>
      <p:ext uri="{BB962C8B-B14F-4D97-AF65-F5344CB8AC3E}">
        <p14:creationId xmlns:p14="http://schemas.microsoft.com/office/powerpoint/2010/main" val="1699870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8E26F97-5850-2D4C-9EA8-B9FA3CF53729}"/>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XGBoost</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549774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p:nvSpPr>
          <p:cNvPr id="170" name="Freeform: Shape 16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Google Shape;162;p8"/>
          <p:cNvSpPr txBox="1">
            <a:spLocks noGrp="1"/>
          </p:cNvSpPr>
          <p:nvPr>
            <p:ph type="title"/>
          </p:nvPr>
        </p:nvSpPr>
        <p:spPr>
          <a:xfrm>
            <a:off x="838200" y="5529884"/>
            <a:ext cx="7719381" cy="1096331"/>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5400"/>
              <a:buFont typeface="Arial"/>
              <a:buNone/>
            </a:pPr>
            <a:r>
              <a:rPr lang="en-US" dirty="0">
                <a:latin typeface="Arial"/>
                <a:ea typeface="Arial"/>
                <a:cs typeface="Arial"/>
                <a:sym typeface="Arial"/>
              </a:rPr>
              <a:t>Problem Objective</a:t>
            </a:r>
            <a:endParaRPr lang="en-US" dirty="0"/>
          </a:p>
        </p:txBody>
      </p:sp>
      <p:sp>
        <p:nvSpPr>
          <p:cNvPr id="172" name="Freeform: Shape 17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CE57E819-7FF4-4C48-875B-8309CD5D3B5B}"/>
              </a:ext>
            </a:extLst>
          </p:cNvPr>
          <p:cNvSpPr>
            <a:spLocks noGrp="1"/>
          </p:cNvSpPr>
          <p:nvPr>
            <p:ph type="sldNum" idx="12"/>
          </p:nvPr>
        </p:nvSpPr>
        <p:spPr>
          <a:xfrm>
            <a:off x="10198279" y="6261090"/>
            <a:ext cx="1344477" cy="365125"/>
          </a:xfrm>
        </p:spPr>
        <p:txBody>
          <a:bodyPr>
            <a:normAutofit/>
          </a:bodyPr>
          <a:lstStyle/>
          <a:p>
            <a:pPr marL="0" lvl="0" indent="0" rtl="0">
              <a:spcBef>
                <a:spcPts val="0"/>
              </a:spcBef>
              <a:spcAft>
                <a:spcPts val="600"/>
              </a:spcAft>
              <a:buNone/>
            </a:pPr>
            <a:fld id="{00000000-1234-1234-1234-123412341234}" type="slidenum">
              <a:rPr lang="en-US" smtClean="0">
                <a:solidFill>
                  <a:schemeClr val="bg1">
                    <a:alpha val="80000"/>
                  </a:schemeClr>
                </a:solidFill>
              </a:rPr>
              <a:pPr marL="0" lvl="0" indent="0" rtl="0">
                <a:spcBef>
                  <a:spcPts val="0"/>
                </a:spcBef>
                <a:spcAft>
                  <a:spcPts val="600"/>
                </a:spcAft>
                <a:buNone/>
              </a:pPr>
              <a:t>4</a:t>
            </a:fld>
            <a:endParaRPr lang="en-US" dirty="0">
              <a:solidFill>
                <a:schemeClr val="bg1">
                  <a:alpha val="80000"/>
                </a:schemeClr>
              </a:solidFill>
            </a:endParaRPr>
          </a:p>
        </p:txBody>
      </p:sp>
      <p:graphicFrame>
        <p:nvGraphicFramePr>
          <p:cNvPr id="165" name="Google Shape;163;p8">
            <a:extLst>
              <a:ext uri="{FF2B5EF4-FFF2-40B4-BE49-F238E27FC236}">
                <a16:creationId xmlns:a16="http://schemas.microsoft.com/office/drawing/2014/main" id="{1693989C-81D3-4477-876A-2E28CBD49E1A}"/>
              </a:ext>
            </a:extLst>
          </p:cNvPr>
          <p:cNvGraphicFramePr/>
          <p:nvPr>
            <p:extLst>
              <p:ext uri="{D42A27DB-BD31-4B8C-83A1-F6EECF244321}">
                <p14:modId xmlns:p14="http://schemas.microsoft.com/office/powerpoint/2010/main" val="437994324"/>
              </p:ext>
            </p:extLst>
          </p:nvPr>
        </p:nvGraphicFramePr>
        <p:xfrm>
          <a:off x="493985" y="336889"/>
          <a:ext cx="11235559" cy="4904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 name="Rectangle 18">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099EC-3ECC-4E61-837E-EEEFD8ED5279}"/>
              </a:ext>
            </a:extLst>
          </p:cNvPr>
          <p:cNvSpPr>
            <a:spLocks noGrp="1"/>
          </p:cNvSpPr>
          <p:nvPr>
            <p:ph type="title"/>
          </p:nvPr>
        </p:nvSpPr>
        <p:spPr>
          <a:xfrm>
            <a:off x="992206" y="1608667"/>
            <a:ext cx="2823275" cy="4501127"/>
          </a:xfrm>
        </p:spPr>
        <p:txBody>
          <a:bodyPr vert="horz" lIns="91440" tIns="45720" rIns="91440" bIns="45720" rtlCol="0" anchor="t">
            <a:normAutofit/>
          </a:bodyPr>
          <a:lstStyle/>
          <a:p>
            <a:pPr algn="r"/>
            <a:r>
              <a:rPr lang="en-US" sz="3200" kern="1200" dirty="0" err="1">
                <a:solidFill>
                  <a:srgbClr val="FFFFFF"/>
                </a:solidFill>
                <a:latin typeface="+mj-lt"/>
                <a:ea typeface="+mj-ea"/>
                <a:cs typeface="+mj-cs"/>
              </a:rPr>
              <a:t>XGBoost</a:t>
            </a:r>
            <a:r>
              <a:rPr lang="en-US" sz="3200" kern="1200" dirty="0">
                <a:solidFill>
                  <a:srgbClr val="FFFFFF"/>
                </a:solidFill>
                <a:latin typeface="+mj-lt"/>
                <a:ea typeface="+mj-ea"/>
                <a:cs typeface="+mj-cs"/>
              </a:rPr>
              <a:t> Tuning </a:t>
            </a:r>
          </a:p>
        </p:txBody>
      </p:sp>
      <p:sp>
        <p:nvSpPr>
          <p:cNvPr id="3" name="Content Placeholder 2">
            <a:extLst>
              <a:ext uri="{FF2B5EF4-FFF2-40B4-BE49-F238E27FC236}">
                <a16:creationId xmlns:a16="http://schemas.microsoft.com/office/drawing/2014/main" id="{1B4C01C5-14D2-45C2-A2C0-4295C0FEC100}"/>
              </a:ext>
            </a:extLst>
          </p:cNvPr>
          <p:cNvSpPr>
            <a:spLocks noGrp="1"/>
          </p:cNvSpPr>
          <p:nvPr>
            <p:ph idx="1"/>
          </p:nvPr>
        </p:nvSpPr>
        <p:spPr>
          <a:xfrm>
            <a:off x="4211120" y="657726"/>
            <a:ext cx="3606200" cy="5783179"/>
          </a:xfrm>
        </p:spPr>
        <p:txBody>
          <a:bodyPr vert="horz" lIns="91440" tIns="45720" rIns="91440" bIns="45720" rtlCol="0">
            <a:normAutofit/>
          </a:bodyPr>
          <a:lstStyle/>
          <a:p>
            <a:pPr lvl="1">
              <a:buFont typeface="Courier New" panose="02070309020205020404" pitchFamily="49" charset="0"/>
              <a:buChar char="o"/>
            </a:pPr>
            <a:endParaRPr lang="en-US" sz="2000" b="1" dirty="0"/>
          </a:p>
          <a:p>
            <a:pPr lvl="1">
              <a:buFont typeface="Courier New" panose="02070309020205020404" pitchFamily="49" charset="0"/>
              <a:buChar char="o"/>
            </a:pPr>
            <a:endParaRPr lang="en-US" sz="2000" b="1" dirty="0"/>
          </a:p>
          <a:p>
            <a:pPr lvl="1">
              <a:buFont typeface="Courier New" panose="02070309020205020404" pitchFamily="49" charset="0"/>
              <a:buChar char="o"/>
            </a:pPr>
            <a:endParaRPr lang="en-US" sz="2000" b="1" dirty="0"/>
          </a:p>
          <a:p>
            <a:pPr lvl="1">
              <a:buFont typeface="Courier New" panose="02070309020205020404" pitchFamily="49" charset="0"/>
              <a:buChar char="o"/>
            </a:pPr>
            <a:r>
              <a:rPr lang="en-US" sz="2000" b="1" dirty="0" err="1"/>
              <a:t>max_depth</a:t>
            </a:r>
            <a:endParaRPr lang="en-US" sz="2000" b="1" dirty="0"/>
          </a:p>
          <a:p>
            <a:pPr lvl="2">
              <a:spcAft>
                <a:spcPts val="1200"/>
              </a:spcAft>
              <a:buFont typeface="Wingdings" panose="05000000000000000000" pitchFamily="2" charset="2"/>
              <a:buChar char="Ø"/>
            </a:pPr>
            <a:r>
              <a:rPr lang="en-US" dirty="0"/>
              <a:t>Maximum tree depth for base learners</a:t>
            </a:r>
          </a:p>
          <a:p>
            <a:pPr lvl="2">
              <a:spcAft>
                <a:spcPts val="1200"/>
              </a:spcAft>
              <a:buFont typeface="Wingdings" panose="05000000000000000000" pitchFamily="2" charset="2"/>
              <a:buChar char="Ø"/>
            </a:pPr>
            <a:endParaRPr lang="en-US" dirty="0"/>
          </a:p>
          <a:p>
            <a:pPr lvl="1">
              <a:buFont typeface="Courier New" panose="02070309020205020404" pitchFamily="49" charset="0"/>
              <a:buChar char="o"/>
            </a:pPr>
            <a:r>
              <a:rPr lang="en-US" sz="2000" b="1" dirty="0" err="1"/>
              <a:t>learning_rate</a:t>
            </a:r>
            <a:r>
              <a:rPr lang="en-US" sz="2000" b="1" dirty="0"/>
              <a:t> "eta"</a:t>
            </a:r>
          </a:p>
          <a:p>
            <a:pPr lvl="2">
              <a:spcAft>
                <a:spcPts val="1200"/>
              </a:spcAft>
              <a:buFont typeface="Wingdings" panose="05000000000000000000" pitchFamily="2" charset="2"/>
              <a:buChar char="Ø"/>
            </a:pPr>
            <a:r>
              <a:rPr lang="en-US" dirty="0"/>
              <a:t>Boosting learning rate </a:t>
            </a:r>
          </a:p>
          <a:p>
            <a:pPr lvl="1"/>
            <a:endParaRPr lang="en-US" sz="3200" b="1" dirty="0"/>
          </a:p>
          <a:p>
            <a:pPr lvl="1">
              <a:buFont typeface="Courier New" panose="02070309020205020404" pitchFamily="49" charset="0"/>
              <a:buChar char="o"/>
            </a:pPr>
            <a:r>
              <a:rPr lang="en-US" sz="2000" b="1" dirty="0" err="1"/>
              <a:t>n_estimators</a:t>
            </a:r>
            <a:endParaRPr lang="en-US" sz="2000" b="1" dirty="0"/>
          </a:p>
          <a:p>
            <a:pPr lvl="2">
              <a:buFont typeface="Wingdings" panose="05000000000000000000" pitchFamily="2" charset="2"/>
              <a:buChar char="Ø"/>
            </a:pPr>
            <a:r>
              <a:rPr lang="en-US" dirty="0"/>
              <a:t>Number of boosted trees to fit</a:t>
            </a:r>
          </a:p>
          <a:p>
            <a:endParaRPr lang="en-US" sz="2000" dirty="0"/>
          </a:p>
        </p:txBody>
      </p:sp>
      <p:sp>
        <p:nvSpPr>
          <p:cNvPr id="5" name="Content Placeholder 2">
            <a:extLst>
              <a:ext uri="{FF2B5EF4-FFF2-40B4-BE49-F238E27FC236}">
                <a16:creationId xmlns:a16="http://schemas.microsoft.com/office/drawing/2014/main" id="{95D1AB60-981F-4E90-844B-C1648F07BF81}"/>
              </a:ext>
            </a:extLst>
          </p:cNvPr>
          <p:cNvSpPr txBox="1">
            <a:spLocks/>
          </p:cNvSpPr>
          <p:nvPr/>
        </p:nvSpPr>
        <p:spPr>
          <a:xfrm>
            <a:off x="7977141" y="1717396"/>
            <a:ext cx="4042609" cy="5004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Courier New" panose="02070309020205020404" pitchFamily="49" charset="0"/>
              <a:buChar char="o"/>
            </a:pPr>
            <a:r>
              <a:rPr lang="en-US" sz="2000" b="1" dirty="0"/>
              <a:t>subsample</a:t>
            </a:r>
          </a:p>
          <a:p>
            <a:pPr lvl="2">
              <a:spcAft>
                <a:spcPts val="1200"/>
              </a:spcAft>
              <a:buFont typeface="Wingdings" panose="05000000000000000000" pitchFamily="2" charset="2"/>
              <a:buChar char="Ø"/>
            </a:pPr>
            <a:r>
              <a:rPr lang="en-US" dirty="0"/>
              <a:t>Subsample ratio of the training instance</a:t>
            </a:r>
          </a:p>
          <a:p>
            <a:pPr lvl="2">
              <a:spcAft>
                <a:spcPts val="1200"/>
              </a:spcAft>
              <a:buFont typeface="Wingdings" panose="05000000000000000000" pitchFamily="2" charset="2"/>
              <a:buChar char="Ø"/>
            </a:pPr>
            <a:endParaRPr lang="en-US" dirty="0"/>
          </a:p>
          <a:p>
            <a:pPr lvl="1">
              <a:buFont typeface="Courier New" panose="02070309020205020404" pitchFamily="49" charset="0"/>
              <a:buChar char="o"/>
            </a:pPr>
            <a:r>
              <a:rPr lang="en-US" sz="2000" b="1" dirty="0" err="1"/>
              <a:t>min_child_weight</a:t>
            </a:r>
            <a:endParaRPr lang="en-US" sz="2000" b="1" dirty="0"/>
          </a:p>
          <a:p>
            <a:pPr lvl="2">
              <a:spcAft>
                <a:spcPts val="1200"/>
              </a:spcAft>
              <a:buFont typeface="Wingdings" panose="05000000000000000000" pitchFamily="2" charset="2"/>
              <a:buChar char="Ø"/>
            </a:pPr>
            <a:r>
              <a:rPr lang="en-US" dirty="0"/>
              <a:t>Minimum sum of instance weight (hessian) needed in a child</a:t>
            </a:r>
          </a:p>
          <a:p>
            <a:pPr lvl="1">
              <a:buFont typeface="Courier New" panose="02070309020205020404" pitchFamily="49" charset="0"/>
              <a:buChar char="o"/>
            </a:pPr>
            <a:r>
              <a:rPr lang="en-US" sz="2000" b="1" dirty="0" err="1"/>
              <a:t>colsample_bytree</a:t>
            </a:r>
            <a:endParaRPr lang="en-US" sz="2000" b="1" dirty="0"/>
          </a:p>
          <a:p>
            <a:pPr lvl="2">
              <a:buFont typeface="Wingdings" panose="05000000000000000000" pitchFamily="2" charset="2"/>
              <a:buChar char="Ø"/>
            </a:pPr>
            <a:r>
              <a:rPr lang="en-US" dirty="0"/>
              <a:t>Subsample ratio of columns when constructing each tree</a:t>
            </a:r>
          </a:p>
          <a:p>
            <a:endParaRPr lang="en-US" sz="2000" dirty="0"/>
          </a:p>
        </p:txBody>
      </p:sp>
      <p:sp>
        <p:nvSpPr>
          <p:cNvPr id="7" name="Slide Number Placeholder 1">
            <a:extLst>
              <a:ext uri="{FF2B5EF4-FFF2-40B4-BE49-F238E27FC236}">
                <a16:creationId xmlns:a16="http://schemas.microsoft.com/office/drawing/2014/main" id="{7E1BCA66-14D1-409C-8C57-D5C830DD4384}"/>
              </a:ext>
            </a:extLst>
          </p:cNvPr>
          <p:cNvSpPr>
            <a:spLocks noGrp="1"/>
          </p:cNvSpPr>
          <p:nvPr>
            <p:ph type="sldNum" idx="12"/>
          </p:nvPr>
        </p:nvSpPr>
        <p:spPr>
          <a:xfrm>
            <a:off x="10956758" y="6356350"/>
            <a:ext cx="397041"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tx1"/>
                </a:solidFill>
              </a:rPr>
              <a:pPr lvl="0" indent="0">
                <a:spcBef>
                  <a:spcPts val="0"/>
                </a:spcBef>
                <a:spcAft>
                  <a:spcPts val="600"/>
                </a:spcAft>
                <a:buNone/>
              </a:pPr>
              <a:t>40</a:t>
            </a:fld>
            <a:endParaRPr lang="en-US" dirty="0">
              <a:solidFill>
                <a:schemeClr val="tx1"/>
              </a:solidFill>
            </a:endParaRPr>
          </a:p>
        </p:txBody>
      </p:sp>
      <p:sp>
        <p:nvSpPr>
          <p:cNvPr id="4" name="Rectangle 3">
            <a:extLst>
              <a:ext uri="{FF2B5EF4-FFF2-40B4-BE49-F238E27FC236}">
                <a16:creationId xmlns:a16="http://schemas.microsoft.com/office/drawing/2014/main" id="{30CCB97B-3707-4CEB-AAA8-D30C8910134C}"/>
              </a:ext>
            </a:extLst>
          </p:cNvPr>
          <p:cNvSpPr/>
          <p:nvPr/>
        </p:nvSpPr>
        <p:spPr>
          <a:xfrm>
            <a:off x="4211120" y="428651"/>
            <a:ext cx="6096000" cy="885371"/>
          </a:xfrm>
          <a:prstGeom prst="rect">
            <a:avLst/>
          </a:prstGeom>
        </p:spPr>
        <p:txBody>
          <a:bodyPr>
            <a:spAutoFit/>
          </a:bodyPr>
          <a:lstStyle/>
          <a:p>
            <a:pPr marL="228600" indent="-228600">
              <a:lnSpc>
                <a:spcPct val="90000"/>
              </a:lnSpc>
              <a:spcBef>
                <a:spcPts val="1000"/>
              </a:spcBef>
              <a:buFont typeface="Arial" panose="020B0604020202020204" pitchFamily="34" charset="0"/>
              <a:buChar char="•"/>
            </a:pPr>
            <a:r>
              <a:rPr lang="en-US" sz="2400" dirty="0"/>
              <a:t>Used Hyper Parameter tuning method </a:t>
            </a:r>
          </a:p>
          <a:p>
            <a:pPr marL="228600" indent="-228600">
              <a:lnSpc>
                <a:spcPct val="90000"/>
              </a:lnSpc>
              <a:spcBef>
                <a:spcPts val="1000"/>
              </a:spcBef>
              <a:spcAft>
                <a:spcPts val="1200"/>
              </a:spcAft>
              <a:buFont typeface="Arial" panose="020B0604020202020204" pitchFamily="34" charset="0"/>
              <a:buChar char="•"/>
            </a:pPr>
            <a:r>
              <a:rPr lang="en-US" sz="2400" dirty="0"/>
              <a:t>Selected parameters tuned: </a:t>
            </a:r>
          </a:p>
        </p:txBody>
      </p:sp>
    </p:spTree>
    <p:extLst>
      <p:ext uri="{BB962C8B-B14F-4D97-AF65-F5344CB8AC3E}">
        <p14:creationId xmlns:p14="http://schemas.microsoft.com/office/powerpoint/2010/main" val="259617920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7">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2EB2AA-3A92-4CB8-ABBE-84E78D74FC19}"/>
              </a:ext>
            </a:extLst>
          </p:cNvPr>
          <p:cNvSpPr>
            <a:spLocks noGrp="1"/>
          </p:cNvSpPr>
          <p:nvPr>
            <p:ph type="title"/>
          </p:nvPr>
        </p:nvSpPr>
        <p:spPr>
          <a:xfrm>
            <a:off x="838200" y="811161"/>
            <a:ext cx="3335594" cy="5403370"/>
          </a:xfrm>
        </p:spPr>
        <p:txBody>
          <a:bodyPr>
            <a:normAutofit/>
          </a:bodyPr>
          <a:lstStyle/>
          <a:p>
            <a:r>
              <a:rPr lang="en-US" dirty="0" err="1">
                <a:solidFill>
                  <a:srgbClr val="FFFFFF"/>
                </a:solidFill>
              </a:rPr>
              <a:t>XGBoost</a:t>
            </a:r>
            <a:r>
              <a:rPr lang="en-US" dirty="0">
                <a:solidFill>
                  <a:srgbClr val="FFFFFF"/>
                </a:solidFill>
              </a:rPr>
              <a:t> Models Result Summary</a:t>
            </a:r>
          </a:p>
        </p:txBody>
      </p:sp>
      <p:sp>
        <p:nvSpPr>
          <p:cNvPr id="40" name="Rectangle 39">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1">
            <a:extLst>
              <a:ext uri="{FF2B5EF4-FFF2-40B4-BE49-F238E27FC236}">
                <a16:creationId xmlns:a16="http://schemas.microsoft.com/office/drawing/2014/main" id="{4F5DAC43-9FDA-43A0-911A-DA4AE18C159A}"/>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41</a:t>
            </a:fld>
            <a:endParaRPr lang="en-US" dirty="0">
              <a:solidFill>
                <a:schemeClr val="bg1">
                  <a:lumMod val="50000"/>
                </a:schemeClr>
              </a:solidFill>
            </a:endParaRPr>
          </a:p>
        </p:txBody>
      </p:sp>
      <p:grpSp>
        <p:nvGrpSpPr>
          <p:cNvPr id="5" name="Group 4">
            <a:extLst>
              <a:ext uri="{FF2B5EF4-FFF2-40B4-BE49-F238E27FC236}">
                <a16:creationId xmlns:a16="http://schemas.microsoft.com/office/drawing/2014/main" id="{B8DDF055-299D-4611-AB71-8F9CDF36703E}"/>
              </a:ext>
            </a:extLst>
          </p:cNvPr>
          <p:cNvGrpSpPr/>
          <p:nvPr/>
        </p:nvGrpSpPr>
        <p:grpSpPr>
          <a:xfrm>
            <a:off x="5276866" y="1495926"/>
            <a:ext cx="6538322" cy="3866148"/>
            <a:chOff x="5276866" y="1495926"/>
            <a:chExt cx="6538322" cy="3866148"/>
          </a:xfrm>
        </p:grpSpPr>
        <p:pic>
          <p:nvPicPr>
            <p:cNvPr id="3" name="Picture 2">
              <a:extLst>
                <a:ext uri="{FF2B5EF4-FFF2-40B4-BE49-F238E27FC236}">
                  <a16:creationId xmlns:a16="http://schemas.microsoft.com/office/drawing/2014/main" id="{00BAA74D-1B47-4B19-8E9A-FE551DB78682}"/>
                </a:ext>
              </a:extLst>
            </p:cNvPr>
            <p:cNvPicPr>
              <a:picLocks noChangeAspect="1"/>
            </p:cNvPicPr>
            <p:nvPr/>
          </p:nvPicPr>
          <p:blipFill rotWithShape="1">
            <a:blip r:embed="rId2"/>
            <a:srcRect l="1598" t="3097" r="3416" b="2680"/>
            <a:stretch/>
          </p:blipFill>
          <p:spPr>
            <a:xfrm>
              <a:off x="5276866" y="1495926"/>
              <a:ext cx="6538322" cy="3866148"/>
            </a:xfrm>
            <a:prstGeom prst="rect">
              <a:avLst/>
            </a:prstGeom>
          </p:spPr>
        </p:pic>
        <p:sp>
          <p:nvSpPr>
            <p:cNvPr id="4" name="Rectangle 3">
              <a:extLst>
                <a:ext uri="{FF2B5EF4-FFF2-40B4-BE49-F238E27FC236}">
                  <a16:creationId xmlns:a16="http://schemas.microsoft.com/office/drawing/2014/main" id="{2271F8EA-EE13-4B38-9A16-75A5EB42408A}"/>
                </a:ext>
              </a:extLst>
            </p:cNvPr>
            <p:cNvSpPr/>
            <p:nvPr/>
          </p:nvSpPr>
          <p:spPr>
            <a:xfrm>
              <a:off x="5667270" y="1889090"/>
              <a:ext cx="130629" cy="2873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5027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1918-8EF8-466D-B911-42F242C087D1}"/>
              </a:ext>
            </a:extLst>
          </p:cNvPr>
          <p:cNvSpPr>
            <a:spLocks noGrp="1"/>
          </p:cNvSpPr>
          <p:nvPr>
            <p:ph type="title"/>
          </p:nvPr>
        </p:nvSpPr>
        <p:spPr>
          <a:xfrm>
            <a:off x="283778" y="1219468"/>
            <a:ext cx="11542467" cy="424732"/>
          </a:xfrm>
        </p:spPr>
        <p:txBody>
          <a:bodyPr wrap="square">
            <a:spAutoFit/>
          </a:bodyPr>
          <a:lstStyle/>
          <a:p>
            <a:pPr algn="ctr"/>
            <a:r>
              <a:rPr lang="en-US" sz="2400" b="1" dirty="0">
                <a:solidFill>
                  <a:srgbClr val="262626"/>
                </a:solidFill>
                <a:latin typeface="Open Sans"/>
                <a:ea typeface="+mn-ea"/>
                <a:cs typeface="+mn-cs"/>
              </a:rPr>
              <a:t>Kidnapping/Abduction</a:t>
            </a:r>
          </a:p>
        </p:txBody>
      </p:sp>
      <p:pic>
        <p:nvPicPr>
          <p:cNvPr id="15" name="Content Placeholder 14">
            <a:extLst>
              <a:ext uri="{FF2B5EF4-FFF2-40B4-BE49-F238E27FC236}">
                <a16:creationId xmlns:a16="http://schemas.microsoft.com/office/drawing/2014/main" id="{9F9A03C0-9F9B-4DAE-953E-3D2967187D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49" y="3212432"/>
            <a:ext cx="5398916" cy="3614337"/>
          </a:xfrm>
        </p:spPr>
      </p:pic>
      <p:pic>
        <p:nvPicPr>
          <p:cNvPr id="17" name="Picture 16" descr="A screenshot of a cell phone&#10;&#10;Description generated with very high confidence">
            <a:extLst>
              <a:ext uri="{FF2B5EF4-FFF2-40B4-BE49-F238E27FC236}">
                <a16:creationId xmlns:a16="http://schemas.microsoft.com/office/drawing/2014/main" id="{C65CCA97-5FF7-4535-A4F8-25457BFD9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777" y="3193232"/>
            <a:ext cx="5398916" cy="3614337"/>
          </a:xfrm>
          <a:prstGeom prst="rect">
            <a:avLst/>
          </a:prstGeom>
        </p:spPr>
      </p:pic>
      <p:sp>
        <p:nvSpPr>
          <p:cNvPr id="3" name="Rectangle 2">
            <a:extLst>
              <a:ext uri="{FF2B5EF4-FFF2-40B4-BE49-F238E27FC236}">
                <a16:creationId xmlns:a16="http://schemas.microsoft.com/office/drawing/2014/main" id="{4412F4A7-C89D-EB4D-A5BF-61C102A400FF}"/>
              </a:ext>
            </a:extLst>
          </p:cNvPr>
          <p:cNvSpPr/>
          <p:nvPr/>
        </p:nvSpPr>
        <p:spPr>
          <a:xfrm>
            <a:off x="283779" y="1732658"/>
            <a:ext cx="5679059" cy="1400383"/>
          </a:xfrm>
          <a:prstGeom prst="rect">
            <a:avLst/>
          </a:prstGeom>
        </p:spPr>
        <p:txBody>
          <a:bodyPr wrap="square">
            <a:spAutoFit/>
          </a:bodyPr>
          <a:lstStyle/>
          <a:p>
            <a:pPr marL="285750" indent="-285750">
              <a:spcAft>
                <a:spcPts val="600"/>
              </a:spcAft>
              <a:buFont typeface="Arial" panose="020B0604020202020204" pitchFamily="34" charset="0"/>
              <a:buChar char="•"/>
            </a:pPr>
            <a:r>
              <a:rPr lang="en-US" sz="2000" dirty="0">
                <a:solidFill>
                  <a:srgbClr val="262626"/>
                </a:solidFill>
                <a:latin typeface="Open Sans"/>
              </a:rPr>
              <a:t>Older aged females are more likely to commit kidnapping than young females</a:t>
            </a:r>
          </a:p>
          <a:p>
            <a:pPr marL="285750" indent="-285750">
              <a:buFont typeface="Arial" panose="020B0604020202020204" pitchFamily="34" charset="0"/>
              <a:buChar char="•"/>
            </a:pPr>
            <a:r>
              <a:rPr lang="en-US" sz="2000" dirty="0">
                <a:solidFill>
                  <a:srgbClr val="262626"/>
                </a:solidFill>
                <a:latin typeface="Open Sans"/>
              </a:rPr>
              <a:t>Younger and middle-aged males are more likely to kidnap than older aged males</a:t>
            </a:r>
            <a:endParaRPr lang="en-US" sz="2000" dirty="0"/>
          </a:p>
        </p:txBody>
      </p:sp>
      <p:sp>
        <p:nvSpPr>
          <p:cNvPr id="4" name="Rectangle 3">
            <a:extLst>
              <a:ext uri="{FF2B5EF4-FFF2-40B4-BE49-F238E27FC236}">
                <a16:creationId xmlns:a16="http://schemas.microsoft.com/office/drawing/2014/main" id="{F7CA6FAB-2929-5F49-9156-68AF0EDB9AC7}"/>
              </a:ext>
            </a:extLst>
          </p:cNvPr>
          <p:cNvSpPr/>
          <p:nvPr/>
        </p:nvSpPr>
        <p:spPr>
          <a:xfrm>
            <a:off x="6427334" y="1715904"/>
            <a:ext cx="5398917" cy="1400383"/>
          </a:xfrm>
          <a:prstGeom prst="rect">
            <a:avLst/>
          </a:prstGeom>
        </p:spPr>
        <p:txBody>
          <a:bodyPr wrap="square">
            <a:spAutoFit/>
          </a:bodyPr>
          <a:lstStyle/>
          <a:p>
            <a:pPr marL="285750" indent="-285750">
              <a:spcAft>
                <a:spcPts val="600"/>
              </a:spcAft>
              <a:buFont typeface="Arial" panose="020B0604020202020204" pitchFamily="34" charset="0"/>
              <a:buChar char="•"/>
            </a:pPr>
            <a:r>
              <a:rPr lang="en-US" sz="2000" dirty="0">
                <a:solidFill>
                  <a:srgbClr val="262626"/>
                </a:solidFill>
                <a:latin typeface="Open Sans"/>
              </a:rPr>
              <a:t>Teenage girls are more vulnerable to kidnapping than younger girls</a:t>
            </a:r>
          </a:p>
          <a:p>
            <a:pPr marL="285750" indent="-285750">
              <a:buFont typeface="Arial" panose="020B0604020202020204" pitchFamily="34" charset="0"/>
              <a:buChar char="•"/>
            </a:pPr>
            <a:r>
              <a:rPr lang="en-US" sz="2000" dirty="0">
                <a:solidFill>
                  <a:srgbClr val="262626"/>
                </a:solidFill>
                <a:latin typeface="Open Sans"/>
              </a:rPr>
              <a:t>Younger boys are more vulnerable to kidnapping than teenage boys</a:t>
            </a:r>
            <a:endParaRPr lang="en-US" sz="2000" dirty="0"/>
          </a:p>
        </p:txBody>
      </p:sp>
      <p:sp>
        <p:nvSpPr>
          <p:cNvPr id="8" name="Rectangle 7">
            <a:extLst>
              <a:ext uri="{FF2B5EF4-FFF2-40B4-BE49-F238E27FC236}">
                <a16:creationId xmlns:a16="http://schemas.microsoft.com/office/drawing/2014/main" id="{33B665D7-877B-4E70-B63B-B8E2FE73C343}"/>
              </a:ext>
            </a:extLst>
          </p:cNvPr>
          <p:cNvSpPr/>
          <p:nvPr/>
        </p:nvSpPr>
        <p:spPr>
          <a:xfrm>
            <a:off x="283779" y="180459"/>
            <a:ext cx="7115503" cy="584775"/>
          </a:xfrm>
          <a:prstGeom prst="rect">
            <a:avLst/>
          </a:prstGeom>
        </p:spPr>
        <p:txBody>
          <a:bodyPr wrap="square">
            <a:spAutoFit/>
          </a:bodyPr>
          <a:lstStyle/>
          <a:p>
            <a:r>
              <a:rPr lang="en-US" sz="3200" dirty="0">
                <a:solidFill>
                  <a:srgbClr val="262626"/>
                </a:solidFill>
                <a:latin typeface="Open Sans"/>
              </a:rPr>
              <a:t>SHAP - </a:t>
            </a:r>
            <a:r>
              <a:rPr lang="en-US" sz="3200" dirty="0"/>
              <a:t>Shapley Additive Explanation</a:t>
            </a:r>
          </a:p>
        </p:txBody>
      </p:sp>
      <p:cxnSp>
        <p:nvCxnSpPr>
          <p:cNvPr id="6" name="Straight Connector 5">
            <a:extLst>
              <a:ext uri="{FF2B5EF4-FFF2-40B4-BE49-F238E27FC236}">
                <a16:creationId xmlns:a16="http://schemas.microsoft.com/office/drawing/2014/main" id="{A3AFA22A-24D4-42DB-BD68-9D220DEEE920}"/>
              </a:ext>
            </a:extLst>
          </p:cNvPr>
          <p:cNvCxnSpPr>
            <a:cxnSpLocks/>
          </p:cNvCxnSpPr>
          <p:nvPr/>
        </p:nvCxnSpPr>
        <p:spPr>
          <a:xfrm>
            <a:off x="6096000" y="1732658"/>
            <a:ext cx="0" cy="48927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8EE0B6B7-92D9-42EF-B662-AB3FE16AFDAB}"/>
              </a:ext>
            </a:extLst>
          </p:cNvPr>
          <p:cNvSpPr txBox="1">
            <a:spLocks/>
          </p:cNvSpPr>
          <p:nvPr/>
        </p:nvSpPr>
        <p:spPr>
          <a:xfrm>
            <a:off x="283779" y="741477"/>
            <a:ext cx="10515600"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262626"/>
                </a:solidFill>
                <a:latin typeface="Open Sans"/>
                <a:ea typeface="+mn-ea"/>
                <a:cs typeface="+mn-cs"/>
              </a:rPr>
              <a:t>Simple Dependent Plots </a:t>
            </a:r>
            <a:endParaRPr lang="en-US" sz="2400" dirty="0">
              <a:solidFill>
                <a:srgbClr val="262626"/>
              </a:solidFill>
              <a:latin typeface="Open Sans"/>
              <a:ea typeface="+mn-ea"/>
              <a:cs typeface="+mn-cs"/>
            </a:endParaRPr>
          </a:p>
        </p:txBody>
      </p:sp>
    </p:spTree>
    <p:extLst>
      <p:ext uri="{BB962C8B-B14F-4D97-AF65-F5344CB8AC3E}">
        <p14:creationId xmlns:p14="http://schemas.microsoft.com/office/powerpoint/2010/main" val="1596752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6118E-B528-4B74-9469-32BD6BC65095}"/>
              </a:ext>
            </a:extLst>
          </p:cNvPr>
          <p:cNvSpPr>
            <a:spLocks noGrp="1"/>
          </p:cNvSpPr>
          <p:nvPr>
            <p:ph type="title"/>
          </p:nvPr>
        </p:nvSpPr>
        <p:spPr>
          <a:xfrm>
            <a:off x="283779" y="741477"/>
            <a:ext cx="10515600" cy="424732"/>
          </a:xfrm>
        </p:spPr>
        <p:txBody>
          <a:bodyPr wrap="square">
            <a:spAutoFit/>
          </a:bodyPr>
          <a:lstStyle/>
          <a:p>
            <a:r>
              <a:rPr lang="en-US" sz="2400" dirty="0">
                <a:solidFill>
                  <a:srgbClr val="262626"/>
                </a:solidFill>
                <a:latin typeface="Open Sans"/>
                <a:ea typeface="+mn-ea"/>
                <a:cs typeface="+mn-cs"/>
              </a:rPr>
              <a:t>Simple Dependent Plots </a:t>
            </a:r>
          </a:p>
        </p:txBody>
      </p:sp>
      <p:pic>
        <p:nvPicPr>
          <p:cNvPr id="7" name="Content Placeholder 6" descr="A screenshot of a cell phone&#10;&#10;Description generated with very high confidence">
            <a:extLst>
              <a:ext uri="{FF2B5EF4-FFF2-40B4-BE49-F238E27FC236}">
                <a16:creationId xmlns:a16="http://schemas.microsoft.com/office/drawing/2014/main" id="{EF4C56B0-85CB-441D-81A6-01683EDE4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09" y="3086425"/>
            <a:ext cx="5727206" cy="3771575"/>
          </a:xfrm>
        </p:spPr>
      </p:pic>
      <p:sp>
        <p:nvSpPr>
          <p:cNvPr id="3" name="Rectangle 2">
            <a:extLst>
              <a:ext uri="{FF2B5EF4-FFF2-40B4-BE49-F238E27FC236}">
                <a16:creationId xmlns:a16="http://schemas.microsoft.com/office/drawing/2014/main" id="{A738FF31-20F4-994D-ADA8-85DB7E013FB8}"/>
              </a:ext>
            </a:extLst>
          </p:cNvPr>
          <p:cNvSpPr/>
          <p:nvPr/>
        </p:nvSpPr>
        <p:spPr>
          <a:xfrm>
            <a:off x="283779" y="1858045"/>
            <a:ext cx="5549462" cy="70788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62626"/>
                </a:solidFill>
                <a:latin typeface="Open Sans"/>
              </a:rPr>
              <a:t>Females tend to assault other females, while males tend to assault other males</a:t>
            </a:r>
            <a:endParaRPr lang="en-US" sz="2000" dirty="0"/>
          </a:p>
        </p:txBody>
      </p:sp>
      <p:sp>
        <p:nvSpPr>
          <p:cNvPr id="4" name="Rectangle 3">
            <a:extLst>
              <a:ext uri="{FF2B5EF4-FFF2-40B4-BE49-F238E27FC236}">
                <a16:creationId xmlns:a16="http://schemas.microsoft.com/office/drawing/2014/main" id="{E9292A57-04DF-A04F-BC38-2E1C69A6BF76}"/>
              </a:ext>
            </a:extLst>
          </p:cNvPr>
          <p:cNvSpPr/>
          <p:nvPr/>
        </p:nvSpPr>
        <p:spPr>
          <a:xfrm>
            <a:off x="6358760" y="1847542"/>
            <a:ext cx="5652231" cy="1092607"/>
          </a:xfrm>
          <a:prstGeom prst="rect">
            <a:avLst/>
          </a:prstGeom>
        </p:spPr>
        <p:txBody>
          <a:bodyPr wrap="square">
            <a:spAutoFit/>
          </a:bodyPr>
          <a:lstStyle/>
          <a:p>
            <a:pPr marL="285750" indent="-285750">
              <a:spcAft>
                <a:spcPts val="600"/>
              </a:spcAft>
              <a:buFont typeface="Arial" panose="020B0604020202020204" pitchFamily="34" charset="0"/>
              <a:buChar char="•"/>
            </a:pPr>
            <a:r>
              <a:rPr lang="en-US" sz="2000" dirty="0">
                <a:solidFill>
                  <a:srgbClr val="262626"/>
                </a:solidFill>
                <a:latin typeface="Open Sans"/>
              </a:rPr>
              <a:t>The likelihood of offender age jumps at 20 and stays high through age 40</a:t>
            </a:r>
          </a:p>
          <a:p>
            <a:pPr marL="285750" indent="-285750">
              <a:buFont typeface="Arial" panose="020B0604020202020204" pitchFamily="34" charset="0"/>
              <a:buChar char="•"/>
            </a:pPr>
            <a:r>
              <a:rPr lang="en-US" sz="2000" dirty="0">
                <a:solidFill>
                  <a:srgbClr val="262626"/>
                </a:solidFill>
                <a:latin typeface="Open Sans"/>
              </a:rPr>
              <a:t>Use of a gun follows similar pattern</a:t>
            </a:r>
          </a:p>
        </p:txBody>
      </p:sp>
      <p:sp>
        <p:nvSpPr>
          <p:cNvPr id="8" name="Rectangle 7">
            <a:extLst>
              <a:ext uri="{FF2B5EF4-FFF2-40B4-BE49-F238E27FC236}">
                <a16:creationId xmlns:a16="http://schemas.microsoft.com/office/drawing/2014/main" id="{29E13E0E-E193-F845-9323-96E4B1FE272E}"/>
              </a:ext>
            </a:extLst>
          </p:cNvPr>
          <p:cNvSpPr/>
          <p:nvPr/>
        </p:nvSpPr>
        <p:spPr>
          <a:xfrm>
            <a:off x="283779" y="180459"/>
            <a:ext cx="7115503" cy="584775"/>
          </a:xfrm>
          <a:prstGeom prst="rect">
            <a:avLst/>
          </a:prstGeom>
        </p:spPr>
        <p:txBody>
          <a:bodyPr wrap="square">
            <a:spAutoFit/>
          </a:bodyPr>
          <a:lstStyle/>
          <a:p>
            <a:r>
              <a:rPr lang="en-US" sz="3200" dirty="0">
                <a:solidFill>
                  <a:srgbClr val="262626"/>
                </a:solidFill>
                <a:latin typeface="Open Sans"/>
              </a:rPr>
              <a:t>SHAP - </a:t>
            </a:r>
            <a:r>
              <a:rPr lang="en-US" sz="3200" dirty="0"/>
              <a:t>Shapley Additive Explanation</a:t>
            </a:r>
          </a:p>
        </p:txBody>
      </p:sp>
      <p:cxnSp>
        <p:nvCxnSpPr>
          <p:cNvPr id="10" name="Straight Connector 9">
            <a:extLst>
              <a:ext uri="{FF2B5EF4-FFF2-40B4-BE49-F238E27FC236}">
                <a16:creationId xmlns:a16="http://schemas.microsoft.com/office/drawing/2014/main" id="{537628BE-DC53-43BE-8C19-AC6F247EC1F7}"/>
              </a:ext>
            </a:extLst>
          </p:cNvPr>
          <p:cNvCxnSpPr>
            <a:cxnSpLocks/>
          </p:cNvCxnSpPr>
          <p:nvPr/>
        </p:nvCxnSpPr>
        <p:spPr>
          <a:xfrm>
            <a:off x="6096000" y="1728316"/>
            <a:ext cx="0" cy="48970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F172FFC-C47F-4E1E-AFDE-B9582CAF0B2E}"/>
              </a:ext>
            </a:extLst>
          </p:cNvPr>
          <p:cNvSpPr txBox="1">
            <a:spLocks/>
          </p:cNvSpPr>
          <p:nvPr/>
        </p:nvSpPr>
        <p:spPr>
          <a:xfrm>
            <a:off x="283779" y="1419726"/>
            <a:ext cx="5624436"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262626"/>
                </a:solidFill>
                <a:latin typeface="Open Sans"/>
                <a:ea typeface="+mn-ea"/>
                <a:cs typeface="+mn-cs"/>
              </a:rPr>
              <a:t>Assault</a:t>
            </a:r>
          </a:p>
        </p:txBody>
      </p:sp>
      <p:sp>
        <p:nvSpPr>
          <p:cNvPr id="12" name="Title 1">
            <a:extLst>
              <a:ext uri="{FF2B5EF4-FFF2-40B4-BE49-F238E27FC236}">
                <a16:creationId xmlns:a16="http://schemas.microsoft.com/office/drawing/2014/main" id="{4716FA6C-D6E4-4F4B-B043-2952DF1C9567}"/>
              </a:ext>
            </a:extLst>
          </p:cNvPr>
          <p:cNvSpPr txBox="1">
            <a:spLocks/>
          </p:cNvSpPr>
          <p:nvPr/>
        </p:nvSpPr>
        <p:spPr>
          <a:xfrm>
            <a:off x="6358760" y="1439427"/>
            <a:ext cx="5549460"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262626"/>
                </a:solidFill>
                <a:latin typeface="Open Sans"/>
                <a:ea typeface="+mn-ea"/>
                <a:cs typeface="+mn-cs"/>
              </a:rPr>
              <a:t>Homicide</a:t>
            </a:r>
          </a:p>
        </p:txBody>
      </p:sp>
      <p:pic>
        <p:nvPicPr>
          <p:cNvPr id="13" name="Picture 12">
            <a:extLst>
              <a:ext uri="{FF2B5EF4-FFF2-40B4-BE49-F238E27FC236}">
                <a16:creationId xmlns:a16="http://schemas.microsoft.com/office/drawing/2014/main" id="{BFA3F9D0-4878-4101-823E-74C5ADD9DAE4}"/>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358761" y="3081528"/>
            <a:ext cx="5724144" cy="3776472"/>
          </a:xfrm>
          <a:prstGeom prst="rect">
            <a:avLst/>
          </a:prstGeom>
          <a:noFill/>
          <a:ln>
            <a:noFill/>
          </a:ln>
        </p:spPr>
      </p:pic>
    </p:spTree>
    <p:extLst>
      <p:ext uri="{BB962C8B-B14F-4D97-AF65-F5344CB8AC3E}">
        <p14:creationId xmlns:p14="http://schemas.microsoft.com/office/powerpoint/2010/main" val="3910968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41D9-AE6F-4B6F-B577-5D56B375D4FC}"/>
              </a:ext>
            </a:extLst>
          </p:cNvPr>
          <p:cNvSpPr>
            <a:spLocks noGrp="1"/>
          </p:cNvSpPr>
          <p:nvPr>
            <p:ph type="title"/>
          </p:nvPr>
        </p:nvSpPr>
        <p:spPr>
          <a:xfrm>
            <a:off x="838200" y="1611741"/>
            <a:ext cx="9541042" cy="535531"/>
          </a:xfrm>
        </p:spPr>
        <p:txBody>
          <a:bodyPr wrap="square">
            <a:spAutoFit/>
          </a:bodyPr>
          <a:lstStyle/>
          <a:p>
            <a:pPr algn="ctr"/>
            <a:r>
              <a:rPr lang="en-US" sz="3200" dirty="0">
                <a:solidFill>
                  <a:srgbClr val="262626"/>
                </a:solidFill>
                <a:latin typeface="Open Sans"/>
                <a:ea typeface="+mn-ea"/>
                <a:cs typeface="+mn-cs"/>
              </a:rPr>
              <a:t>S</a:t>
            </a:r>
            <a:r>
              <a:rPr lang="en-US" altLang="zh-CN" sz="3200" dirty="0">
                <a:solidFill>
                  <a:srgbClr val="262626"/>
                </a:solidFill>
                <a:latin typeface="Open Sans"/>
                <a:ea typeface="+mn-ea"/>
                <a:cs typeface="+mn-cs"/>
              </a:rPr>
              <a:t>ex Offense 	vs.  	Assault</a:t>
            </a:r>
            <a:endParaRPr lang="en-US" sz="3200" dirty="0">
              <a:solidFill>
                <a:srgbClr val="262626"/>
              </a:solidFill>
              <a:latin typeface="Open Sans"/>
              <a:ea typeface="+mn-ea"/>
              <a:cs typeface="+mn-cs"/>
            </a:endParaRPr>
          </a:p>
        </p:txBody>
      </p:sp>
      <p:pic>
        <p:nvPicPr>
          <p:cNvPr id="5" name="Content Placeholder 4" descr="A screenshot of a cell phone&#10;&#10;Description generated with very high confidence">
            <a:extLst>
              <a:ext uri="{FF2B5EF4-FFF2-40B4-BE49-F238E27FC236}">
                <a16:creationId xmlns:a16="http://schemas.microsoft.com/office/drawing/2014/main" id="{B1546994-1ED6-4029-9D3E-605B6A6CF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571" y="2364452"/>
            <a:ext cx="5370225" cy="4351338"/>
          </a:xfrm>
        </p:spPr>
      </p:pic>
      <p:pic>
        <p:nvPicPr>
          <p:cNvPr id="9" name="Picture 8" descr="A screenshot of a cell phone&#10;&#10;Description generated with very high confidence">
            <a:extLst>
              <a:ext uri="{FF2B5EF4-FFF2-40B4-BE49-F238E27FC236}">
                <a16:creationId xmlns:a16="http://schemas.microsoft.com/office/drawing/2014/main" id="{7FAEF96E-CF56-430E-9F35-8EA38B1C0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425" y="2295433"/>
            <a:ext cx="5801413" cy="4489377"/>
          </a:xfrm>
          <a:prstGeom prst="rect">
            <a:avLst/>
          </a:prstGeom>
        </p:spPr>
      </p:pic>
      <p:sp>
        <p:nvSpPr>
          <p:cNvPr id="7" name="Rectangle 6">
            <a:extLst>
              <a:ext uri="{FF2B5EF4-FFF2-40B4-BE49-F238E27FC236}">
                <a16:creationId xmlns:a16="http://schemas.microsoft.com/office/drawing/2014/main" id="{778C9E9D-795B-40F5-AA6E-FC02464CFC40}"/>
              </a:ext>
            </a:extLst>
          </p:cNvPr>
          <p:cNvSpPr/>
          <p:nvPr/>
        </p:nvSpPr>
        <p:spPr>
          <a:xfrm>
            <a:off x="283779" y="180459"/>
            <a:ext cx="7115503" cy="584775"/>
          </a:xfrm>
          <a:prstGeom prst="rect">
            <a:avLst/>
          </a:prstGeom>
        </p:spPr>
        <p:txBody>
          <a:bodyPr wrap="square">
            <a:spAutoFit/>
          </a:bodyPr>
          <a:lstStyle/>
          <a:p>
            <a:r>
              <a:rPr lang="en-US" sz="3200" dirty="0">
                <a:solidFill>
                  <a:srgbClr val="262626"/>
                </a:solidFill>
                <a:latin typeface="Open Sans"/>
              </a:rPr>
              <a:t>SHAP - </a:t>
            </a:r>
            <a:r>
              <a:rPr lang="en-US" sz="3200" dirty="0"/>
              <a:t>Shapley Additive Explanation</a:t>
            </a:r>
          </a:p>
        </p:txBody>
      </p:sp>
    </p:spTree>
    <p:extLst>
      <p:ext uri="{BB962C8B-B14F-4D97-AF65-F5344CB8AC3E}">
        <p14:creationId xmlns:p14="http://schemas.microsoft.com/office/powerpoint/2010/main" val="2492286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AD6D-5FE9-4C63-A094-2EA8FBDE1A02}"/>
              </a:ext>
            </a:extLst>
          </p:cNvPr>
          <p:cNvSpPr>
            <a:spLocks noGrp="1"/>
          </p:cNvSpPr>
          <p:nvPr>
            <p:ph type="title"/>
          </p:nvPr>
        </p:nvSpPr>
        <p:spPr>
          <a:xfrm>
            <a:off x="838200" y="1560934"/>
            <a:ext cx="10515600" cy="691228"/>
          </a:xfrm>
        </p:spPr>
        <p:txBody>
          <a:bodyPr wrap="square">
            <a:spAutoFit/>
          </a:bodyPr>
          <a:lstStyle/>
          <a:p>
            <a:r>
              <a:rPr lang="en-US" sz="3200" dirty="0">
                <a:solidFill>
                  <a:srgbClr val="262626"/>
                </a:solidFill>
                <a:latin typeface="Open Sans"/>
                <a:ea typeface="+mn-ea"/>
                <a:cs typeface="+mn-cs"/>
              </a:rPr>
              <a:t>Sex Offense: Observation 144</a:t>
            </a:r>
          </a:p>
        </p:txBody>
      </p:sp>
      <p:pic>
        <p:nvPicPr>
          <p:cNvPr id="7" name="Content Placeholder 6" descr="A screenshot of a cell phone&#10;&#10;Description generated with high confidence">
            <a:extLst>
              <a:ext uri="{FF2B5EF4-FFF2-40B4-BE49-F238E27FC236}">
                <a16:creationId xmlns:a16="http://schemas.microsoft.com/office/drawing/2014/main" id="{EF30F594-936F-4FD1-BC0B-C56419D188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648" b="9363"/>
          <a:stretch/>
        </p:blipFill>
        <p:spPr>
          <a:xfrm>
            <a:off x="662940" y="2552506"/>
            <a:ext cx="10931034" cy="3474720"/>
          </a:xfrm>
        </p:spPr>
      </p:pic>
      <p:sp>
        <p:nvSpPr>
          <p:cNvPr id="5" name="Rectangle 4">
            <a:extLst>
              <a:ext uri="{FF2B5EF4-FFF2-40B4-BE49-F238E27FC236}">
                <a16:creationId xmlns:a16="http://schemas.microsoft.com/office/drawing/2014/main" id="{37A84D03-81E5-4FE3-BBA3-5600C4B7EEE6}"/>
              </a:ext>
            </a:extLst>
          </p:cNvPr>
          <p:cNvSpPr/>
          <p:nvPr/>
        </p:nvSpPr>
        <p:spPr>
          <a:xfrm>
            <a:off x="333329" y="305136"/>
            <a:ext cx="9927089" cy="584775"/>
          </a:xfrm>
          <a:prstGeom prst="rect">
            <a:avLst/>
          </a:prstGeom>
        </p:spPr>
        <p:txBody>
          <a:bodyPr wrap="square">
            <a:spAutoFit/>
          </a:bodyPr>
          <a:lstStyle/>
          <a:p>
            <a:r>
              <a:rPr lang="en-US" sz="3200" dirty="0">
                <a:solidFill>
                  <a:srgbClr val="262626"/>
                </a:solidFill>
                <a:latin typeface="Open Sans"/>
              </a:rPr>
              <a:t>LIME - </a:t>
            </a:r>
            <a:r>
              <a:rPr lang="en-US" sz="3200" dirty="0"/>
              <a:t>Local Interpretable Model-Agnostic Explanations</a:t>
            </a:r>
          </a:p>
        </p:txBody>
      </p:sp>
      <p:sp>
        <p:nvSpPr>
          <p:cNvPr id="6" name="Slide Number Placeholder 1">
            <a:extLst>
              <a:ext uri="{FF2B5EF4-FFF2-40B4-BE49-F238E27FC236}">
                <a16:creationId xmlns:a16="http://schemas.microsoft.com/office/drawing/2014/main" id="{82E1E64E-AED1-4D7B-8318-83E6828EEA71}"/>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45</a:t>
            </a:fld>
            <a:endParaRPr lang="en-US" dirty="0">
              <a:solidFill>
                <a:schemeClr val="bg1">
                  <a:lumMod val="50000"/>
                </a:schemeClr>
              </a:solidFill>
            </a:endParaRPr>
          </a:p>
        </p:txBody>
      </p:sp>
    </p:spTree>
    <p:extLst>
      <p:ext uri="{BB962C8B-B14F-4D97-AF65-F5344CB8AC3E}">
        <p14:creationId xmlns:p14="http://schemas.microsoft.com/office/powerpoint/2010/main" val="4121412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4009-8551-4BB6-BAB0-063803C78E02}"/>
              </a:ext>
            </a:extLst>
          </p:cNvPr>
          <p:cNvSpPr>
            <a:spLocks noGrp="1"/>
          </p:cNvSpPr>
          <p:nvPr>
            <p:ph type="title"/>
          </p:nvPr>
        </p:nvSpPr>
        <p:spPr>
          <a:xfrm>
            <a:off x="838200" y="1459445"/>
            <a:ext cx="10515600" cy="895862"/>
          </a:xfrm>
        </p:spPr>
        <p:txBody>
          <a:bodyPr vert="horz" wrap="square" lIns="91440" tIns="45720" rIns="91440" bIns="45720" rtlCol="0" anchor="ctr">
            <a:spAutoFit/>
          </a:bodyPr>
          <a:lstStyle/>
          <a:p>
            <a:r>
              <a:rPr lang="en-US" sz="3200" dirty="0">
                <a:solidFill>
                  <a:srgbClr val="262626"/>
                </a:solidFill>
                <a:latin typeface="Open Sans"/>
                <a:ea typeface="+mn-ea"/>
                <a:cs typeface="+mn-cs"/>
              </a:rPr>
              <a:t>Homicide: Observation 144</a:t>
            </a:r>
          </a:p>
        </p:txBody>
      </p:sp>
      <p:pic>
        <p:nvPicPr>
          <p:cNvPr id="7" name="Content Placeholder 6" descr="A screenshot of a cell phone&#10;&#10;Description generated with high confidence">
            <a:extLst>
              <a:ext uri="{FF2B5EF4-FFF2-40B4-BE49-F238E27FC236}">
                <a16:creationId xmlns:a16="http://schemas.microsoft.com/office/drawing/2014/main" id="{252A03CB-13FB-420C-A52D-5587C2145F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721"/>
          <a:stretch/>
        </p:blipFill>
        <p:spPr>
          <a:xfrm>
            <a:off x="403777" y="2653977"/>
            <a:ext cx="11077842" cy="3079827"/>
          </a:xfrm>
        </p:spPr>
      </p:pic>
      <p:sp>
        <p:nvSpPr>
          <p:cNvPr id="5" name="Rectangle 4">
            <a:extLst>
              <a:ext uri="{FF2B5EF4-FFF2-40B4-BE49-F238E27FC236}">
                <a16:creationId xmlns:a16="http://schemas.microsoft.com/office/drawing/2014/main" id="{E74774EE-F2DB-45C5-85F6-FCAE2E98E11B}"/>
              </a:ext>
            </a:extLst>
          </p:cNvPr>
          <p:cNvSpPr/>
          <p:nvPr/>
        </p:nvSpPr>
        <p:spPr>
          <a:xfrm>
            <a:off x="333329" y="305136"/>
            <a:ext cx="9927089" cy="584775"/>
          </a:xfrm>
          <a:prstGeom prst="rect">
            <a:avLst/>
          </a:prstGeom>
        </p:spPr>
        <p:txBody>
          <a:bodyPr wrap="square">
            <a:spAutoFit/>
          </a:bodyPr>
          <a:lstStyle/>
          <a:p>
            <a:r>
              <a:rPr lang="en-US" sz="3200" dirty="0">
                <a:solidFill>
                  <a:srgbClr val="262626"/>
                </a:solidFill>
                <a:latin typeface="Open Sans"/>
              </a:rPr>
              <a:t>LIME - </a:t>
            </a:r>
            <a:r>
              <a:rPr lang="en-US" sz="3200" dirty="0"/>
              <a:t>Local Interpretable Model-Agnostic Explanations</a:t>
            </a:r>
          </a:p>
        </p:txBody>
      </p:sp>
      <p:sp>
        <p:nvSpPr>
          <p:cNvPr id="6" name="Slide Number Placeholder 1">
            <a:extLst>
              <a:ext uri="{FF2B5EF4-FFF2-40B4-BE49-F238E27FC236}">
                <a16:creationId xmlns:a16="http://schemas.microsoft.com/office/drawing/2014/main" id="{C6CF78AD-B80F-4088-9327-BBB34D38632F}"/>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46</a:t>
            </a:fld>
            <a:endParaRPr lang="en-US" dirty="0">
              <a:solidFill>
                <a:schemeClr val="bg1">
                  <a:lumMod val="50000"/>
                </a:schemeClr>
              </a:solidFill>
            </a:endParaRPr>
          </a:p>
        </p:txBody>
      </p:sp>
    </p:spTree>
    <p:extLst>
      <p:ext uri="{BB962C8B-B14F-4D97-AF65-F5344CB8AC3E}">
        <p14:creationId xmlns:p14="http://schemas.microsoft.com/office/powerpoint/2010/main" val="1931926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29A6-504D-48E3-A641-FF9F7BAA0FD2}"/>
              </a:ext>
            </a:extLst>
          </p:cNvPr>
          <p:cNvSpPr>
            <a:spLocks noGrp="1"/>
          </p:cNvSpPr>
          <p:nvPr>
            <p:ph type="title"/>
          </p:nvPr>
        </p:nvSpPr>
        <p:spPr>
          <a:xfrm>
            <a:off x="838200" y="1436848"/>
            <a:ext cx="10515600" cy="954856"/>
          </a:xfrm>
        </p:spPr>
        <p:txBody>
          <a:bodyPr vert="horz" wrap="square" lIns="91440" tIns="45720" rIns="91440" bIns="45720" rtlCol="0" anchor="ctr">
            <a:spAutoFit/>
          </a:bodyPr>
          <a:lstStyle/>
          <a:p>
            <a:r>
              <a:rPr lang="en-US" sz="3200" dirty="0">
                <a:solidFill>
                  <a:srgbClr val="262626"/>
                </a:solidFill>
                <a:latin typeface="Open Sans"/>
                <a:ea typeface="+mn-ea"/>
                <a:cs typeface="+mn-cs"/>
              </a:rPr>
              <a:t>Assault: Observation 144</a:t>
            </a:r>
          </a:p>
        </p:txBody>
      </p:sp>
      <p:pic>
        <p:nvPicPr>
          <p:cNvPr id="7" name="Content Placeholder 6" descr="A screenshot of a cell phone&#10;&#10;Description generated with very high confidence">
            <a:extLst>
              <a:ext uri="{FF2B5EF4-FFF2-40B4-BE49-F238E27FC236}">
                <a16:creationId xmlns:a16="http://schemas.microsoft.com/office/drawing/2014/main" id="{F3753B72-787E-411C-A212-65274AAEB9F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969" b="2262"/>
          <a:stretch/>
        </p:blipFill>
        <p:spPr>
          <a:xfrm>
            <a:off x="-2940" y="2602143"/>
            <a:ext cx="11729719" cy="3443839"/>
          </a:xfrm>
        </p:spPr>
      </p:pic>
      <p:sp>
        <p:nvSpPr>
          <p:cNvPr id="5" name="Rectangle 4">
            <a:extLst>
              <a:ext uri="{FF2B5EF4-FFF2-40B4-BE49-F238E27FC236}">
                <a16:creationId xmlns:a16="http://schemas.microsoft.com/office/drawing/2014/main" id="{6266490F-ABD9-4F25-B9C9-18BF58BC8111}"/>
              </a:ext>
            </a:extLst>
          </p:cNvPr>
          <p:cNvSpPr/>
          <p:nvPr/>
        </p:nvSpPr>
        <p:spPr>
          <a:xfrm>
            <a:off x="333329" y="305136"/>
            <a:ext cx="9927089" cy="584775"/>
          </a:xfrm>
          <a:prstGeom prst="rect">
            <a:avLst/>
          </a:prstGeom>
        </p:spPr>
        <p:txBody>
          <a:bodyPr wrap="square">
            <a:spAutoFit/>
          </a:bodyPr>
          <a:lstStyle/>
          <a:p>
            <a:r>
              <a:rPr lang="en-US" sz="3200" dirty="0">
                <a:solidFill>
                  <a:srgbClr val="262626"/>
                </a:solidFill>
                <a:latin typeface="Open Sans"/>
              </a:rPr>
              <a:t>LIME - </a:t>
            </a:r>
            <a:r>
              <a:rPr lang="en-US" sz="3200" dirty="0"/>
              <a:t>Local Interpretable Model-Agnostic Explanations</a:t>
            </a:r>
          </a:p>
        </p:txBody>
      </p:sp>
      <p:sp>
        <p:nvSpPr>
          <p:cNvPr id="6" name="Slide Number Placeholder 1">
            <a:extLst>
              <a:ext uri="{FF2B5EF4-FFF2-40B4-BE49-F238E27FC236}">
                <a16:creationId xmlns:a16="http://schemas.microsoft.com/office/drawing/2014/main" id="{CA1E48D5-2D60-48E6-B3A8-F73DAC8E5CCC}"/>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47</a:t>
            </a:fld>
            <a:endParaRPr lang="en-US" dirty="0">
              <a:solidFill>
                <a:schemeClr val="bg1">
                  <a:lumMod val="50000"/>
                </a:schemeClr>
              </a:solidFill>
            </a:endParaRPr>
          </a:p>
        </p:txBody>
      </p:sp>
    </p:spTree>
    <p:extLst>
      <p:ext uri="{BB962C8B-B14F-4D97-AF65-F5344CB8AC3E}">
        <p14:creationId xmlns:p14="http://schemas.microsoft.com/office/powerpoint/2010/main" val="2817495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0FE4-C5F0-47E6-B7EC-7DFC146E132A}"/>
              </a:ext>
            </a:extLst>
          </p:cNvPr>
          <p:cNvSpPr>
            <a:spLocks noGrp="1"/>
          </p:cNvSpPr>
          <p:nvPr>
            <p:ph type="title"/>
          </p:nvPr>
        </p:nvSpPr>
        <p:spPr>
          <a:xfrm>
            <a:off x="838200" y="1447721"/>
            <a:ext cx="10515600" cy="947481"/>
          </a:xfrm>
        </p:spPr>
        <p:txBody>
          <a:bodyPr vert="horz" wrap="square" lIns="91440" tIns="45720" rIns="91440" bIns="45720" rtlCol="0" anchor="ctr">
            <a:spAutoFit/>
          </a:bodyPr>
          <a:lstStyle/>
          <a:p>
            <a:r>
              <a:rPr lang="en-US" sz="3200" dirty="0">
                <a:solidFill>
                  <a:srgbClr val="262626"/>
                </a:solidFill>
                <a:latin typeface="Open Sans"/>
                <a:ea typeface="+mn-ea"/>
                <a:cs typeface="+mn-cs"/>
              </a:rPr>
              <a:t>Kidnapping: Observation 144</a:t>
            </a:r>
          </a:p>
        </p:txBody>
      </p:sp>
      <p:pic>
        <p:nvPicPr>
          <p:cNvPr id="7" name="Content Placeholder 6" descr="A screenshot of a cell phone&#10;&#10;Description generated with high confidence">
            <a:extLst>
              <a:ext uri="{FF2B5EF4-FFF2-40B4-BE49-F238E27FC236}">
                <a16:creationId xmlns:a16="http://schemas.microsoft.com/office/drawing/2014/main" id="{8ED54E78-045E-4732-8C79-5AF619C0F5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074" b="2130"/>
          <a:stretch/>
        </p:blipFill>
        <p:spPr>
          <a:xfrm>
            <a:off x="149439" y="2609651"/>
            <a:ext cx="11521194" cy="3390098"/>
          </a:xfrm>
        </p:spPr>
      </p:pic>
      <p:sp>
        <p:nvSpPr>
          <p:cNvPr id="4" name="Rectangle 3">
            <a:extLst>
              <a:ext uri="{FF2B5EF4-FFF2-40B4-BE49-F238E27FC236}">
                <a16:creationId xmlns:a16="http://schemas.microsoft.com/office/drawing/2014/main" id="{870B64F6-A4C2-4D4A-987F-6CD77767A980}"/>
              </a:ext>
            </a:extLst>
          </p:cNvPr>
          <p:cNvSpPr/>
          <p:nvPr/>
        </p:nvSpPr>
        <p:spPr>
          <a:xfrm>
            <a:off x="333329" y="305136"/>
            <a:ext cx="9927089" cy="584775"/>
          </a:xfrm>
          <a:prstGeom prst="rect">
            <a:avLst/>
          </a:prstGeom>
        </p:spPr>
        <p:txBody>
          <a:bodyPr wrap="square">
            <a:spAutoFit/>
          </a:bodyPr>
          <a:lstStyle/>
          <a:p>
            <a:r>
              <a:rPr lang="en-US" sz="3200" dirty="0">
                <a:solidFill>
                  <a:srgbClr val="262626"/>
                </a:solidFill>
                <a:latin typeface="Open Sans"/>
              </a:rPr>
              <a:t>LIME - </a:t>
            </a:r>
            <a:r>
              <a:rPr lang="en-US" sz="3200" dirty="0"/>
              <a:t>Local Interpretable Model-Agnostic Explanations</a:t>
            </a:r>
          </a:p>
        </p:txBody>
      </p:sp>
      <p:sp>
        <p:nvSpPr>
          <p:cNvPr id="5" name="Slide Number Placeholder 1">
            <a:extLst>
              <a:ext uri="{FF2B5EF4-FFF2-40B4-BE49-F238E27FC236}">
                <a16:creationId xmlns:a16="http://schemas.microsoft.com/office/drawing/2014/main" id="{D03D6C81-C9E6-4707-B27B-25AC38482861}"/>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48</a:t>
            </a:fld>
            <a:endParaRPr lang="en-US" dirty="0">
              <a:solidFill>
                <a:schemeClr val="bg1">
                  <a:lumMod val="50000"/>
                </a:schemeClr>
              </a:solidFill>
            </a:endParaRPr>
          </a:p>
        </p:txBody>
      </p:sp>
    </p:spTree>
    <p:extLst>
      <p:ext uri="{BB962C8B-B14F-4D97-AF65-F5344CB8AC3E}">
        <p14:creationId xmlns:p14="http://schemas.microsoft.com/office/powerpoint/2010/main" val="1493751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E708C-B13B-0E4C-A4A3-6207C5FDB5C6}"/>
              </a:ext>
            </a:extLst>
          </p:cNvPr>
          <p:cNvSpPr>
            <a:spLocks noGrp="1"/>
          </p:cNvSpPr>
          <p:nvPr>
            <p:ph type="title"/>
          </p:nvPr>
        </p:nvSpPr>
        <p:spPr>
          <a:xfrm>
            <a:off x="838200" y="5529884"/>
            <a:ext cx="7719381" cy="1096331"/>
          </a:xfrm>
        </p:spPr>
        <p:txBody>
          <a:bodyPr>
            <a:normAutofit/>
          </a:bodyPr>
          <a:lstStyle/>
          <a:p>
            <a:r>
              <a:rPr lang="en-US" b="1"/>
              <a:t>Summary of Findings</a:t>
            </a:r>
            <a:endParaRPr lang="en-US"/>
          </a:p>
        </p:txBody>
      </p:sp>
      <p:sp>
        <p:nvSpPr>
          <p:cNvPr id="32" name="Freeform: Shape 3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1">
            <a:extLst>
              <a:ext uri="{FF2B5EF4-FFF2-40B4-BE49-F238E27FC236}">
                <a16:creationId xmlns:a16="http://schemas.microsoft.com/office/drawing/2014/main" id="{436D22F8-9CC9-4594-9001-D8A188A0B851}"/>
              </a:ext>
            </a:extLst>
          </p:cNvPr>
          <p:cNvSpPr>
            <a:spLocks noGrp="1"/>
          </p:cNvSpPr>
          <p:nvPr>
            <p:ph type="sldNum" idx="12"/>
          </p:nvPr>
        </p:nvSpPr>
        <p:spPr>
          <a:xfrm>
            <a:off x="10198279" y="6261090"/>
            <a:ext cx="1344477" cy="365125"/>
          </a:xfrm>
        </p:spPr>
        <p:txBody>
          <a:bodyPr vert="horz" lIns="91440" tIns="45720" rIns="91440" bIns="45720" rtlCol="0">
            <a:normAutofit/>
          </a:bodyPr>
          <a:lstStyle/>
          <a:p>
            <a:pPr lvl="0" indent="0">
              <a:spcBef>
                <a:spcPts val="0"/>
              </a:spcBef>
              <a:spcAft>
                <a:spcPts val="600"/>
              </a:spcAft>
              <a:buNone/>
            </a:pPr>
            <a:fld id="{00000000-1234-1234-1234-123412341234}" type="slidenum">
              <a:rPr lang="en-US">
                <a:solidFill>
                  <a:schemeClr val="bg1">
                    <a:alpha val="80000"/>
                  </a:schemeClr>
                </a:solidFill>
              </a:rPr>
              <a:pPr lvl="0" indent="0">
                <a:spcBef>
                  <a:spcPts val="0"/>
                </a:spcBef>
                <a:spcAft>
                  <a:spcPts val="600"/>
                </a:spcAft>
                <a:buNone/>
              </a:pPr>
              <a:t>49</a:t>
            </a:fld>
            <a:endParaRPr lang="en-US">
              <a:solidFill>
                <a:schemeClr val="bg1">
                  <a:alpha val="80000"/>
                </a:schemeClr>
              </a:solidFill>
            </a:endParaRPr>
          </a:p>
        </p:txBody>
      </p:sp>
      <p:sp>
        <p:nvSpPr>
          <p:cNvPr id="4" name="Freeform: Shape 3">
            <a:extLst>
              <a:ext uri="{FF2B5EF4-FFF2-40B4-BE49-F238E27FC236}">
                <a16:creationId xmlns:a16="http://schemas.microsoft.com/office/drawing/2014/main" id="{FCD88611-E30C-4DC0-99D0-0FB80B616914}"/>
              </a:ext>
            </a:extLst>
          </p:cNvPr>
          <p:cNvSpPr/>
          <p:nvPr/>
        </p:nvSpPr>
        <p:spPr>
          <a:xfrm>
            <a:off x="1568116" y="114393"/>
            <a:ext cx="10515600" cy="457200"/>
          </a:xfrm>
          <a:custGeom>
            <a:avLst/>
            <a:gdLst>
              <a:gd name="connsiteX0" fmla="*/ 0 w 10515600"/>
              <a:gd name="connsiteY0" fmla="*/ 225220 h 1351294"/>
              <a:gd name="connsiteX1" fmla="*/ 225220 w 10515600"/>
              <a:gd name="connsiteY1" fmla="*/ 0 h 1351294"/>
              <a:gd name="connsiteX2" fmla="*/ 10290380 w 10515600"/>
              <a:gd name="connsiteY2" fmla="*/ 0 h 1351294"/>
              <a:gd name="connsiteX3" fmla="*/ 10515600 w 10515600"/>
              <a:gd name="connsiteY3" fmla="*/ 225220 h 1351294"/>
              <a:gd name="connsiteX4" fmla="*/ 10515600 w 10515600"/>
              <a:gd name="connsiteY4" fmla="*/ 1126074 h 1351294"/>
              <a:gd name="connsiteX5" fmla="*/ 10290380 w 10515600"/>
              <a:gd name="connsiteY5" fmla="*/ 1351294 h 1351294"/>
              <a:gd name="connsiteX6" fmla="*/ 225220 w 10515600"/>
              <a:gd name="connsiteY6" fmla="*/ 1351294 h 1351294"/>
              <a:gd name="connsiteX7" fmla="*/ 0 w 10515600"/>
              <a:gd name="connsiteY7" fmla="*/ 1126074 h 1351294"/>
              <a:gd name="connsiteX8" fmla="*/ 0 w 10515600"/>
              <a:gd name="connsiteY8" fmla="*/ 225220 h 13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51294">
                <a:moveTo>
                  <a:pt x="0" y="225220"/>
                </a:moveTo>
                <a:cubicBezTo>
                  <a:pt x="0" y="100834"/>
                  <a:pt x="100834" y="0"/>
                  <a:pt x="225220" y="0"/>
                </a:cubicBezTo>
                <a:lnTo>
                  <a:pt x="10290380" y="0"/>
                </a:lnTo>
                <a:cubicBezTo>
                  <a:pt x="10414766" y="0"/>
                  <a:pt x="10515600" y="100834"/>
                  <a:pt x="10515600" y="225220"/>
                </a:cubicBezTo>
                <a:lnTo>
                  <a:pt x="10515600" y="1126074"/>
                </a:lnTo>
                <a:cubicBezTo>
                  <a:pt x="10515600" y="1250460"/>
                  <a:pt x="10414766" y="1351294"/>
                  <a:pt x="10290380" y="1351294"/>
                </a:cubicBezTo>
                <a:lnTo>
                  <a:pt x="225220" y="1351294"/>
                </a:lnTo>
                <a:cubicBezTo>
                  <a:pt x="100834" y="1351294"/>
                  <a:pt x="0" y="1250460"/>
                  <a:pt x="0" y="1126074"/>
                </a:cubicBezTo>
                <a:lnTo>
                  <a:pt x="0" y="2252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355" tIns="138355" rIns="138355" bIns="138355" numCol="1" spcCol="1270" anchor="ctr" anchorCtr="0">
            <a:noAutofit/>
          </a:bodyPr>
          <a:lstStyle/>
          <a:p>
            <a:pPr marL="0" lvl="0" indent="0" algn="l" defTabSz="844550">
              <a:lnSpc>
                <a:spcPct val="90000"/>
              </a:lnSpc>
              <a:spcBef>
                <a:spcPct val="0"/>
              </a:spcBef>
              <a:spcAft>
                <a:spcPct val="35000"/>
              </a:spcAft>
              <a:buNone/>
            </a:pPr>
            <a:r>
              <a:rPr lang="en-US" sz="2200" kern="1200" dirty="0"/>
              <a:t>Poverty rates do not appear to be closely associated with crime rates</a:t>
            </a:r>
          </a:p>
        </p:txBody>
      </p:sp>
      <p:sp>
        <p:nvSpPr>
          <p:cNvPr id="8" name="Freeform: Shape 7">
            <a:extLst>
              <a:ext uri="{FF2B5EF4-FFF2-40B4-BE49-F238E27FC236}">
                <a16:creationId xmlns:a16="http://schemas.microsoft.com/office/drawing/2014/main" id="{1F2AEA80-3FE6-4D90-9506-060BCF45871E}"/>
              </a:ext>
            </a:extLst>
          </p:cNvPr>
          <p:cNvSpPr/>
          <p:nvPr/>
        </p:nvSpPr>
        <p:spPr>
          <a:xfrm>
            <a:off x="1573482" y="2675346"/>
            <a:ext cx="10515600" cy="729625"/>
          </a:xfrm>
          <a:custGeom>
            <a:avLst/>
            <a:gdLst>
              <a:gd name="connsiteX0" fmla="*/ 0 w 10515600"/>
              <a:gd name="connsiteY0" fmla="*/ 225220 h 1351294"/>
              <a:gd name="connsiteX1" fmla="*/ 225220 w 10515600"/>
              <a:gd name="connsiteY1" fmla="*/ 0 h 1351294"/>
              <a:gd name="connsiteX2" fmla="*/ 10290380 w 10515600"/>
              <a:gd name="connsiteY2" fmla="*/ 0 h 1351294"/>
              <a:gd name="connsiteX3" fmla="*/ 10515600 w 10515600"/>
              <a:gd name="connsiteY3" fmla="*/ 225220 h 1351294"/>
              <a:gd name="connsiteX4" fmla="*/ 10515600 w 10515600"/>
              <a:gd name="connsiteY4" fmla="*/ 1126074 h 1351294"/>
              <a:gd name="connsiteX5" fmla="*/ 10290380 w 10515600"/>
              <a:gd name="connsiteY5" fmla="*/ 1351294 h 1351294"/>
              <a:gd name="connsiteX6" fmla="*/ 225220 w 10515600"/>
              <a:gd name="connsiteY6" fmla="*/ 1351294 h 1351294"/>
              <a:gd name="connsiteX7" fmla="*/ 0 w 10515600"/>
              <a:gd name="connsiteY7" fmla="*/ 1126074 h 1351294"/>
              <a:gd name="connsiteX8" fmla="*/ 0 w 10515600"/>
              <a:gd name="connsiteY8" fmla="*/ 225220 h 13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51294">
                <a:moveTo>
                  <a:pt x="0" y="225220"/>
                </a:moveTo>
                <a:cubicBezTo>
                  <a:pt x="0" y="100834"/>
                  <a:pt x="100834" y="0"/>
                  <a:pt x="225220" y="0"/>
                </a:cubicBezTo>
                <a:lnTo>
                  <a:pt x="10290380" y="0"/>
                </a:lnTo>
                <a:cubicBezTo>
                  <a:pt x="10414766" y="0"/>
                  <a:pt x="10515600" y="100834"/>
                  <a:pt x="10515600" y="225220"/>
                </a:cubicBezTo>
                <a:lnTo>
                  <a:pt x="10515600" y="1126074"/>
                </a:lnTo>
                <a:cubicBezTo>
                  <a:pt x="10515600" y="1250460"/>
                  <a:pt x="10414766" y="1351294"/>
                  <a:pt x="10290380" y="1351294"/>
                </a:cubicBezTo>
                <a:lnTo>
                  <a:pt x="225220" y="1351294"/>
                </a:lnTo>
                <a:cubicBezTo>
                  <a:pt x="100834" y="1351294"/>
                  <a:pt x="0" y="1250460"/>
                  <a:pt x="0" y="1126074"/>
                </a:cubicBezTo>
                <a:lnTo>
                  <a:pt x="0" y="225220"/>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355" tIns="138355" rIns="138355" bIns="138355" numCol="1" spcCol="1270" anchor="ctr" anchorCtr="0">
            <a:noAutofit/>
          </a:bodyPr>
          <a:lstStyle/>
          <a:p>
            <a:pPr marL="0" lvl="0" indent="0" algn="l" defTabSz="844550">
              <a:lnSpc>
                <a:spcPct val="90000"/>
              </a:lnSpc>
              <a:spcBef>
                <a:spcPct val="0"/>
              </a:spcBef>
              <a:spcAft>
                <a:spcPct val="35000"/>
              </a:spcAft>
              <a:buNone/>
            </a:pPr>
            <a:r>
              <a:rPr lang="en-US" sz="2200" kern="1200" dirty="0">
                <a:solidFill>
                  <a:schemeClr val="tx1"/>
                </a:solidFill>
              </a:rPr>
              <a:t>The most common location is the victim's residence/home</a:t>
            </a:r>
            <a:r>
              <a:rPr lang="en-US" sz="2200" dirty="0">
                <a:solidFill>
                  <a:schemeClr val="tx1"/>
                </a:solidFill>
              </a:rPr>
              <a:t> and the likelihood </a:t>
            </a:r>
            <a:r>
              <a:rPr lang="en-US" sz="2200" kern="1200" dirty="0">
                <a:solidFill>
                  <a:schemeClr val="tx1"/>
                </a:solidFill>
              </a:rPr>
              <a:t>is higher for certain relationships</a:t>
            </a:r>
          </a:p>
        </p:txBody>
      </p:sp>
      <p:sp>
        <p:nvSpPr>
          <p:cNvPr id="11" name="Freeform: Shape 10">
            <a:extLst>
              <a:ext uri="{FF2B5EF4-FFF2-40B4-BE49-F238E27FC236}">
                <a16:creationId xmlns:a16="http://schemas.microsoft.com/office/drawing/2014/main" id="{417E41B7-E471-4CFC-AFC0-5A0C798CE21F}"/>
              </a:ext>
            </a:extLst>
          </p:cNvPr>
          <p:cNvSpPr/>
          <p:nvPr/>
        </p:nvSpPr>
        <p:spPr>
          <a:xfrm>
            <a:off x="1560751" y="3479239"/>
            <a:ext cx="10515600" cy="73152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200" kern="1200" dirty="0">
                <a:solidFill>
                  <a:schemeClr val="tx1"/>
                </a:solidFill>
              </a:rPr>
              <a:t>Older aged females are more likely to commit kidnapping than young females</a:t>
            </a:r>
            <a:r>
              <a:rPr lang="en-US" sz="2200" dirty="0">
                <a:solidFill>
                  <a:schemeClr val="tx1"/>
                </a:solidFill>
              </a:rPr>
              <a:t>, while y</a:t>
            </a:r>
            <a:r>
              <a:rPr lang="en-US" sz="2200" kern="1200" dirty="0">
                <a:solidFill>
                  <a:schemeClr val="tx1"/>
                </a:solidFill>
              </a:rPr>
              <a:t>ounger and middle-aged males are more likely to kidnap than older aged males</a:t>
            </a:r>
          </a:p>
        </p:txBody>
      </p:sp>
      <p:sp>
        <p:nvSpPr>
          <p:cNvPr id="12" name="Freeform: Shape 11">
            <a:extLst>
              <a:ext uri="{FF2B5EF4-FFF2-40B4-BE49-F238E27FC236}">
                <a16:creationId xmlns:a16="http://schemas.microsoft.com/office/drawing/2014/main" id="{71970A85-FDC3-495D-AB51-50327BD759C9}"/>
              </a:ext>
            </a:extLst>
          </p:cNvPr>
          <p:cNvSpPr/>
          <p:nvPr/>
        </p:nvSpPr>
        <p:spPr>
          <a:xfrm>
            <a:off x="1573482" y="4277514"/>
            <a:ext cx="10515600" cy="806223"/>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200" kern="1200" dirty="0">
                <a:solidFill>
                  <a:schemeClr val="tx1"/>
                </a:solidFill>
              </a:rPr>
              <a:t>Teenage girls are more vulnerable to kidnapping than younger girls, while younger boys are more vulnerable to kidnapping than teenage boys</a:t>
            </a:r>
          </a:p>
        </p:txBody>
      </p:sp>
      <p:sp>
        <p:nvSpPr>
          <p:cNvPr id="9" name="TextBox 8">
            <a:extLst>
              <a:ext uri="{FF2B5EF4-FFF2-40B4-BE49-F238E27FC236}">
                <a16:creationId xmlns:a16="http://schemas.microsoft.com/office/drawing/2014/main" id="{B152B624-5980-44C8-B850-19C080BCDACA}"/>
              </a:ext>
            </a:extLst>
          </p:cNvPr>
          <p:cNvSpPr txBox="1"/>
          <p:nvPr/>
        </p:nvSpPr>
        <p:spPr>
          <a:xfrm>
            <a:off x="64168" y="58593"/>
            <a:ext cx="1402948" cy="707886"/>
          </a:xfrm>
          <a:prstGeom prst="rect">
            <a:avLst/>
          </a:prstGeom>
          <a:noFill/>
        </p:spPr>
        <p:txBody>
          <a:bodyPr wrap="none" rtlCol="0">
            <a:spAutoFit/>
          </a:bodyPr>
          <a:lstStyle/>
          <a:p>
            <a:r>
              <a:rPr lang="en-US" sz="2000" b="1" dirty="0"/>
              <a:t>Geospatial</a:t>
            </a:r>
          </a:p>
          <a:p>
            <a:r>
              <a:rPr lang="en-US" sz="2000" b="1" dirty="0"/>
              <a:t>Exploration</a:t>
            </a:r>
          </a:p>
        </p:txBody>
      </p:sp>
      <p:sp>
        <p:nvSpPr>
          <p:cNvPr id="14" name="Freeform: Shape 13">
            <a:extLst>
              <a:ext uri="{FF2B5EF4-FFF2-40B4-BE49-F238E27FC236}">
                <a16:creationId xmlns:a16="http://schemas.microsoft.com/office/drawing/2014/main" id="{3FD1FC66-EBB2-4160-A953-584CEC760F6F}"/>
              </a:ext>
            </a:extLst>
          </p:cNvPr>
          <p:cNvSpPr/>
          <p:nvPr/>
        </p:nvSpPr>
        <p:spPr>
          <a:xfrm>
            <a:off x="1570799" y="609056"/>
            <a:ext cx="10515600" cy="731520"/>
          </a:xfrm>
          <a:custGeom>
            <a:avLst/>
            <a:gdLst>
              <a:gd name="connsiteX0" fmla="*/ 0 w 10515600"/>
              <a:gd name="connsiteY0" fmla="*/ 225220 h 1351294"/>
              <a:gd name="connsiteX1" fmla="*/ 225220 w 10515600"/>
              <a:gd name="connsiteY1" fmla="*/ 0 h 1351294"/>
              <a:gd name="connsiteX2" fmla="*/ 10290380 w 10515600"/>
              <a:gd name="connsiteY2" fmla="*/ 0 h 1351294"/>
              <a:gd name="connsiteX3" fmla="*/ 10515600 w 10515600"/>
              <a:gd name="connsiteY3" fmla="*/ 225220 h 1351294"/>
              <a:gd name="connsiteX4" fmla="*/ 10515600 w 10515600"/>
              <a:gd name="connsiteY4" fmla="*/ 1126074 h 1351294"/>
              <a:gd name="connsiteX5" fmla="*/ 10290380 w 10515600"/>
              <a:gd name="connsiteY5" fmla="*/ 1351294 h 1351294"/>
              <a:gd name="connsiteX6" fmla="*/ 225220 w 10515600"/>
              <a:gd name="connsiteY6" fmla="*/ 1351294 h 1351294"/>
              <a:gd name="connsiteX7" fmla="*/ 0 w 10515600"/>
              <a:gd name="connsiteY7" fmla="*/ 1126074 h 1351294"/>
              <a:gd name="connsiteX8" fmla="*/ 0 w 10515600"/>
              <a:gd name="connsiteY8" fmla="*/ 225220 h 13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51294">
                <a:moveTo>
                  <a:pt x="0" y="225220"/>
                </a:moveTo>
                <a:cubicBezTo>
                  <a:pt x="0" y="100834"/>
                  <a:pt x="100834" y="0"/>
                  <a:pt x="225220" y="0"/>
                </a:cubicBezTo>
                <a:lnTo>
                  <a:pt x="10290380" y="0"/>
                </a:lnTo>
                <a:cubicBezTo>
                  <a:pt x="10414766" y="0"/>
                  <a:pt x="10515600" y="100834"/>
                  <a:pt x="10515600" y="225220"/>
                </a:cubicBezTo>
                <a:lnTo>
                  <a:pt x="10515600" y="1126074"/>
                </a:lnTo>
                <a:cubicBezTo>
                  <a:pt x="10515600" y="1250460"/>
                  <a:pt x="10414766" y="1351294"/>
                  <a:pt x="10290380" y="1351294"/>
                </a:cubicBezTo>
                <a:lnTo>
                  <a:pt x="225220" y="1351294"/>
                </a:lnTo>
                <a:cubicBezTo>
                  <a:pt x="100834" y="1351294"/>
                  <a:pt x="0" y="1250460"/>
                  <a:pt x="0" y="1126074"/>
                </a:cubicBezTo>
                <a:lnTo>
                  <a:pt x="0" y="2252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355" tIns="138355" rIns="138355" bIns="138355" numCol="1" spcCol="1270" anchor="ctr" anchorCtr="0">
            <a:noAutofit/>
          </a:bodyPr>
          <a:lstStyle/>
          <a:p>
            <a:pPr defTabSz="844550">
              <a:lnSpc>
                <a:spcPct val="90000"/>
              </a:lnSpc>
              <a:spcBef>
                <a:spcPct val="0"/>
              </a:spcBef>
              <a:spcAft>
                <a:spcPct val="35000"/>
              </a:spcAft>
            </a:pPr>
            <a:r>
              <a:rPr lang="en-US" sz="2200" dirty="0"/>
              <a:t>Residences, daycares, and schools are among the least safe locations for Sex Offense and Kidnapping/Abduction</a:t>
            </a:r>
          </a:p>
        </p:txBody>
      </p:sp>
      <p:sp>
        <p:nvSpPr>
          <p:cNvPr id="15" name="TextBox 14">
            <a:extLst>
              <a:ext uri="{FF2B5EF4-FFF2-40B4-BE49-F238E27FC236}">
                <a16:creationId xmlns:a16="http://schemas.microsoft.com/office/drawing/2014/main" id="{9267113D-5D22-4CC9-8959-00D5CB75D842}"/>
              </a:ext>
            </a:extLst>
          </p:cNvPr>
          <p:cNvSpPr txBox="1"/>
          <p:nvPr/>
        </p:nvSpPr>
        <p:spPr>
          <a:xfrm>
            <a:off x="64168" y="1523972"/>
            <a:ext cx="1506631" cy="707886"/>
          </a:xfrm>
          <a:prstGeom prst="rect">
            <a:avLst/>
          </a:prstGeom>
          <a:noFill/>
        </p:spPr>
        <p:txBody>
          <a:bodyPr wrap="none" rtlCol="0">
            <a:spAutoFit/>
          </a:bodyPr>
          <a:lstStyle/>
          <a:p>
            <a:r>
              <a:rPr lang="en-US" sz="2000" b="1" dirty="0"/>
              <a:t>Kidnapping/</a:t>
            </a:r>
          </a:p>
          <a:p>
            <a:r>
              <a:rPr lang="en-US" sz="2000" b="1" dirty="0"/>
              <a:t>Abduction</a:t>
            </a:r>
          </a:p>
        </p:txBody>
      </p:sp>
      <p:sp>
        <p:nvSpPr>
          <p:cNvPr id="16" name="Freeform: Shape 15">
            <a:extLst>
              <a:ext uri="{FF2B5EF4-FFF2-40B4-BE49-F238E27FC236}">
                <a16:creationId xmlns:a16="http://schemas.microsoft.com/office/drawing/2014/main" id="{7E99B432-D245-494C-A91C-9BD71F576541}"/>
              </a:ext>
            </a:extLst>
          </p:cNvPr>
          <p:cNvSpPr/>
          <p:nvPr/>
        </p:nvSpPr>
        <p:spPr>
          <a:xfrm>
            <a:off x="1568116" y="1603265"/>
            <a:ext cx="10515600" cy="100584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200" b="1" dirty="0">
                <a:solidFill>
                  <a:schemeClr val="tx1"/>
                </a:solidFill>
              </a:rPr>
              <a:t>Most predictive characteristics: </a:t>
            </a:r>
            <a:r>
              <a:rPr lang="en-US" sz="2200" dirty="0">
                <a:solidFill>
                  <a:schemeClr val="tx1"/>
                </a:solidFill>
              </a:rPr>
              <a:t>serious injuries; location either in hotel/motel or unknown; offender is boyfriend/girlfriend, a stranger, or unknown; involves a gun or cutting weapon; involves multiple offenses; offense is attempted rather than completed</a:t>
            </a:r>
            <a:endParaRPr lang="en-US" sz="2200" kern="1200" dirty="0">
              <a:solidFill>
                <a:schemeClr val="tx1"/>
              </a:solidFill>
            </a:endParaRPr>
          </a:p>
        </p:txBody>
      </p:sp>
    </p:spTree>
    <p:extLst>
      <p:ext uri="{BB962C8B-B14F-4D97-AF65-F5344CB8AC3E}">
        <p14:creationId xmlns:p14="http://schemas.microsoft.com/office/powerpoint/2010/main" val="43647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5"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9"/>
        <p:cNvGrpSpPr/>
        <p:nvPr/>
      </p:nvGrpSpPr>
      <p:grpSpPr>
        <a:xfrm>
          <a:off x="0" y="0"/>
          <a:ext cx="0" cy="0"/>
          <a:chOff x="0" y="0"/>
          <a:chExt cx="0" cy="0"/>
        </a:xfrm>
      </p:grpSpPr>
      <p:sp>
        <p:nvSpPr>
          <p:cNvPr id="197" name="Freeform: Shape 19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Google Shape;171;g51a147b833_0_0"/>
          <p:cNvSpPr txBox="1">
            <a:spLocks noGrp="1"/>
          </p:cNvSpPr>
          <p:nvPr>
            <p:ph type="title"/>
          </p:nvPr>
        </p:nvSpPr>
        <p:spPr>
          <a:xfrm>
            <a:off x="838200" y="5529884"/>
            <a:ext cx="7719381" cy="1096331"/>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5400"/>
              <a:buFont typeface="Arial"/>
              <a:buNone/>
            </a:pPr>
            <a:r>
              <a:rPr lang="en-US">
                <a:latin typeface="Arial"/>
                <a:ea typeface="Arial"/>
                <a:cs typeface="Arial"/>
                <a:sym typeface="Arial"/>
              </a:rPr>
              <a:t>Research Questions</a:t>
            </a:r>
            <a:endParaRPr lang="en-US"/>
          </a:p>
        </p:txBody>
      </p:sp>
      <p:sp>
        <p:nvSpPr>
          <p:cNvPr id="199" name="Freeform: Shape 19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4F1BA149-4311-402E-9518-B3DE94A8D89F}"/>
              </a:ext>
            </a:extLst>
          </p:cNvPr>
          <p:cNvSpPr>
            <a:spLocks noGrp="1"/>
          </p:cNvSpPr>
          <p:nvPr>
            <p:ph type="sldNum" idx="12"/>
          </p:nvPr>
        </p:nvSpPr>
        <p:spPr>
          <a:xfrm>
            <a:off x="10198279" y="6261090"/>
            <a:ext cx="1344477" cy="365125"/>
          </a:xfrm>
        </p:spPr>
        <p:txBody>
          <a:bodyPr>
            <a:normAutofit/>
          </a:bodyPr>
          <a:lstStyle/>
          <a:p>
            <a:pPr marL="0" lvl="0" indent="0" rtl="0">
              <a:spcBef>
                <a:spcPts val="0"/>
              </a:spcBef>
              <a:spcAft>
                <a:spcPts val="600"/>
              </a:spcAft>
              <a:buNone/>
            </a:pPr>
            <a:fld id="{00000000-1234-1234-1234-123412341234}" type="slidenum">
              <a:rPr lang="en-US">
                <a:solidFill>
                  <a:schemeClr val="bg1">
                    <a:alpha val="80000"/>
                  </a:schemeClr>
                </a:solidFill>
              </a:rPr>
              <a:pPr marL="0" lvl="0" indent="0" rtl="0">
                <a:spcBef>
                  <a:spcPts val="0"/>
                </a:spcBef>
                <a:spcAft>
                  <a:spcPts val="600"/>
                </a:spcAft>
                <a:buNone/>
              </a:pPr>
              <a:t>5</a:t>
            </a:fld>
            <a:endParaRPr lang="en-US">
              <a:solidFill>
                <a:schemeClr val="bg1">
                  <a:alpha val="80000"/>
                </a:schemeClr>
              </a:solidFill>
            </a:endParaRPr>
          </a:p>
        </p:txBody>
      </p:sp>
      <p:graphicFrame>
        <p:nvGraphicFramePr>
          <p:cNvPr id="173" name="Google Shape;170;g51a147b833_0_0">
            <a:extLst>
              <a:ext uri="{FF2B5EF4-FFF2-40B4-BE49-F238E27FC236}">
                <a16:creationId xmlns:a16="http://schemas.microsoft.com/office/drawing/2014/main" id="{34EAA102-88CE-44E8-B2F9-60079A854EE9}"/>
              </a:ext>
            </a:extLst>
          </p:cNvPr>
          <p:cNvGraphicFramePr/>
          <p:nvPr>
            <p:extLst>
              <p:ext uri="{D42A27DB-BD31-4B8C-83A1-F6EECF244321}">
                <p14:modId xmlns:p14="http://schemas.microsoft.com/office/powerpoint/2010/main" val="3026895201"/>
              </p:ext>
            </p:extLst>
          </p:nvPr>
        </p:nvGraphicFramePr>
        <p:xfrm>
          <a:off x="620110" y="546538"/>
          <a:ext cx="10922646" cy="4393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77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DD3E708C-B13B-0E4C-A4A3-6207C5FDB5C6}"/>
              </a:ext>
            </a:extLst>
          </p:cNvPr>
          <p:cNvSpPr>
            <a:spLocks noGrp="1"/>
          </p:cNvSpPr>
          <p:nvPr>
            <p:ph type="title"/>
          </p:nvPr>
        </p:nvSpPr>
        <p:spPr>
          <a:xfrm>
            <a:off x="838200" y="5529884"/>
            <a:ext cx="8078342" cy="1096331"/>
          </a:xfrm>
        </p:spPr>
        <p:txBody>
          <a:bodyPr>
            <a:normAutofit/>
          </a:bodyPr>
          <a:lstStyle/>
          <a:p>
            <a:r>
              <a:rPr lang="en-US" b="1"/>
              <a:t>Summary of Findings</a:t>
            </a:r>
            <a:endParaRPr lang="en-US"/>
          </a:p>
        </p:txBody>
      </p:sp>
      <p:sp>
        <p:nvSpPr>
          <p:cNvPr id="6" name="Slide Number Placeholder 1">
            <a:extLst>
              <a:ext uri="{FF2B5EF4-FFF2-40B4-BE49-F238E27FC236}">
                <a16:creationId xmlns:a16="http://schemas.microsoft.com/office/drawing/2014/main" id="{436D22F8-9CC9-4594-9001-D8A188A0B851}"/>
              </a:ext>
            </a:extLst>
          </p:cNvPr>
          <p:cNvSpPr>
            <a:spLocks noGrp="1"/>
          </p:cNvSpPr>
          <p:nvPr>
            <p:ph type="sldNum" idx="12"/>
          </p:nvPr>
        </p:nvSpPr>
        <p:spPr>
          <a:xfrm>
            <a:off x="10198279" y="6261090"/>
            <a:ext cx="1344477" cy="365125"/>
          </a:xfrm>
        </p:spPr>
        <p:txBody>
          <a:bodyPr vert="horz" lIns="91440" tIns="45720" rIns="91440" bIns="45720" rtlCol="0">
            <a:normAutofit/>
          </a:bodyPr>
          <a:lstStyle/>
          <a:p>
            <a:pPr lvl="0" indent="0">
              <a:spcBef>
                <a:spcPts val="0"/>
              </a:spcBef>
              <a:spcAft>
                <a:spcPts val="600"/>
              </a:spcAft>
              <a:buNone/>
            </a:pPr>
            <a:fld id="{00000000-1234-1234-1234-123412341234}" type="slidenum">
              <a:rPr lang="en-US">
                <a:solidFill>
                  <a:schemeClr val="tx1">
                    <a:alpha val="80000"/>
                  </a:schemeClr>
                </a:solidFill>
              </a:rPr>
              <a:pPr lvl="0" indent="0">
                <a:spcBef>
                  <a:spcPts val="0"/>
                </a:spcBef>
                <a:spcAft>
                  <a:spcPts val="600"/>
                </a:spcAft>
                <a:buNone/>
              </a:pPr>
              <a:t>50</a:t>
            </a:fld>
            <a:endParaRPr lang="en-US">
              <a:solidFill>
                <a:schemeClr val="tx1">
                  <a:alpha val="80000"/>
                </a:schemeClr>
              </a:solidFill>
            </a:endParaRPr>
          </a:p>
        </p:txBody>
      </p:sp>
      <p:sp>
        <p:nvSpPr>
          <p:cNvPr id="8" name="Freeform: Shape 7">
            <a:extLst>
              <a:ext uri="{FF2B5EF4-FFF2-40B4-BE49-F238E27FC236}">
                <a16:creationId xmlns:a16="http://schemas.microsoft.com/office/drawing/2014/main" id="{8F1E0EE6-1558-46BF-8B40-25D5A1A8B926}"/>
              </a:ext>
            </a:extLst>
          </p:cNvPr>
          <p:cNvSpPr/>
          <p:nvPr/>
        </p:nvSpPr>
        <p:spPr>
          <a:xfrm>
            <a:off x="1612232" y="2838144"/>
            <a:ext cx="10515600" cy="457717"/>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000" kern="1200" dirty="0">
                <a:solidFill>
                  <a:schemeClr val="tx1"/>
                </a:solidFill>
              </a:rPr>
              <a:t>Females tend to assault other females, causing minor injuries </a:t>
            </a:r>
          </a:p>
        </p:txBody>
      </p:sp>
      <p:sp>
        <p:nvSpPr>
          <p:cNvPr id="9" name="Freeform: Shape 8">
            <a:extLst>
              <a:ext uri="{FF2B5EF4-FFF2-40B4-BE49-F238E27FC236}">
                <a16:creationId xmlns:a16="http://schemas.microsoft.com/office/drawing/2014/main" id="{04E647BC-B70F-49BA-9B19-43B53D2DD5E0}"/>
              </a:ext>
            </a:extLst>
          </p:cNvPr>
          <p:cNvSpPr/>
          <p:nvPr/>
        </p:nvSpPr>
        <p:spPr>
          <a:xfrm>
            <a:off x="1612232" y="3356152"/>
            <a:ext cx="10515600" cy="45377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defTabSz="844550">
              <a:lnSpc>
                <a:spcPct val="90000"/>
              </a:lnSpc>
              <a:spcBef>
                <a:spcPct val="0"/>
              </a:spcBef>
              <a:spcAft>
                <a:spcPct val="35000"/>
              </a:spcAft>
            </a:pPr>
            <a:r>
              <a:rPr lang="en-US" sz="2000" dirty="0">
                <a:solidFill>
                  <a:schemeClr val="tx1"/>
                </a:solidFill>
              </a:rPr>
              <a:t>Males tend to assault other males inside the residence/home, using hands/feet as weapons</a:t>
            </a:r>
          </a:p>
        </p:txBody>
      </p:sp>
      <p:sp>
        <p:nvSpPr>
          <p:cNvPr id="12" name="Freeform: Shape 11">
            <a:extLst>
              <a:ext uri="{FF2B5EF4-FFF2-40B4-BE49-F238E27FC236}">
                <a16:creationId xmlns:a16="http://schemas.microsoft.com/office/drawing/2014/main" id="{98A0644F-DF96-4943-9E3E-F5B0D6E59025}"/>
              </a:ext>
            </a:extLst>
          </p:cNvPr>
          <p:cNvSpPr/>
          <p:nvPr/>
        </p:nvSpPr>
        <p:spPr>
          <a:xfrm>
            <a:off x="1612232" y="1147678"/>
            <a:ext cx="10515600" cy="731520"/>
          </a:xfrm>
          <a:custGeom>
            <a:avLst/>
            <a:gdLst>
              <a:gd name="connsiteX0" fmla="*/ 0 w 10515600"/>
              <a:gd name="connsiteY0" fmla="*/ 225220 h 1351294"/>
              <a:gd name="connsiteX1" fmla="*/ 225220 w 10515600"/>
              <a:gd name="connsiteY1" fmla="*/ 0 h 1351294"/>
              <a:gd name="connsiteX2" fmla="*/ 10290380 w 10515600"/>
              <a:gd name="connsiteY2" fmla="*/ 0 h 1351294"/>
              <a:gd name="connsiteX3" fmla="*/ 10515600 w 10515600"/>
              <a:gd name="connsiteY3" fmla="*/ 225220 h 1351294"/>
              <a:gd name="connsiteX4" fmla="*/ 10515600 w 10515600"/>
              <a:gd name="connsiteY4" fmla="*/ 1126074 h 1351294"/>
              <a:gd name="connsiteX5" fmla="*/ 10290380 w 10515600"/>
              <a:gd name="connsiteY5" fmla="*/ 1351294 h 1351294"/>
              <a:gd name="connsiteX6" fmla="*/ 225220 w 10515600"/>
              <a:gd name="connsiteY6" fmla="*/ 1351294 h 1351294"/>
              <a:gd name="connsiteX7" fmla="*/ 0 w 10515600"/>
              <a:gd name="connsiteY7" fmla="*/ 1126074 h 1351294"/>
              <a:gd name="connsiteX8" fmla="*/ 0 w 10515600"/>
              <a:gd name="connsiteY8" fmla="*/ 225220 h 13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1351294">
                <a:moveTo>
                  <a:pt x="0" y="225220"/>
                </a:moveTo>
                <a:cubicBezTo>
                  <a:pt x="0" y="100834"/>
                  <a:pt x="100834" y="0"/>
                  <a:pt x="225220" y="0"/>
                </a:cubicBezTo>
                <a:lnTo>
                  <a:pt x="10290380" y="0"/>
                </a:lnTo>
                <a:cubicBezTo>
                  <a:pt x="10414766" y="0"/>
                  <a:pt x="10515600" y="100834"/>
                  <a:pt x="10515600" y="225220"/>
                </a:cubicBezTo>
                <a:lnTo>
                  <a:pt x="10515600" y="1126074"/>
                </a:lnTo>
                <a:cubicBezTo>
                  <a:pt x="10515600" y="1250460"/>
                  <a:pt x="10414766" y="1351294"/>
                  <a:pt x="10290380" y="1351294"/>
                </a:cubicBezTo>
                <a:lnTo>
                  <a:pt x="225220" y="1351294"/>
                </a:lnTo>
                <a:cubicBezTo>
                  <a:pt x="100834" y="1351294"/>
                  <a:pt x="0" y="1250460"/>
                  <a:pt x="0" y="1126074"/>
                </a:cubicBezTo>
                <a:lnTo>
                  <a:pt x="0" y="22522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355" tIns="138355" rIns="138355" bIns="138355" numCol="1" spcCol="1270" anchor="ctr" anchorCtr="0">
            <a:noAutofit/>
          </a:bodyPr>
          <a:lstStyle/>
          <a:p>
            <a:pPr marL="0" lvl="0" indent="0" algn="l" defTabSz="844550">
              <a:lnSpc>
                <a:spcPct val="90000"/>
              </a:lnSpc>
              <a:spcBef>
                <a:spcPct val="0"/>
              </a:spcBef>
              <a:spcAft>
                <a:spcPct val="35000"/>
              </a:spcAft>
              <a:buNone/>
            </a:pPr>
            <a:r>
              <a:rPr lang="en-US" sz="2000" kern="1200" dirty="0"/>
              <a:t>Children above age 14 are more likely to be a victim of sex offense compared to </a:t>
            </a:r>
            <a:r>
              <a:rPr lang="en-US" sz="2000" dirty="0"/>
              <a:t>those</a:t>
            </a:r>
            <a:r>
              <a:rPr lang="en-US" sz="2000" kern="1200" dirty="0"/>
              <a:t> in age groups younger than 14</a:t>
            </a:r>
          </a:p>
        </p:txBody>
      </p:sp>
      <p:sp>
        <p:nvSpPr>
          <p:cNvPr id="13" name="TextBox 12">
            <a:extLst>
              <a:ext uri="{FF2B5EF4-FFF2-40B4-BE49-F238E27FC236}">
                <a16:creationId xmlns:a16="http://schemas.microsoft.com/office/drawing/2014/main" id="{04FBF73D-5240-4795-9BE1-CE2E9914437E}"/>
              </a:ext>
            </a:extLst>
          </p:cNvPr>
          <p:cNvSpPr txBox="1"/>
          <p:nvPr/>
        </p:nvSpPr>
        <p:spPr>
          <a:xfrm>
            <a:off x="64168" y="68719"/>
            <a:ext cx="1440907" cy="400110"/>
          </a:xfrm>
          <a:prstGeom prst="rect">
            <a:avLst/>
          </a:prstGeom>
          <a:noFill/>
        </p:spPr>
        <p:txBody>
          <a:bodyPr wrap="none" rtlCol="0">
            <a:spAutoFit/>
          </a:bodyPr>
          <a:lstStyle/>
          <a:p>
            <a:r>
              <a:rPr lang="en-US" sz="2000" b="1" dirty="0"/>
              <a:t>Sex Offense</a:t>
            </a:r>
          </a:p>
        </p:txBody>
      </p:sp>
      <p:sp>
        <p:nvSpPr>
          <p:cNvPr id="14" name="TextBox 13">
            <a:extLst>
              <a:ext uri="{FF2B5EF4-FFF2-40B4-BE49-F238E27FC236}">
                <a16:creationId xmlns:a16="http://schemas.microsoft.com/office/drawing/2014/main" id="{0BD21CFD-1706-4DF1-BA98-45F4593D74B2}"/>
              </a:ext>
            </a:extLst>
          </p:cNvPr>
          <p:cNvSpPr txBox="1"/>
          <p:nvPr/>
        </p:nvSpPr>
        <p:spPr>
          <a:xfrm>
            <a:off x="64168" y="2013811"/>
            <a:ext cx="960519" cy="400110"/>
          </a:xfrm>
          <a:prstGeom prst="rect">
            <a:avLst/>
          </a:prstGeom>
          <a:noFill/>
        </p:spPr>
        <p:txBody>
          <a:bodyPr wrap="none" rtlCol="0">
            <a:spAutoFit/>
          </a:bodyPr>
          <a:lstStyle/>
          <a:p>
            <a:r>
              <a:rPr lang="en-US" sz="2000" b="1" dirty="0"/>
              <a:t>Assault</a:t>
            </a:r>
          </a:p>
        </p:txBody>
      </p:sp>
      <p:sp>
        <p:nvSpPr>
          <p:cNvPr id="15" name="TextBox 14">
            <a:extLst>
              <a:ext uri="{FF2B5EF4-FFF2-40B4-BE49-F238E27FC236}">
                <a16:creationId xmlns:a16="http://schemas.microsoft.com/office/drawing/2014/main" id="{73B05DA5-51A0-4DDE-84EB-78013EFEDB5A}"/>
              </a:ext>
            </a:extLst>
          </p:cNvPr>
          <p:cNvSpPr txBox="1"/>
          <p:nvPr/>
        </p:nvSpPr>
        <p:spPr>
          <a:xfrm>
            <a:off x="64168" y="3969310"/>
            <a:ext cx="1192955" cy="400110"/>
          </a:xfrm>
          <a:prstGeom prst="rect">
            <a:avLst/>
          </a:prstGeom>
          <a:noFill/>
        </p:spPr>
        <p:txBody>
          <a:bodyPr wrap="none" rtlCol="0">
            <a:spAutoFit/>
          </a:bodyPr>
          <a:lstStyle/>
          <a:p>
            <a:r>
              <a:rPr lang="en-US" sz="2000" b="1" dirty="0"/>
              <a:t>Homicide</a:t>
            </a:r>
          </a:p>
        </p:txBody>
      </p:sp>
      <p:sp>
        <p:nvSpPr>
          <p:cNvPr id="16" name="Freeform: Shape 15">
            <a:extLst>
              <a:ext uri="{FF2B5EF4-FFF2-40B4-BE49-F238E27FC236}">
                <a16:creationId xmlns:a16="http://schemas.microsoft.com/office/drawing/2014/main" id="{B91DA19B-EB91-4717-9B15-212BE49A6EDC}"/>
              </a:ext>
            </a:extLst>
          </p:cNvPr>
          <p:cNvSpPr/>
          <p:nvPr/>
        </p:nvSpPr>
        <p:spPr>
          <a:xfrm>
            <a:off x="1612232" y="4046050"/>
            <a:ext cx="10515600" cy="73152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lvl="0" defTabSz="844550">
              <a:lnSpc>
                <a:spcPct val="90000"/>
              </a:lnSpc>
              <a:spcBef>
                <a:spcPct val="0"/>
              </a:spcBef>
              <a:spcAft>
                <a:spcPct val="35000"/>
              </a:spcAft>
            </a:pPr>
            <a:r>
              <a:rPr lang="en-US" sz="2000" b="1" dirty="0"/>
              <a:t>Most predictive characteristics: </a:t>
            </a:r>
            <a:r>
              <a:rPr lang="en-US" sz="2000" dirty="0"/>
              <a:t>use of a weapon (gun, knife, blunt, vehicle); sibling or unknown relationship; major injuries; gang-related circumstances; field/lake/woods/beach location</a:t>
            </a:r>
            <a:endParaRPr lang="en-US" sz="2000" kern="1200" dirty="0"/>
          </a:p>
        </p:txBody>
      </p:sp>
      <p:sp>
        <p:nvSpPr>
          <p:cNvPr id="17" name="Freeform: Shape 16">
            <a:extLst>
              <a:ext uri="{FF2B5EF4-FFF2-40B4-BE49-F238E27FC236}">
                <a16:creationId xmlns:a16="http://schemas.microsoft.com/office/drawing/2014/main" id="{9B983403-5266-4093-9246-6154800745DE}"/>
              </a:ext>
            </a:extLst>
          </p:cNvPr>
          <p:cNvSpPr/>
          <p:nvPr/>
        </p:nvSpPr>
        <p:spPr>
          <a:xfrm>
            <a:off x="1612232" y="4812701"/>
            <a:ext cx="10515600" cy="45720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000" kern="1200" dirty="0"/>
              <a:t>The likelihood of offender age and use of a gun jumps at age 20 </a:t>
            </a:r>
            <a:r>
              <a:rPr lang="en-US" sz="2000" dirty="0"/>
              <a:t>and stays high through age 40</a:t>
            </a:r>
            <a:endParaRPr lang="en-US" sz="2000" kern="1200" dirty="0"/>
          </a:p>
        </p:txBody>
      </p:sp>
      <p:sp>
        <p:nvSpPr>
          <p:cNvPr id="18" name="Freeform: Shape 17">
            <a:extLst>
              <a:ext uri="{FF2B5EF4-FFF2-40B4-BE49-F238E27FC236}">
                <a16:creationId xmlns:a16="http://schemas.microsoft.com/office/drawing/2014/main" id="{A595F90D-34F1-4EF7-A829-838E71C366FB}"/>
              </a:ext>
            </a:extLst>
          </p:cNvPr>
          <p:cNvSpPr/>
          <p:nvPr/>
        </p:nvSpPr>
        <p:spPr>
          <a:xfrm>
            <a:off x="1612232" y="90925"/>
            <a:ext cx="10515600" cy="100584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marL="0" lvl="0" indent="0" algn="l" defTabSz="844550">
              <a:lnSpc>
                <a:spcPct val="90000"/>
              </a:lnSpc>
              <a:spcBef>
                <a:spcPct val="0"/>
              </a:spcBef>
              <a:spcAft>
                <a:spcPct val="35000"/>
              </a:spcAft>
              <a:buNone/>
            </a:pPr>
            <a:r>
              <a:rPr lang="en-US" sz="2000" b="1" dirty="0"/>
              <a:t>Most predictive characteristics:  </a:t>
            </a:r>
            <a:r>
              <a:rPr lang="en-US" sz="2000" dirty="0"/>
              <a:t>known circumstances; does not involve an argument; result in serious injuries (often internal); sex of offender is male or unknown; does not involve weapons; offender is a friend; occurs between 0000 and 0600 hours; takes place in a residence/home</a:t>
            </a:r>
            <a:endParaRPr lang="en-US" sz="2000" kern="1200" dirty="0"/>
          </a:p>
        </p:txBody>
      </p:sp>
      <p:sp>
        <p:nvSpPr>
          <p:cNvPr id="20" name="Freeform: Shape 19">
            <a:extLst>
              <a:ext uri="{FF2B5EF4-FFF2-40B4-BE49-F238E27FC236}">
                <a16:creationId xmlns:a16="http://schemas.microsoft.com/office/drawing/2014/main" id="{3FCAAF5B-4DF3-42D3-848B-4DAD6CC0ADA9}"/>
              </a:ext>
            </a:extLst>
          </p:cNvPr>
          <p:cNvSpPr/>
          <p:nvPr/>
        </p:nvSpPr>
        <p:spPr>
          <a:xfrm>
            <a:off x="1612232" y="2055711"/>
            <a:ext cx="10515600" cy="731520"/>
          </a:xfrm>
          <a:custGeom>
            <a:avLst/>
            <a:gdLst>
              <a:gd name="connsiteX0" fmla="*/ 0 w 10515600"/>
              <a:gd name="connsiteY0" fmla="*/ 149763 h 898560"/>
              <a:gd name="connsiteX1" fmla="*/ 149763 w 10515600"/>
              <a:gd name="connsiteY1" fmla="*/ 0 h 898560"/>
              <a:gd name="connsiteX2" fmla="*/ 10365837 w 10515600"/>
              <a:gd name="connsiteY2" fmla="*/ 0 h 898560"/>
              <a:gd name="connsiteX3" fmla="*/ 10515600 w 10515600"/>
              <a:gd name="connsiteY3" fmla="*/ 149763 h 898560"/>
              <a:gd name="connsiteX4" fmla="*/ 10515600 w 10515600"/>
              <a:gd name="connsiteY4" fmla="*/ 748797 h 898560"/>
              <a:gd name="connsiteX5" fmla="*/ 10365837 w 10515600"/>
              <a:gd name="connsiteY5" fmla="*/ 898560 h 898560"/>
              <a:gd name="connsiteX6" fmla="*/ 149763 w 10515600"/>
              <a:gd name="connsiteY6" fmla="*/ 898560 h 898560"/>
              <a:gd name="connsiteX7" fmla="*/ 0 w 10515600"/>
              <a:gd name="connsiteY7" fmla="*/ 748797 h 898560"/>
              <a:gd name="connsiteX8" fmla="*/ 0 w 10515600"/>
              <a:gd name="connsiteY8" fmla="*/ 149763 h 89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600" h="898560">
                <a:moveTo>
                  <a:pt x="0" y="149763"/>
                </a:moveTo>
                <a:cubicBezTo>
                  <a:pt x="0" y="67051"/>
                  <a:pt x="67051" y="0"/>
                  <a:pt x="149763" y="0"/>
                </a:cubicBezTo>
                <a:lnTo>
                  <a:pt x="10365837" y="0"/>
                </a:lnTo>
                <a:cubicBezTo>
                  <a:pt x="10448549" y="0"/>
                  <a:pt x="10515600" y="67051"/>
                  <a:pt x="10515600" y="149763"/>
                </a:cubicBezTo>
                <a:lnTo>
                  <a:pt x="10515600" y="748797"/>
                </a:lnTo>
                <a:cubicBezTo>
                  <a:pt x="10515600" y="831509"/>
                  <a:pt x="10448549" y="898560"/>
                  <a:pt x="10365837" y="898560"/>
                </a:cubicBezTo>
                <a:lnTo>
                  <a:pt x="149763" y="898560"/>
                </a:lnTo>
                <a:cubicBezTo>
                  <a:pt x="67051" y="898560"/>
                  <a:pt x="0" y="831509"/>
                  <a:pt x="0" y="748797"/>
                </a:cubicBezTo>
                <a:lnTo>
                  <a:pt x="0" y="149763"/>
                </a:lnTo>
                <a:close/>
              </a:path>
            </a:pathLst>
          </a:custGeom>
          <a:solidFill>
            <a:srgbClr val="FFCC6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254" tIns="116254" rIns="116254" bIns="116254" numCol="1" spcCol="1270" anchor="ctr" anchorCtr="0">
            <a:noAutofit/>
          </a:bodyPr>
          <a:lstStyle/>
          <a:p>
            <a:pPr lvl="0" defTabSz="844550">
              <a:lnSpc>
                <a:spcPct val="90000"/>
              </a:lnSpc>
              <a:spcBef>
                <a:spcPct val="0"/>
              </a:spcBef>
              <a:spcAft>
                <a:spcPct val="35000"/>
              </a:spcAft>
            </a:pPr>
            <a:r>
              <a:rPr lang="en-US" sz="2000" b="1" dirty="0">
                <a:solidFill>
                  <a:schemeClr val="tx1"/>
                </a:solidFill>
              </a:rPr>
              <a:t>Most predictive characteristics: </a:t>
            </a:r>
            <a:r>
              <a:rPr lang="en-US" sz="2000" dirty="0">
                <a:solidFill>
                  <a:schemeClr val="tx1"/>
                </a:solidFill>
              </a:rPr>
              <a:t>offense completed; involves an argument; minor injuries; use of a weapon; college/university location; offender is sibling or victim is offender; other circumstances</a:t>
            </a:r>
            <a:endParaRPr lang="en-US" sz="2000" kern="1200" dirty="0">
              <a:solidFill>
                <a:schemeClr val="tx1"/>
              </a:solidFill>
            </a:endParaRPr>
          </a:p>
        </p:txBody>
      </p:sp>
    </p:spTree>
    <p:extLst>
      <p:ext uri="{BB962C8B-B14F-4D97-AF65-F5344CB8AC3E}">
        <p14:creationId xmlns:p14="http://schemas.microsoft.com/office/powerpoint/2010/main" val="271212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4" grpId="0"/>
      <p:bldP spid="15" grpId="0"/>
      <p:bldP spid="16" grpId="0" animBg="1"/>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914A6B-0838-5448-BA9C-DD24A14DF01C}"/>
              </a:ext>
            </a:extLst>
          </p:cNvPr>
          <p:cNvSpPr>
            <a:spLocks noGrp="1"/>
          </p:cNvSpPr>
          <p:nvPr>
            <p:ph type="title"/>
          </p:nvPr>
        </p:nvSpPr>
        <p:spPr>
          <a:xfrm>
            <a:off x="144529" y="1839311"/>
            <a:ext cx="3164218" cy="2961290"/>
          </a:xfrm>
          <a:prstGeom prst="ellipse">
            <a:avLst/>
          </a:prstGeom>
          <a:solidFill>
            <a:srgbClr val="262626"/>
          </a:solidFill>
          <a:ln w="174625" cmpd="thinThick">
            <a:solidFill>
              <a:srgbClr val="262626"/>
            </a:solidFill>
          </a:ln>
        </p:spPr>
        <p:txBody>
          <a:bodyPr anchor="ctr">
            <a:normAutofit/>
          </a:bodyPr>
          <a:lstStyle/>
          <a:p>
            <a:pPr algn="ctr">
              <a:lnSpc>
                <a:spcPct val="150000"/>
              </a:lnSpc>
            </a:pPr>
            <a:r>
              <a:rPr lang="en-US" sz="3200" b="1" dirty="0">
                <a:solidFill>
                  <a:srgbClr val="FFFFFF"/>
                </a:solidFill>
              </a:rPr>
              <a:t>Future Work </a:t>
            </a:r>
            <a:r>
              <a:rPr lang="en-US" sz="2000" b="1" dirty="0">
                <a:solidFill>
                  <a:srgbClr val="FFFFFF"/>
                </a:solidFill>
              </a:rPr>
              <a:t>Recommendations</a:t>
            </a:r>
            <a:endParaRPr lang="en-US" sz="3200" dirty="0">
              <a:solidFill>
                <a:srgbClr val="FFFFFF"/>
              </a:solidFill>
            </a:endParaRPr>
          </a:p>
        </p:txBody>
      </p:sp>
      <p:graphicFrame>
        <p:nvGraphicFramePr>
          <p:cNvPr id="16" name="Content Placeholder 2">
            <a:extLst>
              <a:ext uri="{FF2B5EF4-FFF2-40B4-BE49-F238E27FC236}">
                <a16:creationId xmlns:a16="http://schemas.microsoft.com/office/drawing/2014/main" id="{75D90D4D-051D-416C-AACE-A830862BAB53}"/>
              </a:ext>
            </a:extLst>
          </p:cNvPr>
          <p:cNvGraphicFramePr>
            <a:graphicFrameLocks noGrp="1"/>
          </p:cNvGraphicFramePr>
          <p:nvPr>
            <p:ph idx="1"/>
            <p:extLst>
              <p:ext uri="{D42A27DB-BD31-4B8C-83A1-F6EECF244321}">
                <p14:modId xmlns:p14="http://schemas.microsoft.com/office/powerpoint/2010/main" val="4253531110"/>
              </p:ext>
            </p:extLst>
          </p:nvPr>
        </p:nvGraphicFramePr>
        <p:xfrm>
          <a:off x="3434867" y="654269"/>
          <a:ext cx="8588968" cy="5549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1">
            <a:extLst>
              <a:ext uri="{FF2B5EF4-FFF2-40B4-BE49-F238E27FC236}">
                <a16:creationId xmlns:a16="http://schemas.microsoft.com/office/drawing/2014/main" id="{76CCDD30-E18B-4638-B5F5-0C55E511FBAB}"/>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51</a:t>
            </a:fld>
            <a:endParaRPr lang="en-US" dirty="0">
              <a:solidFill>
                <a:schemeClr val="bg1">
                  <a:lumMod val="50000"/>
                </a:schemeClr>
              </a:solidFill>
            </a:endParaRPr>
          </a:p>
        </p:txBody>
      </p:sp>
    </p:spTree>
    <p:extLst>
      <p:ext uri="{BB962C8B-B14F-4D97-AF65-F5344CB8AC3E}">
        <p14:creationId xmlns:p14="http://schemas.microsoft.com/office/powerpoint/2010/main" val="3228964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4"/>
        <p:cNvGrpSpPr/>
        <p:nvPr/>
      </p:nvGrpSpPr>
      <p:grpSpPr>
        <a:xfrm>
          <a:off x="0" y="0"/>
          <a:ext cx="0" cy="0"/>
          <a:chOff x="0" y="0"/>
          <a:chExt cx="0" cy="0"/>
        </a:xfrm>
      </p:grpSpPr>
      <p:pic>
        <p:nvPicPr>
          <p:cNvPr id="247" name="Picture 246">
            <a:extLst>
              <a:ext uri="{FF2B5EF4-FFF2-40B4-BE49-F238E27FC236}">
                <a16:creationId xmlns:a16="http://schemas.microsoft.com/office/drawing/2014/main" id="{3B93B3EC-8AA7-4729-A3AF-1D9C97743637}"/>
              </a:ext>
            </a:extLst>
          </p:cNvPr>
          <p:cNvPicPr>
            <a:picLocks noChangeAspect="1"/>
          </p:cNvPicPr>
          <p:nvPr/>
        </p:nvPicPr>
        <p:blipFill rotWithShape="1">
          <a:blip r:embed="rId3"/>
          <a:srcRect l="25239" t="9091" r="1458"/>
          <a:stretch/>
        </p:blipFill>
        <p:spPr>
          <a:xfrm>
            <a:off x="4818888" y="1"/>
            <a:ext cx="7373112" cy="6857999"/>
          </a:xfrm>
          <a:prstGeom prst="rect">
            <a:avLst/>
          </a:prstGeom>
        </p:spPr>
      </p:pic>
      <p:sp>
        <p:nvSpPr>
          <p:cNvPr id="132"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Google Shape;245;p18"/>
          <p:cNvSpPr txBox="1">
            <a:spLocks noGrp="1"/>
          </p:cNvSpPr>
          <p:nvPr>
            <p:ph type="title"/>
          </p:nvPr>
        </p:nvSpPr>
        <p:spPr>
          <a:xfrm>
            <a:off x="804672" y="2600324"/>
            <a:ext cx="5058370" cy="3320973"/>
          </a:xfrm>
          <a:prstGeom prst="rect">
            <a:avLst/>
          </a:prstGeom>
        </p:spPr>
        <p:txBody>
          <a:bodyPr spcFirstLastPara="1" vert="horz" lIns="91440" tIns="45720" rIns="91440" bIns="45720" rtlCol="0" anchor="t" anchorCtr="0">
            <a:normAutofit/>
          </a:bodyPr>
          <a:lstStyle/>
          <a:p>
            <a:pPr marL="0" lvl="0" indent="0">
              <a:spcAft>
                <a:spcPts val="0"/>
              </a:spcAft>
              <a:buClr>
                <a:schemeClr val="dk2"/>
              </a:buClr>
              <a:buSzPts val="4800"/>
            </a:pPr>
            <a:r>
              <a:rPr lang="en-US" sz="5400"/>
              <a:t>Q &amp; A</a:t>
            </a:r>
          </a:p>
        </p:txBody>
      </p:sp>
    </p:spTree>
    <p:extLst>
      <p:ext uri="{BB962C8B-B14F-4D97-AF65-F5344CB8AC3E}">
        <p14:creationId xmlns:p14="http://schemas.microsoft.com/office/powerpoint/2010/main" val="4087703514"/>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4"/>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Google Shape;245;p18"/>
          <p:cNvSpPr txBox="1">
            <a:spLocks noGrp="1"/>
          </p:cNvSpPr>
          <p:nvPr>
            <p:ph type="title"/>
          </p:nvPr>
        </p:nvSpPr>
        <p:spPr>
          <a:xfrm>
            <a:off x="838199" y="4525347"/>
            <a:ext cx="6801321" cy="1737360"/>
          </a:xfrm>
          <a:prstGeom prst="rect">
            <a:avLst/>
          </a:prstGeom>
        </p:spPr>
        <p:txBody>
          <a:bodyPr spcFirstLastPara="1" vert="horz" lIns="91440" tIns="45720" rIns="91440" bIns="45720" rtlCol="0" anchor="ctr" anchorCtr="0">
            <a:normAutofit/>
          </a:bodyPr>
          <a:lstStyle/>
          <a:p>
            <a:pPr marL="0" lvl="0" indent="0" algn="r">
              <a:spcAft>
                <a:spcPts val="0"/>
              </a:spcAft>
              <a:buClr>
                <a:schemeClr val="dk2"/>
              </a:buClr>
              <a:buSzPts val="4800"/>
            </a:pPr>
            <a:r>
              <a:rPr lang="en-US" kern="1200">
                <a:solidFill>
                  <a:schemeClr val="tx1"/>
                </a:solidFill>
                <a:latin typeface="+mj-lt"/>
                <a:ea typeface="+mj-ea"/>
                <a:cs typeface="+mj-cs"/>
              </a:rPr>
              <a:t>Backup</a:t>
            </a:r>
          </a:p>
        </p:txBody>
      </p:sp>
      <p:sp>
        <p:nvSpPr>
          <p:cNvPr id="124" name="Oval 12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4200069-2547-413E-8221-96A3E9695A20}"/>
              </a:ext>
            </a:extLst>
          </p:cNvPr>
          <p:cNvSpPr>
            <a:spLocks noGrp="1"/>
          </p:cNvSpPr>
          <p:nvPr>
            <p:ph type="sldNum" idx="12"/>
          </p:nvPr>
        </p:nvSpPr>
        <p:spPr>
          <a:xfrm>
            <a:off x="11082528" y="6356350"/>
            <a:ext cx="365760" cy="365125"/>
          </a:xfrm>
          <a:prstGeom prst="ellipse">
            <a:avLst/>
          </a:prstGeom>
          <a:solidFill>
            <a:srgbClr val="7F7F7F"/>
          </a:solidFill>
        </p:spPr>
        <p:txBody>
          <a:bodyPr vert="horz" lIns="91440" tIns="45720" rIns="91440" bIns="45720" rtlCol="0" anchor="ctr">
            <a:normAutofit fontScale="55000" lnSpcReduction="20000"/>
          </a:bodyPr>
          <a:lstStyle/>
          <a:p>
            <a:pPr lvl="0" indent="0" algn="ctr">
              <a:spcBef>
                <a:spcPts val="0"/>
              </a:spcBef>
              <a:spcAft>
                <a:spcPts val="600"/>
              </a:spcAft>
              <a:buNone/>
            </a:pPr>
            <a:fld id="{00000000-1234-1234-1234-123412341234}" type="slidenum">
              <a:rPr lang="en-US" sz="1050">
                <a:solidFill>
                  <a:srgbClr val="FFFFFF"/>
                </a:solidFill>
              </a:rPr>
              <a:pPr lvl="0" indent="0" algn="ctr">
                <a:spcBef>
                  <a:spcPts val="0"/>
                </a:spcBef>
                <a:spcAft>
                  <a:spcPts val="600"/>
                </a:spcAft>
                <a:buNone/>
              </a:pPr>
              <a:t>53</a:t>
            </a:fld>
            <a:endParaRPr lang="en-US" sz="1050" dirty="0">
              <a:solidFill>
                <a:srgbClr val="FFFFFF"/>
              </a:solidFill>
            </a:endParaRPr>
          </a:p>
        </p:txBody>
      </p:sp>
    </p:spTree>
    <p:extLst>
      <p:ext uri="{BB962C8B-B14F-4D97-AF65-F5344CB8AC3E}">
        <p14:creationId xmlns:p14="http://schemas.microsoft.com/office/powerpoint/2010/main" val="3633216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981200" y="143122"/>
            <a:ext cx="8229600" cy="850232"/>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References</a:t>
            </a:r>
            <a:endParaRPr dirty="0"/>
          </a:p>
        </p:txBody>
      </p:sp>
      <p:sp>
        <p:nvSpPr>
          <p:cNvPr id="240" name="Google Shape;240;p17"/>
          <p:cNvSpPr txBox="1">
            <a:spLocks noGrp="1"/>
          </p:cNvSpPr>
          <p:nvPr>
            <p:ph type="body" idx="1"/>
          </p:nvPr>
        </p:nvSpPr>
        <p:spPr>
          <a:xfrm>
            <a:off x="622169" y="1114926"/>
            <a:ext cx="10972800" cy="5495940"/>
          </a:xfrm>
          <a:prstGeom prst="rect">
            <a:avLst/>
          </a:prstGeom>
          <a:noFill/>
          <a:ln>
            <a:noFill/>
          </a:ln>
        </p:spPr>
        <p:txBody>
          <a:bodyPr spcFirstLastPara="1" wrap="square" lIns="91425" tIns="45700" rIns="91425" bIns="45700" anchor="t" anchorCtr="0">
            <a:normAutofit fontScale="55000" lnSpcReduction="20000"/>
          </a:bodyPr>
          <a:lstStyle/>
          <a:p>
            <a:pPr>
              <a:lnSpc>
                <a:spcPct val="110000"/>
              </a:lnSpc>
            </a:pPr>
            <a:r>
              <a:rPr lang="en-US" dirty="0"/>
              <a:t>Association of State Uniform Crime Reporting Programs  (ASUCRP) “National Incident Based Reporting System (NIBRS) – Association of State Uniform Crime Reporting Programs.” n.d. Accessed June 8, 2019. </a:t>
            </a:r>
            <a:r>
              <a:rPr lang="en-US" u="sng" dirty="0">
                <a:hlinkClick r:id="rId3"/>
              </a:rPr>
              <a:t>http://www.asucrp.net/uniform-crime-reporting-program/national-incident-based-reporting-system-nibrs/</a:t>
            </a:r>
            <a:r>
              <a:rPr lang="en-US" dirty="0"/>
              <a:t>.</a:t>
            </a:r>
          </a:p>
          <a:p>
            <a:pPr>
              <a:lnSpc>
                <a:spcPct val="110000"/>
              </a:lnSpc>
            </a:pPr>
            <a:r>
              <a:rPr lang="en-US" dirty="0"/>
              <a:t>Association of State Uniform Crime Reporting Programs (ASUCRP).  Uniform Crime Reporting Program – Association of State Uniform Crime Reporting Programs. (2019). Retrieved July 20, 2019, from </a:t>
            </a:r>
            <a:r>
              <a:rPr lang="en-US" u="sng" dirty="0">
                <a:hlinkClick r:id="rId4"/>
              </a:rPr>
              <a:t>http://www.asucrp.net/uniform-crime-reporting-program/</a:t>
            </a:r>
            <a:endParaRPr lang="en-US" dirty="0"/>
          </a:p>
          <a:p>
            <a:pPr>
              <a:lnSpc>
                <a:spcPct val="110000"/>
              </a:lnSpc>
            </a:pPr>
            <a:r>
              <a:rPr lang="en-US" dirty="0"/>
              <a:t>Chow, C.K. &amp; C.N. Liu (1968). Approximating discrete probability distributions with dependence trees. IEEE Trans. on Info. Theory, 14, 462- 467.</a:t>
            </a:r>
          </a:p>
          <a:p>
            <a:pPr>
              <a:lnSpc>
                <a:spcPct val="110000"/>
              </a:lnSpc>
            </a:pPr>
            <a:r>
              <a:rPr lang="en-US" dirty="0"/>
              <a:t>David </a:t>
            </a:r>
            <a:r>
              <a:rPr lang="en-US" dirty="0" err="1"/>
              <a:t>Finkelhor</a:t>
            </a:r>
            <a:r>
              <a:rPr lang="en-US" dirty="0"/>
              <a:t>, and Anne Shattuck. “Characteristics of Crimes against Juveniles,” 2012. </a:t>
            </a:r>
            <a:r>
              <a:rPr lang="en-US" u="sng" dirty="0">
                <a:hlinkClick r:id="rId5"/>
              </a:rPr>
              <a:t>https://www.academia.edu/9728770/Characteristics_of_crimes_against_juveniles</a:t>
            </a:r>
            <a:r>
              <a:rPr lang="en-US" dirty="0"/>
              <a:t>.</a:t>
            </a:r>
          </a:p>
          <a:p>
            <a:pPr>
              <a:lnSpc>
                <a:spcPct val="110000"/>
              </a:lnSpc>
            </a:pPr>
            <a:r>
              <a:rPr lang="en-US" dirty="0"/>
              <a:t>David </a:t>
            </a:r>
            <a:r>
              <a:rPr lang="en-US" dirty="0" err="1"/>
              <a:t>Finkelhor</a:t>
            </a:r>
            <a:r>
              <a:rPr lang="en-US" dirty="0"/>
              <a:t>. “About the Crimes Against Children Research Center (CCRC).” Research. 1999. </a:t>
            </a:r>
            <a:r>
              <a:rPr lang="en-US" u="sng" dirty="0">
                <a:hlinkClick r:id="rId6"/>
              </a:rPr>
              <a:t>http://www.unh.edu/ccrc/about-ccrc.html</a:t>
            </a:r>
            <a:r>
              <a:rPr lang="en-US" dirty="0"/>
              <a:t>.</a:t>
            </a:r>
          </a:p>
          <a:p>
            <a:pPr>
              <a:lnSpc>
                <a:spcPct val="110000"/>
              </a:lnSpc>
            </a:pPr>
            <a:r>
              <a:rPr lang="en-US" dirty="0"/>
              <a:t>Fawcett, Tome. “Learning from Imbalanced Classes.”  Silicon Valley Data Science. (2016). Retrieved July 28, 2019, from </a:t>
            </a:r>
            <a:r>
              <a:rPr lang="en-US" u="sng" dirty="0">
                <a:hlinkClick r:id="rId7"/>
              </a:rPr>
              <a:t>https://www.svds.com/learning-imbalanced-classes/</a:t>
            </a:r>
            <a:endParaRPr lang="en-US" dirty="0"/>
          </a:p>
          <a:p>
            <a:pPr>
              <a:lnSpc>
                <a:spcPct val="110000"/>
              </a:lnSpc>
            </a:pPr>
            <a:r>
              <a:rPr lang="en-US" dirty="0" err="1"/>
              <a:t>Finkelhor</a:t>
            </a:r>
            <a:r>
              <a:rPr lang="en-US" dirty="0"/>
              <a:t>, D., &amp; Ormrod, R. (2001). Crimes Against Children by Babysitters. </a:t>
            </a:r>
            <a:r>
              <a:rPr lang="en-US" dirty="0" err="1"/>
              <a:t>PsycEXTRA</a:t>
            </a:r>
            <a:r>
              <a:rPr lang="en-US" dirty="0"/>
              <a:t> Dataset. doi:10.1037/e317992004-001</a:t>
            </a:r>
          </a:p>
          <a:p>
            <a:pPr>
              <a:lnSpc>
                <a:spcPct val="110000"/>
              </a:lnSpc>
            </a:pPr>
            <a:r>
              <a:rPr lang="en-US" dirty="0"/>
              <a:t>Friedman, N., Geiger, D., &amp; </a:t>
            </a:r>
            <a:r>
              <a:rPr lang="en-US" dirty="0" err="1"/>
              <a:t>Goldszmidt</a:t>
            </a:r>
            <a:r>
              <a:rPr lang="en-US" dirty="0"/>
              <a:t>, M. (1997). Bayesian network classifiers. Machine learning, 29(2), 131-163.</a:t>
            </a:r>
          </a:p>
          <a:p>
            <a:pPr>
              <a:lnSpc>
                <a:spcPct val="110000"/>
              </a:lnSpc>
            </a:pPr>
            <a:r>
              <a:rPr lang="en-US" dirty="0"/>
              <a:t>James, G., Witten, D., Hastie, T., &amp; </a:t>
            </a:r>
            <a:r>
              <a:rPr lang="en-US" dirty="0" err="1"/>
              <a:t>Tibshirani</a:t>
            </a:r>
            <a:r>
              <a:rPr lang="en-US" dirty="0"/>
              <a:t>, R. (Eds.).  (2013).  </a:t>
            </a:r>
            <a:r>
              <a:rPr lang="en-US" i="1" dirty="0"/>
              <a:t>An introduction to statistical learning: With applications in R</a:t>
            </a:r>
            <a:r>
              <a:rPr lang="en-US" dirty="0"/>
              <a:t>.  New York: Springer.</a:t>
            </a:r>
          </a:p>
          <a:p>
            <a:pPr>
              <a:lnSpc>
                <a:spcPct val="110000"/>
              </a:lnSpc>
            </a:pPr>
            <a:r>
              <a:rPr lang="en-US" dirty="0"/>
              <a:t>Kilpatrick, D.C., Edmunds, C., Seymour, A. 1992. "Rape in America: A Report to the Nation" from "The National Women’s Study" sponsored by the National Institute of Drug Abuse, National Victim’s Center and National Crime Victims Research and Treatment Center at the Medical University of South Carolina. Washington, DC.</a:t>
            </a:r>
          </a:p>
          <a:p>
            <a:pPr marL="114300" indent="0">
              <a:buNone/>
            </a:pPr>
            <a:endParaRPr sz="20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3A0F12E-F637-4EBA-AD52-A2E130D2CA67}"/>
              </a:ext>
            </a:extLst>
          </p:cNvPr>
          <p:cNvSpPr>
            <a:spLocks noGrp="1"/>
          </p:cNvSpPr>
          <p:nvPr>
            <p:ph type="sldNum" idx="12"/>
          </p:nvPr>
        </p:nvSpPr>
        <p:spPr>
          <a:xfrm>
            <a:off x="10932694" y="6356350"/>
            <a:ext cx="421105" cy="365125"/>
          </a:xfrm>
        </p:spPr>
        <p:txBody>
          <a:bodyPr/>
          <a:lstStyle/>
          <a:p>
            <a:pPr marL="0" lvl="0" indent="0" algn="l" rtl="0">
              <a:spcBef>
                <a:spcPts val="0"/>
              </a:spcBef>
              <a:spcAft>
                <a:spcPts val="0"/>
              </a:spcAft>
              <a:buNone/>
            </a:pPr>
            <a:fld id="{00000000-1234-1234-1234-123412341234}" type="slidenum">
              <a:rPr lang="en-US" smtClean="0"/>
              <a:t>54</a:t>
            </a:fld>
            <a:endParaRPr lang="en-US" dirty="0"/>
          </a:p>
        </p:txBody>
      </p:sp>
    </p:spTree>
    <p:extLst>
      <p:ext uri="{BB962C8B-B14F-4D97-AF65-F5344CB8AC3E}">
        <p14:creationId xmlns:p14="http://schemas.microsoft.com/office/powerpoint/2010/main" val="509390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981200" y="143122"/>
            <a:ext cx="8229600" cy="850232"/>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References</a:t>
            </a:r>
            <a:endParaRPr dirty="0"/>
          </a:p>
        </p:txBody>
      </p:sp>
      <p:sp>
        <p:nvSpPr>
          <p:cNvPr id="240" name="Google Shape;240;p17"/>
          <p:cNvSpPr txBox="1">
            <a:spLocks noGrp="1"/>
          </p:cNvSpPr>
          <p:nvPr>
            <p:ph type="body" idx="1"/>
          </p:nvPr>
        </p:nvSpPr>
        <p:spPr>
          <a:xfrm>
            <a:off x="622169" y="1058779"/>
            <a:ext cx="10972800" cy="5552087"/>
          </a:xfrm>
          <a:prstGeom prst="rect">
            <a:avLst/>
          </a:prstGeom>
          <a:noFill/>
          <a:ln>
            <a:noFill/>
          </a:ln>
        </p:spPr>
        <p:txBody>
          <a:bodyPr spcFirstLastPara="1" wrap="square" lIns="91425" tIns="45700" rIns="91425" bIns="45700" anchor="t" anchorCtr="0">
            <a:normAutofit/>
          </a:bodyPr>
          <a:lstStyle/>
          <a:p>
            <a:pPr>
              <a:lnSpc>
                <a:spcPct val="110000"/>
              </a:lnSpc>
            </a:pPr>
            <a:r>
              <a:rPr lang="en-US" sz="1500" dirty="0"/>
              <a:t>Koller, D., &amp; Friedman, N. (2009). Probabilistic graphical models: Principals and techniques MIT Press. ISBN 978-0262013192</a:t>
            </a:r>
          </a:p>
          <a:p>
            <a:pPr>
              <a:lnSpc>
                <a:spcPct val="110000"/>
              </a:lnSpc>
            </a:pPr>
            <a:r>
              <a:rPr lang="en-US" sz="1500" dirty="0"/>
              <a:t>Koller, D., Friedman, N., </a:t>
            </a:r>
            <a:r>
              <a:rPr lang="en-US" sz="1500" dirty="0" err="1"/>
              <a:t>Getoor</a:t>
            </a:r>
            <a:r>
              <a:rPr lang="en-US" sz="1500" dirty="0"/>
              <a:t>, L., &amp; </a:t>
            </a:r>
            <a:r>
              <a:rPr lang="en-US" sz="1500" dirty="0" err="1"/>
              <a:t>Taskar</a:t>
            </a:r>
            <a:r>
              <a:rPr lang="en-US" sz="1500" dirty="0"/>
              <a:t>, B. (2007). Graphical models in a nutshell. In L. </a:t>
            </a:r>
            <a:r>
              <a:rPr lang="en-US" sz="1500" dirty="0" err="1"/>
              <a:t>Getoor</a:t>
            </a:r>
            <a:r>
              <a:rPr lang="en-US" sz="1500" dirty="0"/>
              <a:t>, &amp; B. </a:t>
            </a:r>
            <a:r>
              <a:rPr lang="en-US" sz="1500" dirty="0" err="1"/>
              <a:t>Taskar</a:t>
            </a:r>
            <a:r>
              <a:rPr lang="en-US" sz="1500" dirty="0"/>
              <a:t> (Eds.), An introduction to statistical relational learning () MIT Press.</a:t>
            </a:r>
          </a:p>
          <a:p>
            <a:pPr>
              <a:lnSpc>
                <a:spcPct val="110000"/>
              </a:lnSpc>
            </a:pPr>
            <a:r>
              <a:rPr lang="en-US" sz="1500" dirty="0"/>
              <a:t>Lundberg, Scott.  “Documentation by example for </a:t>
            </a:r>
            <a:r>
              <a:rPr lang="en-US" sz="1500" dirty="0" err="1"/>
              <a:t>shap.dependence_plot</a:t>
            </a:r>
            <a:r>
              <a:rPr lang="en-US" sz="1500" dirty="0"/>
              <a:t>.” (n.d.). Retrieved July 28, 2019, from </a:t>
            </a:r>
            <a:r>
              <a:rPr lang="en-US" sz="1500" u="sng" dirty="0">
                <a:hlinkClick r:id="rId3"/>
              </a:rPr>
              <a:t>https://slundberg.github.io/shap/notebooks/plots/dependence_plot.html</a:t>
            </a:r>
            <a:endParaRPr lang="en-US" sz="1500" dirty="0"/>
          </a:p>
          <a:p>
            <a:pPr>
              <a:lnSpc>
                <a:spcPct val="110000"/>
              </a:lnSpc>
            </a:pPr>
            <a:r>
              <a:rPr lang="en-US" sz="1500" dirty="0"/>
              <a:t>Lundberg, Scott.  “Interpretable Machine Learning with </a:t>
            </a:r>
            <a:r>
              <a:rPr lang="en-US" sz="1500" dirty="0" err="1"/>
              <a:t>XGBoost</a:t>
            </a:r>
            <a:r>
              <a:rPr lang="en-US" sz="1500" dirty="0"/>
              <a:t>.”  Towards Data Science. (2018).  Retrieved July 28, 2019, from </a:t>
            </a:r>
            <a:r>
              <a:rPr lang="en-US" sz="1500" u="sng" dirty="0">
                <a:hlinkClick r:id="rId4"/>
              </a:rPr>
              <a:t>https://towardsdatascience.com/interpretable-machine-learning-with-xgboost-9ec80d148d27</a:t>
            </a:r>
            <a:endParaRPr lang="en-US" sz="1500" dirty="0"/>
          </a:p>
          <a:p>
            <a:pPr>
              <a:lnSpc>
                <a:spcPct val="110000"/>
              </a:lnSpc>
            </a:pPr>
            <a:r>
              <a:rPr lang="en-US" sz="1500" i="1" dirty="0" err="1"/>
              <a:t>Matlab</a:t>
            </a:r>
            <a:r>
              <a:rPr lang="en-US" sz="1500" i="1" dirty="0"/>
              <a:t> Correlation coefficient for non-dichotomous nominal variable and ordinal or numeric variables.</a:t>
            </a:r>
            <a:r>
              <a:rPr lang="en-US" sz="1500" dirty="0"/>
              <a:t>  Cross Validated. (2013). Retrieved July 3, 2019, from </a:t>
            </a:r>
            <a:r>
              <a:rPr lang="en-US" sz="1500" u="sng" dirty="0">
                <a:hlinkClick r:id="rId5"/>
              </a:rPr>
              <a:t>https://stats.stackexchange.com/questions/73065/correlation-coefficient-for-non-dichotomous-nominal-variable-and-ordinal-or-nume</a:t>
            </a:r>
            <a:endParaRPr lang="en-US" sz="1500" dirty="0"/>
          </a:p>
          <a:p>
            <a:pPr>
              <a:lnSpc>
                <a:spcPct val="110000"/>
              </a:lnSpc>
            </a:pPr>
            <a:r>
              <a:rPr lang="en-US" sz="1500" dirty="0"/>
              <a:t>Molnar, C. (2019). Interpretable Machine Learning: A Guide for Making Black Box Models Explainable. Creative Commons License.</a:t>
            </a:r>
          </a:p>
          <a:p>
            <a:pPr>
              <a:lnSpc>
                <a:spcPct val="110000"/>
              </a:lnSpc>
            </a:pPr>
            <a:r>
              <a:rPr lang="en-US" sz="1500" dirty="0"/>
              <a:t>National Archive of Criminal Justice Data (NACJD) | Uniform Crime Reporting Program Resource Guide. (2019). Retrieved May 26, 2019, from </a:t>
            </a:r>
            <a:r>
              <a:rPr lang="en-US" sz="1500" u="sng" dirty="0">
                <a:hlinkClick r:id="rId6"/>
              </a:rPr>
              <a:t>https://www.icpsr.umich.edu/icpsrweb/content/NACJD/guides/ucr.html</a:t>
            </a:r>
            <a:endParaRPr lang="en-US" sz="1500" dirty="0"/>
          </a:p>
          <a:p>
            <a:pPr>
              <a:lnSpc>
                <a:spcPct val="110000"/>
              </a:lnSpc>
            </a:pPr>
            <a:r>
              <a:rPr lang="en-US" sz="1500" dirty="0"/>
              <a:t>National Incident-Based Reporting System Data. (n.d.). Retrieved May 26, 2019, from </a:t>
            </a:r>
            <a:r>
              <a:rPr lang="en-US" sz="1500" u="sng" dirty="0">
                <a:hlinkClick r:id="rId7"/>
              </a:rPr>
              <a:t>https://www.icpsr.umich.edu/icpsrweb/NACJD/series/128</a:t>
            </a:r>
            <a:endParaRPr lang="en-US" sz="1500" dirty="0"/>
          </a:p>
          <a:p>
            <a:pPr>
              <a:lnSpc>
                <a:spcPct val="110000"/>
              </a:lnSpc>
            </a:pPr>
            <a:r>
              <a:rPr lang="en-US" sz="1500" dirty="0"/>
              <a:t>National Incident-Based Reporting System Resource Guide. (n.d.). Retrieved May 26, 2019, from </a:t>
            </a:r>
            <a:r>
              <a:rPr lang="en-US" sz="1500" u="sng" dirty="0">
                <a:hlinkClick r:id="rId8"/>
              </a:rPr>
              <a:t>https://www.icpsr.umich.edu/icpsrweb/NACJD/NIBRS/index.jsp</a:t>
            </a:r>
            <a:endParaRPr lang="en-US" sz="1500" dirty="0"/>
          </a:p>
          <a:p>
            <a:pPr marL="114300" indent="0">
              <a:buNone/>
            </a:pPr>
            <a:endParaRPr sz="1500"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3A0F12E-F637-4EBA-AD52-A2E130D2CA67}"/>
              </a:ext>
            </a:extLst>
          </p:cNvPr>
          <p:cNvSpPr>
            <a:spLocks noGrp="1"/>
          </p:cNvSpPr>
          <p:nvPr>
            <p:ph type="sldNum" idx="12"/>
          </p:nvPr>
        </p:nvSpPr>
        <p:spPr>
          <a:xfrm>
            <a:off x="10932694" y="6356350"/>
            <a:ext cx="421105" cy="365125"/>
          </a:xfrm>
        </p:spPr>
        <p:txBody>
          <a:bodyPr/>
          <a:lstStyle/>
          <a:p>
            <a:pPr marL="0" lvl="0" indent="0" algn="l" rtl="0">
              <a:spcBef>
                <a:spcPts val="0"/>
              </a:spcBef>
              <a:spcAft>
                <a:spcPts val="0"/>
              </a:spcAft>
              <a:buNone/>
            </a:pPr>
            <a:fld id="{00000000-1234-1234-1234-123412341234}" type="slidenum">
              <a:rPr lang="en-US" smtClean="0"/>
              <a:t>55</a:t>
            </a:fld>
            <a:endParaRPr lang="en-US" dirty="0"/>
          </a:p>
        </p:txBody>
      </p:sp>
    </p:spTree>
    <p:extLst>
      <p:ext uri="{BB962C8B-B14F-4D97-AF65-F5344CB8AC3E}">
        <p14:creationId xmlns:p14="http://schemas.microsoft.com/office/powerpoint/2010/main" val="27152651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7"/>
          <p:cNvSpPr txBox="1">
            <a:spLocks noGrp="1"/>
          </p:cNvSpPr>
          <p:nvPr>
            <p:ph type="title"/>
          </p:nvPr>
        </p:nvSpPr>
        <p:spPr>
          <a:xfrm>
            <a:off x="1981200" y="143122"/>
            <a:ext cx="8229600" cy="850232"/>
          </a:xfrm>
          <a:prstGeom prst="rect">
            <a:avLst/>
          </a:prstGeom>
          <a:noFill/>
          <a:ln>
            <a:noFill/>
          </a:ln>
        </p:spPr>
        <p:txBody>
          <a:bodyPr spcFirstLastPara="1" wrap="square" lIns="91425" tIns="45700" rIns="91425" bIns="45700" anchor="b"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References</a:t>
            </a:r>
            <a:endParaRPr dirty="0"/>
          </a:p>
        </p:txBody>
      </p:sp>
      <p:sp>
        <p:nvSpPr>
          <p:cNvPr id="240" name="Google Shape;240;p17"/>
          <p:cNvSpPr txBox="1">
            <a:spLocks noGrp="1"/>
          </p:cNvSpPr>
          <p:nvPr>
            <p:ph type="body" idx="1"/>
          </p:nvPr>
        </p:nvSpPr>
        <p:spPr>
          <a:xfrm>
            <a:off x="622169" y="1066800"/>
            <a:ext cx="10972800" cy="5544066"/>
          </a:xfrm>
          <a:prstGeom prst="rect">
            <a:avLst/>
          </a:prstGeom>
          <a:noFill/>
          <a:ln>
            <a:noFill/>
          </a:ln>
        </p:spPr>
        <p:txBody>
          <a:bodyPr spcFirstLastPara="1" wrap="square" lIns="91425" tIns="45700" rIns="91425" bIns="45700" anchor="t" anchorCtr="0">
            <a:noAutofit/>
          </a:bodyPr>
          <a:lstStyle/>
          <a:p>
            <a:pPr>
              <a:lnSpc>
                <a:spcPct val="110000"/>
              </a:lnSpc>
            </a:pPr>
            <a:r>
              <a:rPr lang="en-US" sz="1500" dirty="0"/>
              <a:t>National Institute of Health, National Cancer Institute.  “U.S. Population Data, SEER Population Data.” (2019). Retrieved June 16, 2019, from </a:t>
            </a:r>
            <a:r>
              <a:rPr lang="en-US" sz="1500" u="sng" dirty="0">
                <a:hlinkClick r:id="rId3"/>
              </a:rPr>
              <a:t>https://seer.cancer.gov/popdata/download.html</a:t>
            </a:r>
            <a:endParaRPr lang="en-US" sz="1500" dirty="0"/>
          </a:p>
          <a:p>
            <a:pPr>
              <a:lnSpc>
                <a:spcPct val="110000"/>
              </a:lnSpc>
            </a:pPr>
            <a:r>
              <a:rPr lang="en-US" sz="1500" dirty="0"/>
              <a:t>Padmanaban, H. (2014). Comparative Analysis of Naive Bayes and Tree Augmented Naive Bayes Models.</a:t>
            </a:r>
          </a:p>
          <a:p>
            <a:pPr>
              <a:lnSpc>
                <a:spcPct val="110000"/>
              </a:lnSpc>
            </a:pPr>
            <a:r>
              <a:rPr lang="en-US" sz="1500" dirty="0"/>
              <a:t>Pang-Ning Tan, Michael Steinbach, and Vipin Kumar. (2005). Introduction to Data Mining, (First Edition). Addison-Wesley Longman Publishing Co., Inc., Boston, MA, USA.</a:t>
            </a:r>
          </a:p>
          <a:p>
            <a:pPr>
              <a:lnSpc>
                <a:spcPct val="110000"/>
              </a:lnSpc>
            </a:pPr>
            <a:r>
              <a:rPr lang="en-US" sz="1500" dirty="0"/>
              <a:t>Park, E., Chang, H., &amp; Nam, H. S. (2018). A Bayesian Network Model for Predicting Post-stroke Outcomes With Available Risk Factors. Frontiers in Neurology, 9. </a:t>
            </a:r>
            <a:r>
              <a:rPr lang="en-US" sz="1500" dirty="0">
                <a:hlinkClick r:id="rId4"/>
              </a:rPr>
              <a:t>https://doi.org/10.3389/fneur.2018.00699</a:t>
            </a:r>
            <a:endParaRPr lang="en-US" sz="1500" dirty="0"/>
          </a:p>
          <a:p>
            <a:pPr>
              <a:lnSpc>
                <a:spcPct val="110000"/>
              </a:lnSpc>
            </a:pPr>
            <a:r>
              <a:rPr lang="en-US" sz="1500" dirty="0"/>
              <a:t>Sharma, Abhishek.  “Decrypting your Machine Learning model using LIME.”  Towards Data Science. (2018). Retrieved July 28, 2019, from </a:t>
            </a:r>
            <a:r>
              <a:rPr lang="en-US" sz="1500" u="sng" dirty="0">
                <a:hlinkClick r:id="rId5"/>
              </a:rPr>
              <a:t>https://towardsdatascience.com/decrypting-your-machine-learning-model-using-lime-5adc035109b5</a:t>
            </a:r>
            <a:endParaRPr lang="en-US" sz="1500" dirty="0"/>
          </a:p>
          <a:p>
            <a:pPr>
              <a:lnSpc>
                <a:spcPct val="110000"/>
              </a:lnSpc>
            </a:pPr>
            <a:r>
              <a:rPr lang="en-US" sz="1500" dirty="0"/>
              <a:t>SSAIS. (2015, June 10). “Crisis In Our Schools.” Retrieved July 26, 2019, from Stop Sexual Assault in Schools website: </a:t>
            </a:r>
            <a:r>
              <a:rPr lang="en-US" sz="1500" u="sng" dirty="0">
                <a:hlinkClick r:id="rId6"/>
              </a:rPr>
              <a:t>https://stopsexualassaultinschools.org/crisis-in-our-schools/</a:t>
            </a:r>
            <a:endParaRPr lang="en-US" sz="1500" dirty="0"/>
          </a:p>
          <a:p>
            <a:pPr>
              <a:lnSpc>
                <a:spcPct val="110000"/>
              </a:lnSpc>
            </a:pPr>
            <a:r>
              <a:rPr lang="en-US" sz="1500" dirty="0"/>
              <a:t>United States Federal Bureau of Investigation. (2012).  UCR Program Changes Definition of Rape . (2012). Retrieved July 20, 2019, from </a:t>
            </a:r>
            <a:r>
              <a:rPr lang="en-US" sz="1500" u="sng" dirty="0">
                <a:hlinkClick r:id="rId7"/>
              </a:rPr>
              <a:t>https://www.fbi.gov/services/cjis/cjis-link/ucr-program-changes-definition-of-rape</a:t>
            </a:r>
            <a:endParaRPr lang="en-US" sz="1500" dirty="0"/>
          </a:p>
          <a:p>
            <a:pPr>
              <a:lnSpc>
                <a:spcPct val="110000"/>
              </a:lnSpc>
            </a:pPr>
            <a:r>
              <a:rPr lang="en-US" sz="1500" dirty="0"/>
              <a:t>United States Federal Bureau of Investigation. (2016). “Codebook for Uniform Crime Reporting Program” Data: National Incident-Based ICPSR 37065 Reporting System, [United States], 2016. Inter-university Consortium for Political and Social Research.</a:t>
            </a:r>
          </a:p>
          <a:p>
            <a:pPr>
              <a:lnSpc>
                <a:spcPct val="110000"/>
              </a:lnSpc>
            </a:pPr>
            <a:r>
              <a:rPr lang="en-US" sz="1500" dirty="0"/>
              <a:t>Witten IH, Frank E, Hall MA, Pal CJ.</a:t>
            </a:r>
            <a:r>
              <a:rPr lang="en-US" sz="1500" i="1" dirty="0"/>
              <a:t> “</a:t>
            </a:r>
            <a:r>
              <a:rPr lang="en-US" sz="1500" dirty="0"/>
              <a:t>Data Mining: Practical machine learning tools and techniques.” Morgan Kaufmann;</a:t>
            </a:r>
            <a:r>
              <a:rPr lang="en-US" sz="1500" i="1" dirty="0"/>
              <a:t> 2016 Oct 1.</a:t>
            </a:r>
            <a:r>
              <a:rPr lang="en-US" sz="1500" dirty="0"/>
              <a:t> [online] Available at: </a:t>
            </a:r>
            <a:r>
              <a:rPr lang="en-US" sz="1500" u="sng" dirty="0">
                <a:hlinkClick r:id="rId8"/>
              </a:rPr>
              <a:t>http://www.sciepub.com/reference/207638</a:t>
            </a:r>
            <a:r>
              <a:rPr lang="en-US" sz="1500" dirty="0"/>
              <a:t> </a:t>
            </a:r>
          </a:p>
        </p:txBody>
      </p:sp>
      <p:sp>
        <p:nvSpPr>
          <p:cNvPr id="2" name="Slide Number Placeholder 1">
            <a:extLst>
              <a:ext uri="{FF2B5EF4-FFF2-40B4-BE49-F238E27FC236}">
                <a16:creationId xmlns:a16="http://schemas.microsoft.com/office/drawing/2014/main" id="{23A0F12E-F637-4EBA-AD52-A2E130D2CA67}"/>
              </a:ext>
            </a:extLst>
          </p:cNvPr>
          <p:cNvSpPr>
            <a:spLocks noGrp="1"/>
          </p:cNvSpPr>
          <p:nvPr>
            <p:ph type="sldNum" idx="12"/>
          </p:nvPr>
        </p:nvSpPr>
        <p:spPr>
          <a:xfrm>
            <a:off x="10932694" y="6356350"/>
            <a:ext cx="421105" cy="365125"/>
          </a:xfrm>
        </p:spPr>
        <p:txBody>
          <a:bodyPr/>
          <a:lstStyle/>
          <a:p>
            <a:pPr marL="0" lvl="0" indent="0" algn="l" rtl="0">
              <a:spcBef>
                <a:spcPts val="0"/>
              </a:spcBef>
              <a:spcAft>
                <a:spcPts val="0"/>
              </a:spcAft>
              <a:buNone/>
            </a:pPr>
            <a:fld id="{00000000-1234-1234-1234-123412341234}" type="slidenum">
              <a:rPr lang="en-US" smtClean="0"/>
              <a:t>56</a:t>
            </a:fld>
            <a:endParaRPr lang="en-US" dirty="0"/>
          </a:p>
        </p:txBody>
      </p:sp>
    </p:spTree>
    <p:extLst>
      <p:ext uri="{BB962C8B-B14F-4D97-AF65-F5344CB8AC3E}">
        <p14:creationId xmlns:p14="http://schemas.microsoft.com/office/powerpoint/2010/main" val="2110706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p:nvSpPr>
          <p:cNvPr id="226" name="Google Shape;226;p15"/>
          <p:cNvSpPr txBox="1">
            <a:spLocks noGrp="1"/>
          </p:cNvSpPr>
          <p:nvPr>
            <p:ph type="title"/>
          </p:nvPr>
        </p:nvSpPr>
        <p:spPr>
          <a:xfrm>
            <a:off x="838200" y="365125"/>
            <a:ext cx="10515600"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5400"/>
              <a:buFont typeface="Arial"/>
              <a:buNone/>
            </a:pPr>
            <a:r>
              <a:rPr lang="en-US">
                <a:latin typeface="Arial"/>
                <a:ea typeface="Arial"/>
                <a:cs typeface="Arial"/>
                <a:sym typeface="Arial"/>
              </a:rPr>
              <a:t>Lexicon</a:t>
            </a:r>
            <a:endParaRPr lang="en-US"/>
          </a:p>
        </p:txBody>
      </p:sp>
      <p:sp>
        <p:nvSpPr>
          <p:cNvPr id="2" name="Slide Number Placeholder 1">
            <a:extLst>
              <a:ext uri="{FF2B5EF4-FFF2-40B4-BE49-F238E27FC236}">
                <a16:creationId xmlns:a16="http://schemas.microsoft.com/office/drawing/2014/main" id="{A4AC68F9-EDA1-4376-AB86-A9AEDD686C1C}"/>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57</a:t>
            </a:fld>
            <a:endParaRPr lang="en-US"/>
          </a:p>
        </p:txBody>
      </p:sp>
      <p:graphicFrame>
        <p:nvGraphicFramePr>
          <p:cNvPr id="229" name="Google Shape;227;p15">
            <a:extLst>
              <a:ext uri="{FF2B5EF4-FFF2-40B4-BE49-F238E27FC236}">
                <a16:creationId xmlns:a16="http://schemas.microsoft.com/office/drawing/2014/main" id="{DC25A191-2D2A-4BDB-A5B9-D24CD66C79CE}"/>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093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3"/>
          <p:cNvGrpSpPr/>
          <p:nvPr/>
        </p:nvGrpSpPr>
        <p:grpSpPr>
          <a:xfrm>
            <a:off x="1689591" y="4943309"/>
            <a:ext cx="8812820" cy="619761"/>
            <a:chOff x="165590" y="1331029"/>
            <a:chExt cx="8812820" cy="619761"/>
          </a:xfrm>
        </p:grpSpPr>
        <p:sp>
          <p:nvSpPr>
            <p:cNvPr id="104" name="Google Shape;104;p3"/>
            <p:cNvSpPr/>
            <p:nvPr/>
          </p:nvSpPr>
          <p:spPr>
            <a:xfrm>
              <a:off x="165590" y="1331029"/>
              <a:ext cx="1802420" cy="619761"/>
            </a:xfrm>
            <a:prstGeom prst="rect">
              <a:avLst/>
            </a:prstGeom>
            <a:solidFill>
              <a:srgbClr val="FD979B"/>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0" i="0" u="none" strike="noStrike" cap="none">
                  <a:solidFill>
                    <a:schemeClr val="dk1"/>
                  </a:solidFill>
                  <a:latin typeface="Arial Narrow"/>
                  <a:ea typeface="Arial Narrow"/>
                  <a:cs typeface="Arial Narrow"/>
                  <a:sym typeface="Arial Narrow"/>
                </a:rPr>
                <a:t>Final Presentations</a:t>
              </a:r>
              <a:endParaRPr/>
            </a:p>
          </p:txBody>
        </p:sp>
        <p:sp>
          <p:nvSpPr>
            <p:cNvPr id="105" name="Google Shape;105;p3"/>
            <p:cNvSpPr/>
            <p:nvPr/>
          </p:nvSpPr>
          <p:spPr>
            <a:xfrm>
              <a:off x="1968010" y="1331030"/>
              <a:ext cx="5570710" cy="619760"/>
            </a:xfrm>
            <a:prstGeom prst="rect">
              <a:avLst/>
            </a:prstGeom>
            <a:solidFill>
              <a:srgbClr val="FD979B"/>
            </a:solidFill>
            <a:ln w="9525" cap="flat" cmpd="sng">
              <a:solidFill>
                <a:srgbClr val="000000"/>
              </a:solidFill>
              <a:prstDash val="solid"/>
              <a:round/>
              <a:headEnd type="none" w="sm" len="sm"/>
              <a:tailEnd type="none" w="sm" len="sm"/>
            </a:ln>
          </p:spPr>
          <p:txBody>
            <a:bodyPr spcFirstLastPara="1" wrap="square" lIns="91425" tIns="45700" rIns="91425" bIns="45700" numCol="2" anchor="t" anchorCtr="0">
              <a:noAutofit/>
            </a:bodyPr>
            <a:lstStyle/>
            <a:p>
              <a:pPr marL="112710" marR="0" lvl="0" indent="-11271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Arial Narrow"/>
                  <a:ea typeface="Arial Narrow"/>
                  <a:cs typeface="Arial Narrow"/>
                  <a:sym typeface="Arial Narrow"/>
                </a:rPr>
                <a:t>Project components completed</a:t>
              </a:r>
              <a:endParaRPr dirty="0"/>
            </a:p>
            <a:p>
              <a:pPr marL="112710" marR="0" lvl="0" indent="-11271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Arial Narrow"/>
                  <a:ea typeface="Arial Narrow"/>
                  <a:cs typeface="Arial Narrow"/>
                  <a:sym typeface="Arial Narrow"/>
                </a:rPr>
                <a:t>Project components integrated</a:t>
              </a:r>
              <a:endParaRPr dirty="0"/>
            </a:p>
            <a:p>
              <a:pPr marL="112710" marR="0" lvl="0" indent="-11271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Arial Narrow"/>
                  <a:ea typeface="Arial Narrow"/>
                  <a:cs typeface="Arial Narrow"/>
                  <a:sym typeface="Arial Narrow"/>
                </a:rPr>
                <a:t>Project supports final decision</a:t>
              </a:r>
              <a:endParaRPr dirty="0"/>
            </a:p>
            <a:p>
              <a:pPr marL="112710" marR="0" lvl="0" indent="-112710" algn="l" rtl="0">
                <a:spcBef>
                  <a:spcPts val="0"/>
                </a:spcBef>
                <a:spcAft>
                  <a:spcPts val="0"/>
                </a:spcAft>
                <a:buClr>
                  <a:schemeClr val="dk1"/>
                </a:buClr>
                <a:buSzPts val="1600"/>
                <a:buFont typeface="Arial"/>
                <a:buChar char="•"/>
              </a:pPr>
              <a:r>
                <a:rPr lang="en-US" sz="1600" b="0" i="0" u="none" strike="noStrike" cap="none" dirty="0">
                  <a:solidFill>
                    <a:schemeClr val="dk1"/>
                  </a:solidFill>
                  <a:latin typeface="Arial Narrow"/>
                  <a:ea typeface="Arial Narrow"/>
                  <a:cs typeface="Arial Narrow"/>
                  <a:sym typeface="Arial Narrow"/>
                </a:rPr>
                <a:t>Presentation made</a:t>
              </a:r>
              <a:endParaRPr dirty="0"/>
            </a:p>
          </p:txBody>
        </p:sp>
        <p:sp>
          <p:nvSpPr>
            <p:cNvPr id="106" name="Google Shape;106;p3"/>
            <p:cNvSpPr/>
            <p:nvPr/>
          </p:nvSpPr>
          <p:spPr>
            <a:xfrm>
              <a:off x="7538720" y="1331029"/>
              <a:ext cx="1439690" cy="619761"/>
            </a:xfrm>
            <a:prstGeom prst="rect">
              <a:avLst/>
            </a:prstGeom>
            <a:solidFill>
              <a:srgbClr val="FD979B"/>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000000"/>
                  </a:solidFill>
                  <a:latin typeface="Arial Narrow"/>
                  <a:ea typeface="Arial Narrow"/>
                  <a:cs typeface="Arial Narrow"/>
                  <a:sym typeface="Arial Narrow"/>
                </a:rPr>
                <a:t>Mid-Sprint 30 July;</a:t>
              </a:r>
              <a:endParaRPr/>
            </a:p>
            <a:p>
              <a:pPr marL="0" marR="0" lvl="0" indent="0" algn="l" rtl="0">
                <a:spcBef>
                  <a:spcPts val="0"/>
                </a:spcBef>
                <a:spcAft>
                  <a:spcPts val="0"/>
                </a:spcAft>
                <a:buNone/>
              </a:pPr>
              <a:r>
                <a:rPr lang="en-US" sz="1200">
                  <a:solidFill>
                    <a:srgbClr val="000000"/>
                  </a:solidFill>
                  <a:latin typeface="Arial Narrow"/>
                  <a:ea typeface="Arial Narrow"/>
                  <a:cs typeface="Arial Narrow"/>
                  <a:sym typeface="Arial Narrow"/>
                </a:rPr>
                <a:t>Full Sprint 6 Aug</a:t>
              </a:r>
              <a:endParaRPr sz="1600">
                <a:solidFill>
                  <a:schemeClr val="dk1"/>
                </a:solidFill>
                <a:latin typeface="Arial Narrow"/>
                <a:ea typeface="Arial Narrow"/>
                <a:cs typeface="Arial Narrow"/>
                <a:sym typeface="Arial Narrow"/>
              </a:endParaRPr>
            </a:p>
          </p:txBody>
        </p:sp>
      </p:grpSp>
      <p:sp>
        <p:nvSpPr>
          <p:cNvPr id="107" name="Google Shape;107;p3"/>
          <p:cNvSpPr txBox="1">
            <a:spLocks noGrp="1"/>
          </p:cNvSpPr>
          <p:nvPr>
            <p:ph type="title"/>
          </p:nvPr>
        </p:nvSpPr>
        <p:spPr>
          <a:xfrm>
            <a:off x="1981200" y="0"/>
            <a:ext cx="8229600" cy="1024128"/>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a:latin typeface="Arial"/>
                <a:ea typeface="Arial"/>
                <a:cs typeface="Arial"/>
                <a:sym typeface="Arial"/>
              </a:rPr>
              <a:t>DAEN 690</a:t>
            </a:r>
            <a:endParaRPr/>
          </a:p>
        </p:txBody>
      </p:sp>
      <p:sp>
        <p:nvSpPr>
          <p:cNvPr id="108" name="Google Shape;108;p3"/>
          <p:cNvSpPr/>
          <p:nvPr/>
        </p:nvSpPr>
        <p:spPr>
          <a:xfrm>
            <a:off x="5008983" y="1076830"/>
            <a:ext cx="2174073" cy="424829"/>
          </a:xfrm>
          <a:prstGeom prst="rect">
            <a:avLst/>
          </a:prstGeom>
          <a:noFill/>
          <a:ln>
            <a:noFill/>
          </a:ln>
        </p:spPr>
        <p:txBody>
          <a:bodyPr spcFirstLastPara="1" wrap="square" lIns="54950" tIns="27475" rIns="54950" bIns="27475" anchor="t" anchorCtr="0">
            <a:spAutoFit/>
          </a:bodyPr>
          <a:lstStyle/>
          <a:p>
            <a:pPr marL="0" marR="0" lvl="0" indent="0" algn="ctr" rtl="0">
              <a:spcBef>
                <a:spcPts val="0"/>
              </a:spcBef>
              <a:spcAft>
                <a:spcPts val="0"/>
              </a:spcAft>
              <a:buNone/>
            </a:pPr>
            <a:r>
              <a:rPr lang="en-US" sz="2400" b="1" i="1">
                <a:solidFill>
                  <a:srgbClr val="00B0F0"/>
                </a:solidFill>
                <a:latin typeface="Palatino Linotype"/>
                <a:ea typeface="Palatino Linotype"/>
                <a:cs typeface="Palatino Linotype"/>
                <a:sym typeface="Palatino Linotype"/>
              </a:rPr>
              <a:t>Project Sprints</a:t>
            </a:r>
            <a:endParaRPr/>
          </a:p>
        </p:txBody>
      </p:sp>
      <p:grpSp>
        <p:nvGrpSpPr>
          <p:cNvPr id="109" name="Google Shape;109;p3"/>
          <p:cNvGrpSpPr/>
          <p:nvPr/>
        </p:nvGrpSpPr>
        <p:grpSpPr>
          <a:xfrm>
            <a:off x="1689591" y="1607870"/>
            <a:ext cx="8812820" cy="399265"/>
            <a:chOff x="165590" y="931764"/>
            <a:chExt cx="8812820" cy="399265"/>
          </a:xfrm>
        </p:grpSpPr>
        <p:sp>
          <p:nvSpPr>
            <p:cNvPr id="110" name="Google Shape;110;p3"/>
            <p:cNvSpPr/>
            <p:nvPr/>
          </p:nvSpPr>
          <p:spPr>
            <a:xfrm>
              <a:off x="165590" y="931764"/>
              <a:ext cx="1802420"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latin typeface="Arial"/>
                  <a:ea typeface="Arial"/>
                  <a:cs typeface="Arial"/>
                  <a:sym typeface="Arial"/>
                </a:rPr>
                <a:t>Sprint</a:t>
              </a:r>
              <a:endParaRPr/>
            </a:p>
            <a:p>
              <a:pPr marL="174621" marR="0" lvl="0" indent="0" algn="l" rtl="0">
                <a:spcBef>
                  <a:spcPts val="0"/>
                </a:spcBef>
                <a:spcAft>
                  <a:spcPts val="0"/>
                </a:spcAft>
                <a:buNone/>
              </a:pPr>
              <a:endParaRPr sz="1600">
                <a:solidFill>
                  <a:schemeClr val="lt1"/>
                </a:solidFill>
                <a:latin typeface="Arial"/>
                <a:ea typeface="Arial"/>
                <a:cs typeface="Arial"/>
                <a:sym typeface="Arial"/>
              </a:endParaRPr>
            </a:p>
          </p:txBody>
        </p:sp>
        <p:sp>
          <p:nvSpPr>
            <p:cNvPr id="111" name="Google Shape;111;p3"/>
            <p:cNvSpPr/>
            <p:nvPr/>
          </p:nvSpPr>
          <p:spPr>
            <a:xfrm>
              <a:off x="1968010" y="931764"/>
              <a:ext cx="5570710"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latin typeface="Arial"/>
                  <a:ea typeface="Arial"/>
                  <a:cs typeface="Arial"/>
                  <a:sym typeface="Arial"/>
                </a:rPr>
                <a:t>Milestone Goals</a:t>
              </a:r>
              <a:endParaRPr/>
            </a:p>
            <a:p>
              <a:pPr marL="174621" marR="0" lvl="0" indent="0" algn="l" rtl="0">
                <a:spcBef>
                  <a:spcPts val="0"/>
                </a:spcBef>
                <a:spcAft>
                  <a:spcPts val="0"/>
                </a:spcAft>
                <a:buNone/>
              </a:pPr>
              <a:endParaRPr sz="1600">
                <a:solidFill>
                  <a:schemeClr val="lt1"/>
                </a:solidFill>
                <a:latin typeface="Arial"/>
                <a:ea typeface="Arial"/>
                <a:cs typeface="Arial"/>
                <a:sym typeface="Arial"/>
              </a:endParaRPr>
            </a:p>
          </p:txBody>
        </p:sp>
        <p:sp>
          <p:nvSpPr>
            <p:cNvPr id="112" name="Google Shape;112;p3"/>
            <p:cNvSpPr/>
            <p:nvPr/>
          </p:nvSpPr>
          <p:spPr>
            <a:xfrm>
              <a:off x="7538720" y="931764"/>
              <a:ext cx="1439690" cy="399265"/>
            </a:xfrm>
            <a:prstGeom prst="rect">
              <a:avLst/>
            </a:prstGeom>
            <a:solidFill>
              <a:srgbClr val="3D637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latin typeface="Arial"/>
                  <a:ea typeface="Arial"/>
                  <a:cs typeface="Arial"/>
                  <a:sym typeface="Arial"/>
                </a:rPr>
                <a:t>Presentation </a:t>
              </a:r>
              <a:endParaRPr/>
            </a:p>
            <a:p>
              <a:pPr marL="174621" marR="0" lvl="0" indent="0" algn="l" rtl="0">
                <a:spcBef>
                  <a:spcPts val="0"/>
                </a:spcBef>
                <a:spcAft>
                  <a:spcPts val="0"/>
                </a:spcAft>
                <a:buNone/>
              </a:pPr>
              <a:endParaRPr sz="1600">
                <a:solidFill>
                  <a:schemeClr val="lt1"/>
                </a:solidFill>
                <a:latin typeface="Arial"/>
                <a:ea typeface="Arial"/>
                <a:cs typeface="Arial"/>
                <a:sym typeface="Arial"/>
              </a:endParaRPr>
            </a:p>
          </p:txBody>
        </p:sp>
      </p:grpSp>
      <p:grpSp>
        <p:nvGrpSpPr>
          <p:cNvPr id="113" name="Google Shape;113;p3"/>
          <p:cNvGrpSpPr/>
          <p:nvPr/>
        </p:nvGrpSpPr>
        <p:grpSpPr>
          <a:xfrm>
            <a:off x="1689591" y="2018286"/>
            <a:ext cx="8812820" cy="1076891"/>
            <a:chOff x="165590" y="1331029"/>
            <a:chExt cx="8812820" cy="1076891"/>
          </a:xfrm>
        </p:grpSpPr>
        <p:sp>
          <p:nvSpPr>
            <p:cNvPr id="114" name="Google Shape;114;p3"/>
            <p:cNvSpPr/>
            <p:nvPr/>
          </p:nvSpPr>
          <p:spPr>
            <a:xfrm>
              <a:off x="165590" y="1331029"/>
              <a:ext cx="1802420" cy="1076891"/>
            </a:xfrm>
            <a:prstGeom prst="rect">
              <a:avLst/>
            </a:prstGeom>
            <a:solidFill>
              <a:srgbClr val="C6939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Narrow"/>
                  <a:ea typeface="Arial Narrow"/>
                  <a:cs typeface="Arial Narrow"/>
                  <a:sym typeface="Arial Narrow"/>
                </a:rPr>
                <a:t>Problem Definition and Project Plans</a:t>
              </a:r>
              <a:endParaRPr/>
            </a:p>
          </p:txBody>
        </p:sp>
        <p:sp>
          <p:nvSpPr>
            <p:cNvPr id="115" name="Google Shape;115;p3"/>
            <p:cNvSpPr/>
            <p:nvPr/>
          </p:nvSpPr>
          <p:spPr>
            <a:xfrm>
              <a:off x="1968010" y="1331029"/>
              <a:ext cx="5570710" cy="1076891"/>
            </a:xfrm>
            <a:prstGeom prst="rect">
              <a:avLst/>
            </a:prstGeom>
            <a:solidFill>
              <a:srgbClr val="C69393"/>
            </a:solidFill>
            <a:ln w="9525" cap="flat" cmpd="sng">
              <a:solidFill>
                <a:srgbClr val="000000"/>
              </a:solidFill>
              <a:prstDash val="solid"/>
              <a:round/>
              <a:headEnd type="none" w="sm" len="sm"/>
              <a:tailEnd type="none" w="sm" len="sm"/>
            </a:ln>
          </p:spPr>
          <p:txBody>
            <a:bodyPr spcFirstLastPara="1" wrap="square" lIns="91425" tIns="45700" rIns="91425" bIns="45700" numCol="2" anchor="t" anchorCtr="0">
              <a:noAutofit/>
            </a:bodyPr>
            <a:lstStyle/>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Problem (decision) defined</a:t>
              </a:r>
              <a:endParaRPr sz="1600" dirty="0">
                <a:solidFill>
                  <a:schemeClr val="dk1"/>
                </a:solidFill>
                <a:latin typeface="Palatino Linotype"/>
                <a:ea typeface="Palatino Linotype"/>
                <a:cs typeface="Palatino Linotype"/>
                <a:sym typeface="Palatino Linotype"/>
              </a:endParaRPr>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Understanding of complexity</a:t>
              </a:r>
              <a:endParaRPr dirty="0"/>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Potential data source identified</a:t>
              </a:r>
              <a:endParaRPr sz="1600" dirty="0">
                <a:solidFill>
                  <a:schemeClr val="dk1"/>
                </a:solidFill>
                <a:latin typeface="Palatino Linotype"/>
                <a:ea typeface="Palatino Linotype"/>
                <a:cs typeface="Palatino Linotype"/>
                <a:sym typeface="Palatino Linotype"/>
              </a:endParaRPr>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Potential analytics identified</a:t>
              </a:r>
              <a:endParaRPr sz="1600" dirty="0">
                <a:solidFill>
                  <a:schemeClr val="dk1"/>
                </a:solidFill>
                <a:latin typeface="Palatino Linotype"/>
                <a:ea typeface="Palatino Linotype"/>
                <a:cs typeface="Palatino Linotype"/>
                <a:sym typeface="Palatino Linotype"/>
              </a:endParaRPr>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Project schedule defined</a:t>
              </a:r>
              <a:endParaRPr sz="1600" dirty="0">
                <a:solidFill>
                  <a:schemeClr val="dk1"/>
                </a:solidFill>
                <a:latin typeface="Palatino Linotype"/>
                <a:ea typeface="Palatino Linotype"/>
                <a:cs typeface="Palatino Linotype"/>
                <a:sym typeface="Palatino Linotype"/>
              </a:endParaRPr>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Participant roles assigned</a:t>
              </a:r>
              <a:endParaRPr dirty="0"/>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Risks identified and mitigation plan</a:t>
              </a:r>
              <a:endParaRPr sz="1600" dirty="0">
                <a:solidFill>
                  <a:schemeClr val="dk1"/>
                </a:solidFill>
                <a:latin typeface="Arial Narrow"/>
                <a:ea typeface="Arial Narrow"/>
                <a:cs typeface="Arial Narrow"/>
                <a:sym typeface="Arial Narrow"/>
              </a:endParaRPr>
            </a:p>
          </p:txBody>
        </p:sp>
        <p:sp>
          <p:nvSpPr>
            <p:cNvPr id="116" name="Google Shape;116;p3"/>
            <p:cNvSpPr/>
            <p:nvPr/>
          </p:nvSpPr>
          <p:spPr>
            <a:xfrm>
              <a:off x="7538720" y="1331029"/>
              <a:ext cx="1439690" cy="1076891"/>
            </a:xfrm>
            <a:prstGeom prst="rect">
              <a:avLst/>
            </a:prstGeom>
            <a:solidFill>
              <a:srgbClr val="C6939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00"/>
                  </a:solidFill>
                  <a:latin typeface="Arial Narrow"/>
                  <a:ea typeface="Arial Narrow"/>
                  <a:cs typeface="Arial Narrow"/>
                  <a:sym typeface="Arial Narrow"/>
                </a:rPr>
                <a:t>Mid-Sprint 28 May; Full Sprint 4 Jun</a:t>
              </a:r>
              <a:endParaRPr/>
            </a:p>
            <a:p>
              <a:pPr marL="0" marR="0" lvl="0" indent="0" algn="l" rtl="0">
                <a:spcBef>
                  <a:spcPts val="0"/>
                </a:spcBef>
                <a:spcAft>
                  <a:spcPts val="0"/>
                </a:spcAft>
                <a:buNone/>
              </a:pPr>
              <a:endParaRPr sz="1600">
                <a:solidFill>
                  <a:schemeClr val="dk1"/>
                </a:solidFill>
                <a:latin typeface="Palatino Linotype"/>
                <a:ea typeface="Palatino Linotype"/>
                <a:cs typeface="Palatino Linotype"/>
                <a:sym typeface="Palatino Linotype"/>
              </a:endParaRPr>
            </a:p>
            <a:p>
              <a:pPr marL="0" marR="0" lvl="0" indent="0" algn="ctr" rtl="0">
                <a:spcBef>
                  <a:spcPts val="0"/>
                </a:spcBef>
                <a:spcAft>
                  <a:spcPts val="0"/>
                </a:spcAft>
                <a:buNone/>
              </a:pPr>
              <a:endParaRPr sz="1600">
                <a:solidFill>
                  <a:schemeClr val="dk1"/>
                </a:solidFill>
                <a:latin typeface="Arial Narrow"/>
                <a:ea typeface="Arial Narrow"/>
                <a:cs typeface="Arial Narrow"/>
                <a:sym typeface="Arial Narrow"/>
              </a:endParaRPr>
            </a:p>
          </p:txBody>
        </p:sp>
      </p:grpSp>
      <p:grpSp>
        <p:nvGrpSpPr>
          <p:cNvPr id="117" name="Google Shape;117;p3"/>
          <p:cNvGrpSpPr/>
          <p:nvPr/>
        </p:nvGrpSpPr>
        <p:grpSpPr>
          <a:xfrm>
            <a:off x="1689591" y="3084201"/>
            <a:ext cx="8812820" cy="619761"/>
            <a:chOff x="165590" y="1331029"/>
            <a:chExt cx="8812820" cy="619761"/>
          </a:xfrm>
        </p:grpSpPr>
        <p:sp>
          <p:nvSpPr>
            <p:cNvPr id="118" name="Google Shape;118;p3"/>
            <p:cNvSpPr/>
            <p:nvPr/>
          </p:nvSpPr>
          <p:spPr>
            <a:xfrm>
              <a:off x="165590" y="1331029"/>
              <a:ext cx="1802420" cy="619761"/>
            </a:xfrm>
            <a:prstGeom prst="rect">
              <a:avLst/>
            </a:prstGeom>
            <a:solidFill>
              <a:srgbClr val="FFA0F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Narrow"/>
                  <a:ea typeface="Arial Narrow"/>
                  <a:cs typeface="Arial Narrow"/>
                  <a:sym typeface="Arial Narrow"/>
                </a:rPr>
                <a:t>Data Sets</a:t>
              </a:r>
              <a:endParaRPr/>
            </a:p>
          </p:txBody>
        </p:sp>
        <p:sp>
          <p:nvSpPr>
            <p:cNvPr id="119" name="Google Shape;119;p3"/>
            <p:cNvSpPr/>
            <p:nvPr/>
          </p:nvSpPr>
          <p:spPr>
            <a:xfrm>
              <a:off x="1968010" y="1331030"/>
              <a:ext cx="5570710" cy="619760"/>
            </a:xfrm>
            <a:prstGeom prst="rect">
              <a:avLst/>
            </a:prstGeom>
            <a:solidFill>
              <a:srgbClr val="FFA0FE"/>
            </a:solidFill>
            <a:ln w="9525" cap="flat" cmpd="sng">
              <a:solidFill>
                <a:srgbClr val="000000"/>
              </a:solidFill>
              <a:prstDash val="solid"/>
              <a:round/>
              <a:headEnd type="none" w="sm" len="sm"/>
              <a:tailEnd type="none" w="sm" len="sm"/>
            </a:ln>
          </p:spPr>
          <p:txBody>
            <a:bodyPr spcFirstLastPara="1" wrap="square" lIns="91425" tIns="45700" rIns="91425" bIns="45700" numCol="2" anchor="t" anchorCtr="0">
              <a:noAutofit/>
            </a:bodyPr>
            <a:lstStyle/>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Data located and accessed</a:t>
              </a:r>
              <a:endParaRPr dirty="0"/>
            </a:p>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Initial processing underway</a:t>
              </a:r>
              <a:endParaRPr dirty="0"/>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Risks identified and mitigated</a:t>
              </a:r>
              <a:endParaRPr sz="1600" dirty="0">
                <a:solidFill>
                  <a:schemeClr val="dk1"/>
                </a:solidFill>
                <a:latin typeface="Arial Narrow"/>
                <a:ea typeface="Arial Narrow"/>
                <a:cs typeface="Arial Narrow"/>
                <a:sym typeface="Arial Narrow"/>
              </a:endParaRPr>
            </a:p>
          </p:txBody>
        </p:sp>
        <p:sp>
          <p:nvSpPr>
            <p:cNvPr id="120" name="Google Shape;120;p3"/>
            <p:cNvSpPr/>
            <p:nvPr/>
          </p:nvSpPr>
          <p:spPr>
            <a:xfrm>
              <a:off x="7538720" y="1331029"/>
              <a:ext cx="1439690" cy="619761"/>
            </a:xfrm>
            <a:prstGeom prst="rect">
              <a:avLst/>
            </a:prstGeom>
            <a:solidFill>
              <a:srgbClr val="FFA0FE"/>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0000"/>
                  </a:solidFill>
                  <a:latin typeface="Arial Narrow"/>
                  <a:ea typeface="Arial Narrow"/>
                  <a:cs typeface="Arial Narrow"/>
                  <a:sym typeface="Arial Narrow"/>
                </a:rPr>
                <a:t>Mid-sprint 11 Jun; </a:t>
              </a:r>
              <a:endParaRPr/>
            </a:p>
            <a:p>
              <a:pPr marL="0" marR="0" lvl="0" indent="0" algn="l" rtl="0">
                <a:spcBef>
                  <a:spcPts val="0"/>
                </a:spcBef>
                <a:spcAft>
                  <a:spcPts val="0"/>
                </a:spcAft>
                <a:buNone/>
              </a:pPr>
              <a:r>
                <a:rPr lang="en-US" sz="1200">
                  <a:solidFill>
                    <a:srgbClr val="000000"/>
                  </a:solidFill>
                  <a:latin typeface="Arial Narrow"/>
                  <a:ea typeface="Arial Narrow"/>
                  <a:cs typeface="Arial Narrow"/>
                  <a:sym typeface="Arial Narrow"/>
                </a:rPr>
                <a:t>Full Sprint 18 Jun</a:t>
              </a:r>
              <a:endParaRPr sz="1200">
                <a:solidFill>
                  <a:schemeClr val="dk1"/>
                </a:solidFill>
                <a:latin typeface="Palatino Linotype"/>
                <a:ea typeface="Palatino Linotype"/>
                <a:cs typeface="Palatino Linotype"/>
                <a:sym typeface="Palatino Linotype"/>
              </a:endParaRPr>
            </a:p>
            <a:p>
              <a:pPr marL="0" marR="0" lvl="0" indent="0" algn="ctr" rtl="0">
                <a:spcBef>
                  <a:spcPts val="0"/>
                </a:spcBef>
                <a:spcAft>
                  <a:spcPts val="0"/>
                </a:spcAft>
                <a:buNone/>
              </a:pPr>
              <a:endParaRPr sz="1600">
                <a:solidFill>
                  <a:schemeClr val="dk1"/>
                </a:solidFill>
                <a:latin typeface="Arial Narrow"/>
                <a:ea typeface="Arial Narrow"/>
                <a:cs typeface="Arial Narrow"/>
                <a:sym typeface="Arial Narrow"/>
              </a:endParaRPr>
            </a:p>
          </p:txBody>
        </p:sp>
      </p:grpSp>
      <p:grpSp>
        <p:nvGrpSpPr>
          <p:cNvPr id="121" name="Google Shape;121;p3"/>
          <p:cNvGrpSpPr/>
          <p:nvPr/>
        </p:nvGrpSpPr>
        <p:grpSpPr>
          <a:xfrm>
            <a:off x="1689591" y="3703787"/>
            <a:ext cx="8812820" cy="619761"/>
            <a:chOff x="165590" y="1331029"/>
            <a:chExt cx="8812820" cy="619761"/>
          </a:xfrm>
        </p:grpSpPr>
        <p:sp>
          <p:nvSpPr>
            <p:cNvPr id="122" name="Google Shape;122;p3"/>
            <p:cNvSpPr/>
            <p:nvPr/>
          </p:nvSpPr>
          <p:spPr>
            <a:xfrm>
              <a:off x="165590" y="1331029"/>
              <a:ext cx="1802420" cy="619761"/>
            </a:xfrm>
            <a:prstGeom prst="rect">
              <a:avLst/>
            </a:prstGeom>
            <a:solidFill>
              <a:srgbClr val="FFFF8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Narrow"/>
                  <a:ea typeface="Arial Narrow"/>
                  <a:cs typeface="Arial Narrow"/>
                  <a:sym typeface="Arial Narrow"/>
                </a:rPr>
                <a:t>Analytics/algorithms</a:t>
              </a:r>
              <a:endParaRPr/>
            </a:p>
          </p:txBody>
        </p:sp>
        <p:sp>
          <p:nvSpPr>
            <p:cNvPr id="123" name="Google Shape;123;p3"/>
            <p:cNvSpPr/>
            <p:nvPr/>
          </p:nvSpPr>
          <p:spPr>
            <a:xfrm>
              <a:off x="1968010" y="1331030"/>
              <a:ext cx="5570710" cy="619760"/>
            </a:xfrm>
            <a:prstGeom prst="rect">
              <a:avLst/>
            </a:prstGeom>
            <a:solidFill>
              <a:srgbClr val="FFFF88"/>
            </a:solidFill>
            <a:ln w="9525" cap="flat" cmpd="sng">
              <a:solidFill>
                <a:srgbClr val="000000"/>
              </a:solidFill>
              <a:prstDash val="solid"/>
              <a:round/>
              <a:headEnd type="none" w="sm" len="sm"/>
              <a:tailEnd type="none" w="sm" len="sm"/>
            </a:ln>
          </p:spPr>
          <p:txBody>
            <a:bodyPr spcFirstLastPara="1" wrap="square" lIns="91425" tIns="45700" rIns="91425" bIns="45700" numCol="2" anchor="t" anchorCtr="0">
              <a:noAutofit/>
            </a:bodyPr>
            <a:lstStyle/>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Algorithms defined and coded</a:t>
              </a:r>
              <a:endParaRPr dirty="0"/>
            </a:p>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Initial applications completed</a:t>
              </a:r>
              <a:endParaRPr dirty="0"/>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Risks identified and mitigated</a:t>
              </a:r>
              <a:endParaRPr sz="1600" dirty="0">
                <a:solidFill>
                  <a:schemeClr val="dk1"/>
                </a:solidFill>
                <a:latin typeface="Arial Narrow"/>
                <a:ea typeface="Arial Narrow"/>
                <a:cs typeface="Arial Narrow"/>
                <a:sym typeface="Arial Narrow"/>
              </a:endParaRPr>
            </a:p>
          </p:txBody>
        </p:sp>
        <p:sp>
          <p:nvSpPr>
            <p:cNvPr id="124" name="Google Shape;124;p3"/>
            <p:cNvSpPr/>
            <p:nvPr/>
          </p:nvSpPr>
          <p:spPr>
            <a:xfrm>
              <a:off x="7538720" y="1331029"/>
              <a:ext cx="1439690" cy="619761"/>
            </a:xfrm>
            <a:prstGeom prst="rect">
              <a:avLst/>
            </a:prstGeom>
            <a:solidFill>
              <a:srgbClr val="FFFF88"/>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Narrow"/>
                  <a:ea typeface="Arial Narrow"/>
                  <a:cs typeface="Arial Narrow"/>
                  <a:sym typeface="Arial Narrow"/>
                </a:rPr>
                <a:t>Mid-sprint 25 Jun </a:t>
              </a:r>
              <a:endParaRPr/>
            </a:p>
            <a:p>
              <a:pPr marL="0" marR="0" lvl="0" indent="0" algn="l" rtl="0">
                <a:spcBef>
                  <a:spcPts val="0"/>
                </a:spcBef>
                <a:spcAft>
                  <a:spcPts val="0"/>
                </a:spcAft>
                <a:buNone/>
              </a:pPr>
              <a:r>
                <a:rPr lang="en-US" sz="1200">
                  <a:solidFill>
                    <a:schemeClr val="dk1"/>
                  </a:solidFill>
                  <a:latin typeface="Arial Narrow"/>
                  <a:ea typeface="Arial Narrow"/>
                  <a:cs typeface="Arial Narrow"/>
                  <a:sym typeface="Arial Narrow"/>
                </a:rPr>
                <a:t>&amp; 2 Jul; </a:t>
              </a:r>
              <a:endParaRPr/>
            </a:p>
            <a:p>
              <a:pPr marL="0" marR="0" lvl="0" indent="0" algn="l" rtl="0">
                <a:spcBef>
                  <a:spcPts val="0"/>
                </a:spcBef>
                <a:spcAft>
                  <a:spcPts val="0"/>
                </a:spcAft>
                <a:buNone/>
              </a:pPr>
              <a:r>
                <a:rPr lang="en-US" sz="1200">
                  <a:solidFill>
                    <a:schemeClr val="dk1"/>
                  </a:solidFill>
                  <a:latin typeface="Arial Narrow"/>
                  <a:ea typeface="Arial Narrow"/>
                  <a:cs typeface="Arial Narrow"/>
                  <a:sym typeface="Arial Narrow"/>
                </a:rPr>
                <a:t>Full Sprint 9 Jul</a:t>
              </a:r>
              <a:endParaRPr/>
            </a:p>
          </p:txBody>
        </p:sp>
      </p:grpSp>
      <p:grpSp>
        <p:nvGrpSpPr>
          <p:cNvPr id="125" name="Google Shape;125;p3"/>
          <p:cNvGrpSpPr/>
          <p:nvPr/>
        </p:nvGrpSpPr>
        <p:grpSpPr>
          <a:xfrm>
            <a:off x="1689591" y="4323548"/>
            <a:ext cx="8812820" cy="619761"/>
            <a:chOff x="165590" y="1331029"/>
            <a:chExt cx="8812820" cy="619761"/>
          </a:xfrm>
        </p:grpSpPr>
        <p:sp>
          <p:nvSpPr>
            <p:cNvPr id="126" name="Google Shape;126;p3"/>
            <p:cNvSpPr/>
            <p:nvPr/>
          </p:nvSpPr>
          <p:spPr>
            <a:xfrm>
              <a:off x="165590" y="1331029"/>
              <a:ext cx="1802420" cy="619761"/>
            </a:xfrm>
            <a:prstGeom prst="rect">
              <a:avLst/>
            </a:prstGeom>
            <a:solidFill>
              <a:srgbClr val="99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Arial Narrow"/>
                  <a:ea typeface="Arial Narrow"/>
                  <a:cs typeface="Arial Narrow"/>
                  <a:sym typeface="Arial Narrow"/>
                </a:rPr>
                <a:t>Visualizations</a:t>
              </a:r>
              <a:endParaRPr/>
            </a:p>
          </p:txBody>
        </p:sp>
        <p:sp>
          <p:nvSpPr>
            <p:cNvPr id="127" name="Google Shape;127;p3"/>
            <p:cNvSpPr/>
            <p:nvPr/>
          </p:nvSpPr>
          <p:spPr>
            <a:xfrm>
              <a:off x="1968010" y="1331030"/>
              <a:ext cx="5570710" cy="619760"/>
            </a:xfrm>
            <a:prstGeom prst="rect">
              <a:avLst/>
            </a:prstGeom>
            <a:solidFill>
              <a:srgbClr val="99CCFF"/>
            </a:solidFill>
            <a:ln w="9525" cap="flat" cmpd="sng">
              <a:solidFill>
                <a:srgbClr val="000000"/>
              </a:solidFill>
              <a:prstDash val="solid"/>
              <a:round/>
              <a:headEnd type="none" w="sm" len="sm"/>
              <a:tailEnd type="none" w="sm" len="sm"/>
            </a:ln>
          </p:spPr>
          <p:txBody>
            <a:bodyPr spcFirstLastPara="1" wrap="square" lIns="91425" tIns="45700" rIns="91425" bIns="45700" numCol="2" anchor="t" anchorCtr="0">
              <a:noAutofit/>
            </a:bodyPr>
            <a:lstStyle/>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Visualization concepts defined</a:t>
              </a:r>
              <a:endParaRPr dirty="0"/>
            </a:p>
            <a:p>
              <a:pPr marL="112710" marR="0" lvl="0" indent="-112710" algn="l" rtl="0">
                <a:spcBef>
                  <a:spcPts val="0"/>
                </a:spcBef>
                <a:spcAft>
                  <a:spcPts val="0"/>
                </a:spcAft>
                <a:buClr>
                  <a:schemeClr val="dk1"/>
                </a:buClr>
                <a:buSzPts val="1600"/>
                <a:buFont typeface="Arial"/>
                <a:buChar char="•"/>
              </a:pPr>
              <a:r>
                <a:rPr lang="en-US" sz="1600" dirty="0">
                  <a:solidFill>
                    <a:schemeClr val="dk1"/>
                  </a:solidFill>
                  <a:latin typeface="Arial Narrow"/>
                  <a:ea typeface="Arial Narrow"/>
                  <a:cs typeface="Arial Narrow"/>
                  <a:sym typeface="Arial Narrow"/>
                </a:rPr>
                <a:t>Visualization implemented</a:t>
              </a:r>
              <a:endParaRPr dirty="0"/>
            </a:p>
            <a:p>
              <a:pPr marL="112710" marR="0" lvl="0" indent="-112710" algn="l" rtl="0">
                <a:spcBef>
                  <a:spcPts val="0"/>
                </a:spcBef>
                <a:spcAft>
                  <a:spcPts val="0"/>
                </a:spcAft>
                <a:buClr>
                  <a:srgbClr val="000000"/>
                </a:buClr>
                <a:buSzPts val="1600"/>
                <a:buFont typeface="Arial"/>
                <a:buChar char="•"/>
              </a:pPr>
              <a:r>
                <a:rPr lang="en-US" sz="1600" dirty="0">
                  <a:solidFill>
                    <a:srgbClr val="000000"/>
                  </a:solidFill>
                  <a:latin typeface="Arial Narrow"/>
                  <a:ea typeface="Arial Narrow"/>
                  <a:cs typeface="Arial Narrow"/>
                  <a:sym typeface="Arial Narrow"/>
                </a:rPr>
                <a:t>Risks identified and mitigated</a:t>
              </a:r>
              <a:endParaRPr sz="1600" dirty="0">
                <a:solidFill>
                  <a:schemeClr val="dk1"/>
                </a:solidFill>
                <a:latin typeface="Arial Narrow"/>
                <a:ea typeface="Arial Narrow"/>
                <a:cs typeface="Arial Narrow"/>
                <a:sym typeface="Arial Narrow"/>
              </a:endParaRPr>
            </a:p>
          </p:txBody>
        </p:sp>
        <p:sp>
          <p:nvSpPr>
            <p:cNvPr id="128" name="Google Shape;128;p3"/>
            <p:cNvSpPr/>
            <p:nvPr/>
          </p:nvSpPr>
          <p:spPr>
            <a:xfrm>
              <a:off x="7538720" y="1331029"/>
              <a:ext cx="1439690" cy="619761"/>
            </a:xfrm>
            <a:prstGeom prst="rect">
              <a:avLst/>
            </a:prstGeom>
            <a:solidFill>
              <a:srgbClr val="99CC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Arial Narrow"/>
                  <a:ea typeface="Arial Narrow"/>
                  <a:cs typeface="Arial Narrow"/>
                  <a:sym typeface="Arial Narrow"/>
                </a:rPr>
                <a:t>Mid-sprint 16 Jul; </a:t>
              </a:r>
              <a:endParaRPr/>
            </a:p>
            <a:p>
              <a:pPr marL="0" marR="0" lvl="0" indent="0" algn="l" rtl="0">
                <a:spcBef>
                  <a:spcPts val="0"/>
                </a:spcBef>
                <a:spcAft>
                  <a:spcPts val="0"/>
                </a:spcAft>
                <a:buNone/>
              </a:pPr>
              <a:r>
                <a:rPr lang="en-US" sz="1200">
                  <a:solidFill>
                    <a:schemeClr val="dk1"/>
                  </a:solidFill>
                  <a:latin typeface="Arial Narrow"/>
                  <a:ea typeface="Arial Narrow"/>
                  <a:cs typeface="Arial Narrow"/>
                  <a:sym typeface="Arial Narrow"/>
                </a:rPr>
                <a:t>Full Sprint 23 Jul</a:t>
              </a:r>
              <a:endParaRPr/>
            </a:p>
          </p:txBody>
        </p:sp>
      </p:grpSp>
      <p:sp>
        <p:nvSpPr>
          <p:cNvPr id="130" name="Google Shape;130;p3"/>
          <p:cNvSpPr/>
          <p:nvPr/>
        </p:nvSpPr>
        <p:spPr>
          <a:xfrm>
            <a:off x="1578779" y="2943922"/>
            <a:ext cx="1676400" cy="770842"/>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alatino Linotype"/>
              <a:ea typeface="Palatino Linotype"/>
              <a:cs typeface="Palatino Linotype"/>
              <a:sym typeface="Palatino Linotype"/>
            </a:endParaRPr>
          </a:p>
        </p:txBody>
      </p:sp>
      <p:sp>
        <p:nvSpPr>
          <p:cNvPr id="2" name="Slide Number Placeholder 1">
            <a:extLst>
              <a:ext uri="{FF2B5EF4-FFF2-40B4-BE49-F238E27FC236}">
                <a16:creationId xmlns:a16="http://schemas.microsoft.com/office/drawing/2014/main" id="{AF880B24-9419-4456-B624-A1FF4A8C49BE}"/>
              </a:ext>
            </a:extLst>
          </p:cNvPr>
          <p:cNvSpPr>
            <a:spLocks noGrp="1"/>
          </p:cNvSpPr>
          <p:nvPr>
            <p:ph type="sldNum" idx="12"/>
          </p:nvPr>
        </p:nvSpPr>
        <p:spPr>
          <a:xfrm>
            <a:off x="10668000" y="6356350"/>
            <a:ext cx="685800" cy="365125"/>
          </a:xfrm>
        </p:spPr>
        <p:txBody>
          <a:bodyPr/>
          <a:lstStyle/>
          <a:p>
            <a:pPr marL="0" lvl="0" indent="0" algn="l"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648462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8" name="Rectangle 9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Google Shape;220;p14"/>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chemeClr val="dk2"/>
              </a:buClr>
              <a:buSzPts val="4400"/>
            </a:pPr>
            <a:r>
              <a:rPr lang="en-US" sz="3200" kern="1200">
                <a:solidFill>
                  <a:schemeClr val="bg1"/>
                </a:solidFill>
                <a:latin typeface="+mj-lt"/>
                <a:ea typeface="+mj-ea"/>
                <a:cs typeface="+mj-cs"/>
                <a:sym typeface="Arial"/>
              </a:rPr>
              <a:t>Agile Parallel Sprint Plan</a:t>
            </a:r>
            <a:endParaRPr lang="en-US" sz="3200" kern="1200">
              <a:solidFill>
                <a:schemeClr val="bg1"/>
              </a:solidFill>
              <a:latin typeface="+mj-lt"/>
              <a:ea typeface="+mj-ea"/>
              <a:cs typeface="+mj-cs"/>
            </a:endParaRPr>
          </a:p>
        </p:txBody>
      </p:sp>
      <p:pic>
        <p:nvPicPr>
          <p:cNvPr id="221" name="Google Shape;221;p14"/>
          <p:cNvPicPr preferRelativeResize="0"/>
          <p:nvPr/>
        </p:nvPicPr>
        <p:blipFill rotWithShape="1">
          <a:blip r:embed="rId3"/>
          <a:stretch/>
        </p:blipFill>
        <p:spPr>
          <a:xfrm>
            <a:off x="643467" y="2093243"/>
            <a:ext cx="10905066" cy="3558167"/>
          </a:xfrm>
          <a:prstGeom prst="rect">
            <a:avLst/>
          </a:prstGeom>
          <a:noFill/>
        </p:spPr>
      </p:pic>
      <p:sp>
        <p:nvSpPr>
          <p:cNvPr id="2" name="Slide Number Placeholder 1">
            <a:extLst>
              <a:ext uri="{FF2B5EF4-FFF2-40B4-BE49-F238E27FC236}">
                <a16:creationId xmlns:a16="http://schemas.microsoft.com/office/drawing/2014/main" id="{29678AD9-C5F5-4FEC-9EBE-240B51018CF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59</a:t>
            </a:fld>
            <a:endParaRPr lang="en-US"/>
          </a:p>
        </p:txBody>
      </p:sp>
    </p:spTree>
    <p:extLst>
      <p:ext uri="{BB962C8B-B14F-4D97-AF65-F5344CB8AC3E}">
        <p14:creationId xmlns:p14="http://schemas.microsoft.com/office/powerpoint/2010/main" val="394722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3908534" y="136525"/>
            <a:ext cx="4374931" cy="906627"/>
          </a:xfrm>
          <a:prstGeom prst="rect">
            <a:avLst/>
          </a:prstGeom>
        </p:spPr>
        <p:txBody>
          <a:bodyPr spcFirstLastPara="1" lIns="91425" tIns="45700" rIns="91425" bIns="45700" anchorCtr="0">
            <a:normAutofit/>
          </a:bodyPr>
          <a:lstStyle/>
          <a:p>
            <a:pPr marL="0" lvl="0" indent="0" algn="ctr" rtl="0">
              <a:spcBef>
                <a:spcPts val="0"/>
              </a:spcBef>
              <a:spcAft>
                <a:spcPts val="0"/>
              </a:spcAft>
              <a:buClr>
                <a:schemeClr val="dk2"/>
              </a:buClr>
              <a:buSzPts val="5400"/>
              <a:buFont typeface="Arial"/>
              <a:buNone/>
            </a:pPr>
            <a:r>
              <a:rPr lang="en-US" dirty="0">
                <a:latin typeface="Arial"/>
                <a:ea typeface="Arial"/>
                <a:cs typeface="Arial"/>
                <a:sym typeface="Arial"/>
              </a:rPr>
              <a:t>Scope</a:t>
            </a:r>
            <a:endParaRPr lang="en-US" dirty="0"/>
          </a:p>
        </p:txBody>
      </p:sp>
      <p:sp>
        <p:nvSpPr>
          <p:cNvPr id="2" name="Slide Number Placeholder 1">
            <a:extLst>
              <a:ext uri="{FF2B5EF4-FFF2-40B4-BE49-F238E27FC236}">
                <a16:creationId xmlns:a16="http://schemas.microsoft.com/office/drawing/2014/main" id="{CBEFE1D7-1F88-4234-941C-D67502AF5876}"/>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a:t>
            </a:fld>
            <a:endParaRPr lang="en-US"/>
          </a:p>
        </p:txBody>
      </p:sp>
      <p:graphicFrame>
        <p:nvGraphicFramePr>
          <p:cNvPr id="179" name="Google Shape;177;p9">
            <a:extLst>
              <a:ext uri="{FF2B5EF4-FFF2-40B4-BE49-F238E27FC236}">
                <a16:creationId xmlns:a16="http://schemas.microsoft.com/office/drawing/2014/main" id="{54241E77-FDB4-43D4-9ABF-2E1842FE0969}"/>
              </a:ext>
            </a:extLst>
          </p:cNvPr>
          <p:cNvGraphicFramePr/>
          <p:nvPr>
            <p:extLst>
              <p:ext uri="{D42A27DB-BD31-4B8C-83A1-F6EECF244321}">
                <p14:modId xmlns:p14="http://schemas.microsoft.com/office/powerpoint/2010/main" val="2122497722"/>
              </p:ext>
            </p:extLst>
          </p:nvPr>
        </p:nvGraphicFramePr>
        <p:xfrm>
          <a:off x="515007" y="1271752"/>
          <a:ext cx="11172496" cy="5221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a:latin typeface="Arial"/>
                <a:ea typeface="Arial"/>
                <a:cs typeface="Arial"/>
                <a:sym typeface="Arial"/>
              </a:rPr>
              <a:t>Complexity</a:t>
            </a:r>
            <a:endParaRPr/>
          </a:p>
        </p:txBody>
      </p:sp>
      <p:sp>
        <p:nvSpPr>
          <p:cNvPr id="199" name="Google Shape;199;p12"/>
          <p:cNvSpPr/>
          <p:nvPr/>
        </p:nvSpPr>
        <p:spPr>
          <a:xfrm>
            <a:off x="1812433" y="5008693"/>
            <a:ext cx="5956970" cy="367376"/>
          </a:xfrm>
          <a:prstGeom prst="rect">
            <a:avLst/>
          </a:prstGeom>
          <a:solidFill>
            <a:schemeClr val="lt1"/>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600">
              <a:solidFill>
                <a:srgbClr val="000000"/>
              </a:solidFill>
              <a:latin typeface="Arial"/>
              <a:ea typeface="Arial"/>
              <a:cs typeface="Arial"/>
              <a:sym typeface="Arial"/>
            </a:endParaRPr>
          </a:p>
        </p:txBody>
      </p:sp>
      <p:sp>
        <p:nvSpPr>
          <p:cNvPr id="200" name="Google Shape;200;p12"/>
          <p:cNvSpPr txBox="1"/>
          <p:nvPr/>
        </p:nvSpPr>
        <p:spPr>
          <a:xfrm>
            <a:off x="1524000" y="0"/>
            <a:ext cx="0" cy="0"/>
          </a:xfrm>
          <a:prstGeom prst="rect">
            <a:avLst/>
          </a:prstGeom>
          <a:noFill/>
          <a:ln>
            <a:noFill/>
          </a:ln>
        </p:spPr>
        <p:txBody>
          <a:bodyPr spcFirstLastPara="1" wrap="square" lIns="91425" tIns="45700" rIns="91425" bIns="45700" anchor="ctr" anchorCtr="0">
            <a:normAutofit fontScale="25000" lnSpcReduction="20000"/>
          </a:bodyPr>
          <a:lstStyle/>
          <a:p>
            <a:pPr marL="0" marR="0" lvl="0" indent="0" algn="ctr" rtl="0">
              <a:lnSpc>
                <a:spcPct val="80000"/>
              </a:lnSpc>
              <a:spcBef>
                <a:spcPts val="0"/>
              </a:spcBef>
              <a:spcAft>
                <a:spcPts val="0"/>
              </a:spcAft>
              <a:buClr>
                <a:schemeClr val="dk1"/>
              </a:buClr>
              <a:buSzPts val="1100"/>
              <a:buFont typeface="Century Gothic"/>
              <a:buNone/>
            </a:pPr>
            <a:endParaRPr sz="1100">
              <a:solidFill>
                <a:schemeClr val="dk1"/>
              </a:solidFill>
              <a:latin typeface="Century Gothic"/>
              <a:ea typeface="Century Gothic"/>
              <a:cs typeface="Century Gothic"/>
              <a:sym typeface="Century Gothic"/>
            </a:endParaRPr>
          </a:p>
        </p:txBody>
      </p:sp>
      <p:pic>
        <p:nvPicPr>
          <p:cNvPr id="201" name="Google Shape;201;p12"/>
          <p:cNvPicPr preferRelativeResize="0"/>
          <p:nvPr/>
        </p:nvPicPr>
        <p:blipFill rotWithShape="1">
          <a:blip r:embed="rId3">
            <a:alphaModFix/>
          </a:blip>
          <a:srcRect b="3605"/>
          <a:stretch/>
        </p:blipFill>
        <p:spPr>
          <a:xfrm>
            <a:off x="1700844" y="1348385"/>
            <a:ext cx="8775700" cy="4027685"/>
          </a:xfrm>
          <a:prstGeom prst="rect">
            <a:avLst/>
          </a:prstGeom>
          <a:noFill/>
          <a:ln>
            <a:noFill/>
          </a:ln>
        </p:spPr>
      </p:pic>
      <p:sp>
        <p:nvSpPr>
          <p:cNvPr id="202" name="Google Shape;202;p12"/>
          <p:cNvSpPr/>
          <p:nvPr/>
        </p:nvSpPr>
        <p:spPr>
          <a:xfrm>
            <a:off x="8126080" y="1742084"/>
            <a:ext cx="2350463" cy="825500"/>
          </a:xfrm>
          <a:prstGeom prst="rect">
            <a:avLst/>
          </a:prstGeom>
          <a:solidFill>
            <a:schemeClr val="lt1">
              <a:alpha val="14901"/>
            </a:schemeClr>
          </a:solidFill>
          <a:ln w="76200" cap="flat" cmpd="sng">
            <a:solidFill>
              <a:srgbClr val="4A66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03" name="Google Shape;203;p12"/>
          <p:cNvSpPr/>
          <p:nvPr/>
        </p:nvSpPr>
        <p:spPr>
          <a:xfrm>
            <a:off x="8126082" y="2567584"/>
            <a:ext cx="2350462" cy="565150"/>
          </a:xfrm>
          <a:prstGeom prst="rect">
            <a:avLst/>
          </a:prstGeom>
          <a:solidFill>
            <a:schemeClr val="lt1">
              <a:alpha val="1960"/>
            </a:schemeClr>
          </a:solidFill>
          <a:ln w="76200" cap="flat" cmpd="sng">
            <a:solidFill>
              <a:srgbClr val="4A66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04" name="Google Shape;204;p12"/>
          <p:cNvSpPr/>
          <p:nvPr/>
        </p:nvSpPr>
        <p:spPr>
          <a:xfrm>
            <a:off x="5655600" y="3177184"/>
            <a:ext cx="2470483" cy="825500"/>
          </a:xfrm>
          <a:prstGeom prst="rect">
            <a:avLst/>
          </a:prstGeom>
          <a:solidFill>
            <a:schemeClr val="lt1">
              <a:alpha val="1960"/>
            </a:schemeClr>
          </a:solidFill>
          <a:ln w="76200" cap="flat" cmpd="sng">
            <a:solidFill>
              <a:srgbClr val="4A66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05" name="Google Shape;205;p12"/>
          <p:cNvSpPr/>
          <p:nvPr/>
        </p:nvSpPr>
        <p:spPr>
          <a:xfrm>
            <a:off x="8126083" y="4002684"/>
            <a:ext cx="2350461" cy="660400"/>
          </a:xfrm>
          <a:prstGeom prst="rect">
            <a:avLst/>
          </a:prstGeom>
          <a:solidFill>
            <a:schemeClr val="lt1">
              <a:alpha val="1960"/>
            </a:schemeClr>
          </a:solidFill>
          <a:ln w="76200" cap="flat" cmpd="sng">
            <a:solidFill>
              <a:srgbClr val="4A66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06" name="Google Shape;206;p12"/>
          <p:cNvSpPr/>
          <p:nvPr/>
        </p:nvSpPr>
        <p:spPr>
          <a:xfrm>
            <a:off x="5655600" y="4663084"/>
            <a:ext cx="2470483" cy="660400"/>
          </a:xfrm>
          <a:prstGeom prst="rect">
            <a:avLst/>
          </a:prstGeom>
          <a:solidFill>
            <a:schemeClr val="lt1">
              <a:alpha val="1960"/>
            </a:schemeClr>
          </a:solidFill>
          <a:ln w="76200" cap="flat" cmpd="sng">
            <a:solidFill>
              <a:srgbClr val="4A661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 name="Slide Number Placeholder 1">
            <a:extLst>
              <a:ext uri="{FF2B5EF4-FFF2-40B4-BE49-F238E27FC236}">
                <a16:creationId xmlns:a16="http://schemas.microsoft.com/office/drawing/2014/main" id="{6ABA8B88-0B95-4A23-8279-16EE0111FB12}"/>
              </a:ext>
            </a:extLst>
          </p:cNvPr>
          <p:cNvSpPr>
            <a:spLocks noGrp="1"/>
          </p:cNvSpPr>
          <p:nvPr>
            <p:ph type="sldNum" idx="12"/>
          </p:nvPr>
        </p:nvSpPr>
        <p:spPr>
          <a:xfrm>
            <a:off x="10948736" y="6356350"/>
            <a:ext cx="405063" cy="365125"/>
          </a:xfrm>
        </p:spPr>
        <p:txBody>
          <a:bodyPr/>
          <a:lstStyle/>
          <a:p>
            <a:pPr marL="0" lvl="0" indent="0" algn="l" rtl="0">
              <a:spcBef>
                <a:spcPts val="0"/>
              </a:spcBef>
              <a:spcAft>
                <a:spcPts val="0"/>
              </a:spcAft>
              <a:buNone/>
            </a:pPr>
            <a:fld id="{00000000-1234-1234-1234-123412341234}" type="slidenum">
              <a:rPr lang="en-US" smtClean="0"/>
              <a:t>60</a:t>
            </a:fld>
            <a:endParaRPr lang="en-US" dirty="0"/>
          </a:p>
        </p:txBody>
      </p:sp>
    </p:spTree>
    <p:extLst>
      <p:ext uri="{BB962C8B-B14F-4D97-AF65-F5344CB8AC3E}">
        <p14:creationId xmlns:p14="http://schemas.microsoft.com/office/powerpoint/2010/main" val="724984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3"/>
          <p:cNvSpPr txBox="1">
            <a:spLocks noGrp="1"/>
          </p:cNvSpPr>
          <p:nvPr>
            <p:ph type="title"/>
          </p:nvPr>
        </p:nvSpPr>
        <p:spPr>
          <a:xfrm>
            <a:off x="1165528" y="-122650"/>
            <a:ext cx="9860943" cy="1189196"/>
          </a:xfrm>
          <a:prstGeom prst="rect">
            <a:avLst/>
          </a:prstGeom>
          <a:noFill/>
          <a:ln>
            <a:noFill/>
          </a:ln>
        </p:spPr>
        <p:txBody>
          <a:bodyPr spcFirstLastPara="1" wrap="square" lIns="91425" tIns="45700" rIns="91425" bIns="45700" anchor="ctr" anchorCtr="0">
            <a:spAutoFit/>
          </a:bodyPr>
          <a:lstStyle/>
          <a:p>
            <a:pPr marL="0" lvl="0" indent="0" algn="ctr" rtl="0">
              <a:lnSpc>
                <a:spcPct val="131818"/>
              </a:lnSpc>
              <a:spcBef>
                <a:spcPts val="0"/>
              </a:spcBef>
              <a:spcAft>
                <a:spcPts val="0"/>
              </a:spcAft>
              <a:buClr>
                <a:schemeClr val="dk2"/>
              </a:buClr>
              <a:buSzPts val="4400"/>
              <a:buFont typeface="Arial"/>
              <a:buNone/>
            </a:pPr>
            <a:r>
              <a:rPr lang="en-US" dirty="0">
                <a:latin typeface="Arial"/>
                <a:ea typeface="Arial"/>
                <a:cs typeface="Arial"/>
                <a:sym typeface="Arial"/>
              </a:rPr>
              <a:t>Risks and Planned Mitigations</a:t>
            </a:r>
            <a:endParaRPr sz="6600" dirty="0"/>
          </a:p>
        </p:txBody>
      </p:sp>
      <p:sp>
        <p:nvSpPr>
          <p:cNvPr id="213" name="Google Shape;213;p13"/>
          <p:cNvSpPr txBox="1">
            <a:spLocks noGrp="1"/>
          </p:cNvSpPr>
          <p:nvPr>
            <p:ph type="body" idx="1"/>
          </p:nvPr>
        </p:nvSpPr>
        <p:spPr>
          <a:xfrm>
            <a:off x="312864" y="1162144"/>
            <a:ext cx="5473041" cy="532595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US" sz="2000" b="1" i="1" dirty="0">
                <a:solidFill>
                  <a:schemeClr val="dk1"/>
                </a:solidFill>
                <a:latin typeface="Arial"/>
                <a:ea typeface="Arial"/>
                <a:cs typeface="Arial"/>
                <a:sym typeface="Arial"/>
              </a:rPr>
              <a:t>Analytic methods fail to yield useful findings</a:t>
            </a:r>
            <a:endParaRPr dirty="0"/>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Probability:  medium</a:t>
            </a:r>
            <a:endParaRPr sz="1600" dirty="0"/>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Impact:  high</a:t>
            </a:r>
            <a:endParaRPr sz="1600" dirty="0"/>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Mitigations:</a:t>
            </a:r>
            <a:endParaRPr sz="1600" dirty="0"/>
          </a:p>
          <a:p>
            <a:pPr marL="1143000" lvl="2" indent="-228600" algn="l" rtl="0">
              <a:spcBef>
                <a:spcPts val="280"/>
              </a:spcBef>
              <a:spcAft>
                <a:spcPts val="0"/>
              </a:spcAft>
              <a:buClr>
                <a:schemeClr val="dk1"/>
              </a:buClr>
              <a:buSzPts val="1400"/>
              <a:buChar char="•"/>
            </a:pPr>
            <a:r>
              <a:rPr lang="en-US" sz="1600" dirty="0">
                <a:solidFill>
                  <a:schemeClr val="dk1"/>
                </a:solidFill>
                <a:latin typeface="Arial"/>
                <a:ea typeface="Arial"/>
                <a:cs typeface="Arial"/>
                <a:sym typeface="Arial"/>
              </a:rPr>
              <a:t>Apply broad array of data science techniques</a:t>
            </a:r>
            <a:endParaRPr sz="1600" dirty="0"/>
          </a:p>
          <a:p>
            <a:pPr marL="914400" lvl="2" indent="0" algn="l" rtl="0">
              <a:spcBef>
                <a:spcPts val="210"/>
              </a:spcBef>
              <a:spcAft>
                <a:spcPts val="0"/>
              </a:spcAft>
              <a:buClr>
                <a:srgbClr val="7F7F7F"/>
              </a:buClr>
              <a:buSzPts val="1050"/>
              <a:buNone/>
            </a:pPr>
            <a:endParaRPr sz="1050" dirty="0">
              <a:solidFill>
                <a:schemeClr val="dk1"/>
              </a:solidFill>
              <a:latin typeface="Arial"/>
              <a:ea typeface="Arial"/>
              <a:cs typeface="Arial"/>
              <a:sym typeface="Arial"/>
            </a:endParaRPr>
          </a:p>
          <a:p>
            <a:pPr marL="342900" lvl="0" indent="-342900" algn="l" rtl="0">
              <a:spcBef>
                <a:spcPts val="400"/>
              </a:spcBef>
              <a:spcAft>
                <a:spcPts val="0"/>
              </a:spcAft>
              <a:buClr>
                <a:schemeClr val="dk1"/>
              </a:buClr>
              <a:buSzPts val="2000"/>
              <a:buChar char="•"/>
            </a:pPr>
            <a:r>
              <a:rPr lang="en-US" sz="2000" b="1" i="1" dirty="0">
                <a:solidFill>
                  <a:schemeClr val="dk1"/>
                </a:solidFill>
                <a:latin typeface="Arial"/>
                <a:ea typeface="Arial"/>
                <a:cs typeface="Arial"/>
                <a:sym typeface="Arial"/>
              </a:rPr>
              <a:t>Failure to integrate meaningful data</a:t>
            </a:r>
            <a:endParaRPr dirty="0"/>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Probability:  low</a:t>
            </a:r>
            <a:endParaRPr sz="1600" dirty="0">
              <a:solidFill>
                <a:schemeClr val="dk1"/>
              </a:solidFill>
              <a:latin typeface="Arial"/>
              <a:ea typeface="Arial"/>
              <a:cs typeface="Arial"/>
              <a:sym typeface="Arial"/>
            </a:endParaRPr>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Impact:  medium</a:t>
            </a:r>
            <a:endParaRPr sz="1600" dirty="0">
              <a:solidFill>
                <a:schemeClr val="dk1"/>
              </a:solidFill>
              <a:latin typeface="Arial"/>
              <a:ea typeface="Arial"/>
              <a:cs typeface="Arial"/>
              <a:sym typeface="Arial"/>
            </a:endParaRPr>
          </a:p>
          <a:p>
            <a:pPr marL="742950" lvl="1" indent="-285750" algn="l" rtl="0">
              <a:spcBef>
                <a:spcPts val="280"/>
              </a:spcBef>
              <a:spcAft>
                <a:spcPts val="0"/>
              </a:spcAft>
              <a:buClr>
                <a:schemeClr val="dk1"/>
              </a:buClr>
              <a:buSzPts val="1400"/>
              <a:buChar char="o"/>
            </a:pPr>
            <a:r>
              <a:rPr lang="en-US" sz="1600" dirty="0">
                <a:solidFill>
                  <a:schemeClr val="dk1"/>
                </a:solidFill>
                <a:latin typeface="Arial"/>
                <a:ea typeface="Arial"/>
                <a:cs typeface="Arial"/>
                <a:sym typeface="Arial"/>
              </a:rPr>
              <a:t>Mitigations:  pursue other data sources, engineer features</a:t>
            </a:r>
            <a:endParaRPr sz="1600" dirty="0">
              <a:solidFill>
                <a:schemeClr val="dk1"/>
              </a:solidFill>
              <a:latin typeface="Arial"/>
              <a:ea typeface="Arial"/>
              <a:cs typeface="Arial"/>
              <a:sym typeface="Arial"/>
            </a:endParaRPr>
          </a:p>
          <a:p>
            <a:pPr marL="1143000" lvl="2" indent="-228600" algn="l" rtl="0">
              <a:spcBef>
                <a:spcPts val="280"/>
              </a:spcBef>
              <a:spcAft>
                <a:spcPts val="0"/>
              </a:spcAft>
              <a:buClr>
                <a:schemeClr val="dk1"/>
              </a:buClr>
              <a:buSzPts val="1400"/>
              <a:buChar char="•"/>
            </a:pPr>
            <a:r>
              <a:rPr lang="en-US" sz="1600" dirty="0">
                <a:solidFill>
                  <a:schemeClr val="dk1"/>
                </a:solidFill>
                <a:latin typeface="Arial"/>
                <a:ea typeface="Arial"/>
                <a:cs typeface="Arial"/>
                <a:sym typeface="Arial"/>
              </a:rPr>
              <a:t>State/County-level socioeconomic data – ongoing</a:t>
            </a:r>
            <a:endParaRPr sz="1600" dirty="0">
              <a:solidFill>
                <a:schemeClr val="dk1"/>
              </a:solidFill>
              <a:latin typeface="Arial"/>
              <a:ea typeface="Arial"/>
              <a:cs typeface="Arial"/>
              <a:sym typeface="Arial"/>
            </a:endParaRPr>
          </a:p>
          <a:p>
            <a:pPr marL="914400" lvl="2" indent="0" algn="l" rtl="0">
              <a:spcBef>
                <a:spcPts val="210"/>
              </a:spcBef>
              <a:spcAft>
                <a:spcPts val="0"/>
              </a:spcAft>
              <a:buClr>
                <a:srgbClr val="7F7F7F"/>
              </a:buClr>
              <a:buSzPts val="1050"/>
              <a:buNone/>
            </a:pPr>
            <a:endParaRPr sz="1050" dirty="0">
              <a:solidFill>
                <a:schemeClr val="dk1"/>
              </a:solidFill>
              <a:latin typeface="Arial"/>
              <a:ea typeface="Arial"/>
              <a:cs typeface="Arial"/>
              <a:sym typeface="Arial"/>
            </a:endParaRPr>
          </a:p>
          <a:p>
            <a:pPr marL="57150" lvl="0" indent="0" algn="l" rtl="0">
              <a:spcBef>
                <a:spcPts val="370"/>
              </a:spcBef>
              <a:spcAft>
                <a:spcPts val="0"/>
              </a:spcAft>
              <a:buClr>
                <a:srgbClr val="7F7F7F"/>
              </a:buClr>
              <a:buSzPts val="1850"/>
              <a:buNone/>
            </a:pPr>
            <a:endParaRPr sz="1850" dirty="0">
              <a:solidFill>
                <a:schemeClr val="dk1"/>
              </a:solidFill>
              <a:latin typeface="Arial"/>
              <a:ea typeface="Arial"/>
              <a:cs typeface="Arial"/>
              <a:sym typeface="Arial"/>
            </a:endParaRPr>
          </a:p>
          <a:p>
            <a:pPr marL="1143000" lvl="2" indent="-139700" algn="l" rtl="0">
              <a:spcBef>
                <a:spcPts val="280"/>
              </a:spcBef>
              <a:spcAft>
                <a:spcPts val="0"/>
              </a:spcAft>
              <a:buClr>
                <a:srgbClr val="7F7F7F"/>
              </a:buClr>
              <a:buSzPts val="1400"/>
              <a:buNone/>
            </a:pPr>
            <a:endParaRPr sz="1400" dirty="0">
              <a:solidFill>
                <a:schemeClr val="dk1"/>
              </a:solidFill>
              <a:latin typeface="Arial"/>
              <a:ea typeface="Arial"/>
              <a:cs typeface="Arial"/>
              <a:sym typeface="Arial"/>
            </a:endParaRPr>
          </a:p>
        </p:txBody>
      </p:sp>
      <p:sp>
        <p:nvSpPr>
          <p:cNvPr id="215" name="Google Shape;215;p13"/>
          <p:cNvSpPr txBox="1"/>
          <p:nvPr/>
        </p:nvSpPr>
        <p:spPr>
          <a:xfrm>
            <a:off x="6094823" y="1162144"/>
            <a:ext cx="5471866" cy="501406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Char char="•"/>
            </a:pPr>
            <a:r>
              <a:rPr lang="en-US" sz="2000" b="1" i="1" dirty="0">
                <a:solidFill>
                  <a:schemeClr val="dk1"/>
                </a:solidFill>
                <a:latin typeface="Arial"/>
                <a:ea typeface="Arial"/>
                <a:cs typeface="Arial"/>
                <a:sym typeface="Arial"/>
              </a:rPr>
              <a:t>Failure to meet deadlines with all deliverables</a:t>
            </a:r>
            <a:endParaRPr dirty="0"/>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Probability:  medium</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Impact:  medium</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Mitigation:  parallel Sprints (prototype early)</a:t>
            </a:r>
            <a:endParaRPr sz="1600" dirty="0"/>
          </a:p>
          <a:p>
            <a:pPr marL="742950" marR="0" lvl="1" indent="-158750" algn="l" rtl="0">
              <a:spcBef>
                <a:spcPts val="400"/>
              </a:spcBef>
              <a:spcAft>
                <a:spcPts val="0"/>
              </a:spcAft>
              <a:buClr>
                <a:srgbClr val="7F7F7F"/>
              </a:buClr>
              <a:buSzPts val="2000"/>
              <a:buFont typeface="Courier New"/>
              <a:buNone/>
            </a:pPr>
            <a:endParaRPr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ts val="2000"/>
              <a:buFont typeface="Arial"/>
              <a:buChar char="•"/>
            </a:pPr>
            <a:r>
              <a:rPr lang="en-US" sz="2000" b="1" i="1" dirty="0">
                <a:solidFill>
                  <a:schemeClr val="dk1"/>
                </a:solidFill>
                <a:latin typeface="Arial"/>
                <a:ea typeface="Arial"/>
                <a:cs typeface="Arial"/>
                <a:sym typeface="Arial"/>
              </a:rPr>
              <a:t>Failure to succinctly define veracity</a:t>
            </a:r>
            <a:endParaRPr sz="1600" b="1" i="1"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Probability:  medium</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Impact:  medium</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Mitigation:  understand the limitations of NIBRS as a data source</a:t>
            </a:r>
            <a:endParaRPr sz="1600" dirty="0"/>
          </a:p>
          <a:p>
            <a:pPr marL="742950" marR="0" lvl="1" indent="-196850" algn="l" rtl="0">
              <a:spcBef>
                <a:spcPts val="280"/>
              </a:spcBef>
              <a:spcAft>
                <a:spcPts val="0"/>
              </a:spcAft>
              <a:buClr>
                <a:srgbClr val="7F7F7F"/>
              </a:buClr>
              <a:buSzPts val="1400"/>
              <a:buFont typeface="Courier New"/>
              <a:buNone/>
            </a:pPr>
            <a:endParaRPr sz="1400" b="0" i="0" u="none" strike="noStrike" cap="none" dirty="0">
              <a:solidFill>
                <a:schemeClr val="dk1"/>
              </a:solidFill>
              <a:latin typeface="Arial"/>
              <a:ea typeface="Arial"/>
              <a:cs typeface="Arial"/>
              <a:sym typeface="Arial"/>
            </a:endParaRPr>
          </a:p>
          <a:p>
            <a:pPr marL="342900" marR="0" lvl="0" indent="-342900" algn="l" rtl="0">
              <a:spcBef>
                <a:spcPts val="400"/>
              </a:spcBef>
              <a:spcAft>
                <a:spcPts val="0"/>
              </a:spcAft>
              <a:buClr>
                <a:schemeClr val="dk1"/>
              </a:buClr>
              <a:buSzPts val="2000"/>
              <a:buFont typeface="Arial"/>
              <a:buChar char="•"/>
            </a:pPr>
            <a:r>
              <a:rPr lang="en-US" sz="2000" b="1" i="1" dirty="0">
                <a:solidFill>
                  <a:schemeClr val="dk1"/>
                </a:solidFill>
                <a:latin typeface="Arial"/>
                <a:ea typeface="Arial"/>
                <a:cs typeface="Arial"/>
                <a:sym typeface="Arial"/>
              </a:rPr>
              <a:t>Data exceeds processing capabilities</a:t>
            </a:r>
            <a:endParaRPr sz="1600" b="1" i="1"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Probability:  low</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Impact:  low</a:t>
            </a:r>
            <a:endParaRPr sz="1600" b="0" i="0" u="none" strike="noStrike" cap="none" dirty="0">
              <a:solidFill>
                <a:schemeClr val="dk1"/>
              </a:solidFill>
              <a:latin typeface="Arial"/>
              <a:ea typeface="Arial"/>
              <a:cs typeface="Arial"/>
              <a:sym typeface="Arial"/>
            </a:endParaRPr>
          </a:p>
          <a:p>
            <a:pPr marL="742950" marR="0" lvl="1" indent="-285750" algn="l" rtl="0">
              <a:spcBef>
                <a:spcPts val="280"/>
              </a:spcBef>
              <a:spcAft>
                <a:spcPts val="0"/>
              </a:spcAft>
              <a:buClr>
                <a:schemeClr val="dk1"/>
              </a:buClr>
              <a:buSzPts val="1400"/>
              <a:buFont typeface="Courier New"/>
              <a:buChar char="o"/>
            </a:pPr>
            <a:r>
              <a:rPr lang="en-US" sz="1600" b="0" i="0" u="none" strike="noStrike" cap="none" dirty="0">
                <a:solidFill>
                  <a:schemeClr val="dk1"/>
                </a:solidFill>
                <a:latin typeface="Arial"/>
                <a:ea typeface="Arial"/>
                <a:cs typeface="Arial"/>
                <a:sym typeface="Arial"/>
              </a:rPr>
              <a:t>Mitigation:  take subset of data</a:t>
            </a:r>
          </a:p>
          <a:p>
            <a:pPr marL="57150" marR="0" lvl="0" indent="0" algn="l" rtl="0">
              <a:spcBef>
                <a:spcPts val="370"/>
              </a:spcBef>
              <a:spcAft>
                <a:spcPts val="0"/>
              </a:spcAft>
              <a:buClr>
                <a:srgbClr val="7F7F7F"/>
              </a:buClr>
              <a:buSzPts val="1850"/>
              <a:buFont typeface="Arial"/>
              <a:buNone/>
            </a:pPr>
            <a:endParaRPr lang="en-US" sz="1850" dirty="0">
              <a:solidFill>
                <a:schemeClr val="dk1"/>
              </a:solidFill>
              <a:latin typeface="Arial"/>
              <a:ea typeface="Arial"/>
              <a:cs typeface="Arial"/>
              <a:sym typeface="Arial"/>
            </a:endParaRPr>
          </a:p>
          <a:p>
            <a:pPr marL="1143000" marR="0" lvl="2" indent="-139700" algn="l" rtl="0">
              <a:spcBef>
                <a:spcPts val="280"/>
              </a:spcBef>
              <a:spcAft>
                <a:spcPts val="0"/>
              </a:spcAft>
              <a:buClr>
                <a:srgbClr val="7F7F7F"/>
              </a:buClr>
              <a:buSzPts val="1400"/>
              <a:buFont typeface="Arial"/>
              <a:buNone/>
            </a:pPr>
            <a:endParaRPr lang="en-US" sz="1400" b="0" i="0" u="none" strike="noStrike" cap="none" dirty="0">
              <a:solidFill>
                <a:schemeClr val="dk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837E048B-A40B-4693-9C0C-FF24F15751F8}"/>
              </a:ext>
            </a:extLst>
          </p:cNvPr>
          <p:cNvSpPr>
            <a:spLocks noGrp="1"/>
          </p:cNvSpPr>
          <p:nvPr>
            <p:ph type="sldNum" idx="12"/>
          </p:nvPr>
        </p:nvSpPr>
        <p:spPr>
          <a:xfrm>
            <a:off x="10924674" y="6356350"/>
            <a:ext cx="429126" cy="365125"/>
          </a:xfrm>
        </p:spPr>
        <p:txBody>
          <a:bodyPr/>
          <a:lstStyle/>
          <a:p>
            <a:pPr marL="0" lvl="0" indent="0" algn="l" rtl="0">
              <a:spcBef>
                <a:spcPts val="0"/>
              </a:spcBef>
              <a:spcAft>
                <a:spcPts val="0"/>
              </a:spcAft>
              <a:buNone/>
            </a:pPr>
            <a:fld id="{00000000-1234-1234-1234-123412341234}" type="slidenum">
              <a:rPr lang="en-US" smtClean="0"/>
              <a:t>61</a:t>
            </a:fld>
            <a:endParaRPr lang="en-US" dirty="0"/>
          </a:p>
        </p:txBody>
      </p:sp>
    </p:spTree>
    <p:extLst>
      <p:ext uri="{BB962C8B-B14F-4D97-AF65-F5344CB8AC3E}">
        <p14:creationId xmlns:p14="http://schemas.microsoft.com/office/powerpoint/2010/main" val="2895064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3" name="Google Shape;233;p16"/>
          <p:cNvSpPr txBox="1">
            <a:spLocks noGrp="1"/>
          </p:cNvSpPr>
          <p:nvPr>
            <p:ph type="title"/>
          </p:nvPr>
        </p:nvSpPr>
        <p:spPr>
          <a:xfrm>
            <a:off x="838200" y="365125"/>
            <a:ext cx="10515600" cy="1325563"/>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5400"/>
              <a:buFont typeface="Arial"/>
              <a:buNone/>
            </a:pPr>
            <a:r>
              <a:rPr lang="en-US">
                <a:latin typeface="Arial"/>
                <a:ea typeface="Arial"/>
                <a:cs typeface="Arial"/>
                <a:sym typeface="Arial"/>
              </a:rPr>
              <a:t>Assumptions</a:t>
            </a:r>
            <a:endParaRPr lang="en-US"/>
          </a:p>
        </p:txBody>
      </p:sp>
      <p:sp>
        <p:nvSpPr>
          <p:cNvPr id="2" name="Slide Number Placeholder 1">
            <a:extLst>
              <a:ext uri="{FF2B5EF4-FFF2-40B4-BE49-F238E27FC236}">
                <a16:creationId xmlns:a16="http://schemas.microsoft.com/office/drawing/2014/main" id="{0A429707-674C-4365-BD73-3056416F1892}"/>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62</a:t>
            </a:fld>
            <a:endParaRPr lang="en-US"/>
          </a:p>
        </p:txBody>
      </p:sp>
      <p:graphicFrame>
        <p:nvGraphicFramePr>
          <p:cNvPr id="240" name="Google Shape;234;p16">
            <a:extLst>
              <a:ext uri="{FF2B5EF4-FFF2-40B4-BE49-F238E27FC236}">
                <a16:creationId xmlns:a16="http://schemas.microsoft.com/office/drawing/2014/main" id="{7344DE1A-935F-424E-B010-19DCA3BC7CEC}"/>
              </a:ext>
            </a:extLst>
          </p:cNvPr>
          <p:cNvGraphicFramePr/>
          <p:nvPr>
            <p:extLst>
              <p:ext uri="{D42A27DB-BD31-4B8C-83A1-F6EECF244321}">
                <p14:modId xmlns:p14="http://schemas.microsoft.com/office/powerpoint/2010/main" val="4441509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0793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3" name="Google Shape;183;p10"/>
          <p:cNvSpPr txBox="1">
            <a:spLocks noGrp="1"/>
          </p:cNvSpPr>
          <p:nvPr>
            <p:ph type="title"/>
          </p:nvPr>
        </p:nvSpPr>
        <p:spPr>
          <a:xfrm>
            <a:off x="640079" y="2053641"/>
            <a:ext cx="3669161" cy="2760098"/>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5400"/>
              <a:buFont typeface="Arial"/>
              <a:buNone/>
            </a:pPr>
            <a:r>
              <a:rPr lang="en-US">
                <a:solidFill>
                  <a:srgbClr val="FFFFFF"/>
                </a:solidFill>
                <a:latin typeface="Arial"/>
                <a:ea typeface="Arial"/>
                <a:cs typeface="Arial"/>
                <a:sym typeface="Arial"/>
              </a:rPr>
              <a:t>Data sources</a:t>
            </a:r>
            <a:endParaRPr lang="en-US">
              <a:solidFill>
                <a:srgbClr val="FFFFFF"/>
              </a:solidFill>
            </a:endParaRPr>
          </a:p>
        </p:txBody>
      </p:sp>
      <p:sp>
        <p:nvSpPr>
          <p:cNvPr id="184" name="Google Shape;184;p10"/>
          <p:cNvSpPr txBox="1">
            <a:spLocks noGrp="1"/>
          </p:cNvSpPr>
          <p:nvPr>
            <p:ph type="body" idx="1"/>
          </p:nvPr>
        </p:nvSpPr>
        <p:spPr>
          <a:xfrm>
            <a:off x="6090573" y="801866"/>
            <a:ext cx="5461347" cy="5230634"/>
          </a:xfrm>
          <a:prstGeom prst="rect">
            <a:avLst/>
          </a:prstGeom>
        </p:spPr>
        <p:txBody>
          <a:bodyPr spcFirstLastPara="1" lIns="91425" tIns="45700" rIns="91425" bIns="45700" anchor="ctr" anchorCtr="0">
            <a:normAutofit/>
          </a:bodyPr>
          <a:lstStyle/>
          <a:p>
            <a:pPr marL="342900" lvl="0" indent="-342900" rtl="0">
              <a:spcBef>
                <a:spcPts val="0"/>
              </a:spcBef>
              <a:spcAft>
                <a:spcPts val="600"/>
              </a:spcAft>
              <a:buClr>
                <a:schemeClr val="dk1"/>
              </a:buClr>
              <a:buSzPts val="2400"/>
              <a:buChar char="•"/>
            </a:pPr>
            <a:r>
              <a:rPr lang="en-US" sz="2000" dirty="0">
                <a:solidFill>
                  <a:srgbClr val="000000"/>
                </a:solidFill>
                <a:latin typeface="Arial"/>
                <a:ea typeface="Arial"/>
                <a:cs typeface="Arial"/>
                <a:sym typeface="Arial"/>
              </a:rPr>
              <a:t>National Incident-Based Reporting System (NIBRS)</a:t>
            </a:r>
          </a:p>
          <a:p>
            <a:pPr marL="914400" lvl="2" indent="-342900">
              <a:spcBef>
                <a:spcPts val="480"/>
              </a:spcBef>
              <a:spcAft>
                <a:spcPts val="1200"/>
              </a:spcAft>
              <a:buClr>
                <a:schemeClr val="dk1"/>
              </a:buClr>
              <a:buSzPts val="2400"/>
              <a:buFont typeface="Courier New" panose="02070309020205020404" pitchFamily="49" charset="0"/>
              <a:buChar char="o"/>
            </a:pPr>
            <a:r>
              <a:rPr lang="en-US" dirty="0">
                <a:solidFill>
                  <a:srgbClr val="000000"/>
                </a:solidFill>
                <a:latin typeface="Arial"/>
                <a:cs typeface="Arial"/>
                <a:sym typeface="Arial"/>
              </a:rPr>
              <a:t>Primary source of crime data</a:t>
            </a:r>
          </a:p>
          <a:p>
            <a:pPr marL="457200" lvl="1" indent="0">
              <a:spcBef>
                <a:spcPts val="0"/>
              </a:spcBef>
              <a:buClr>
                <a:schemeClr val="dk1"/>
              </a:buClr>
              <a:buSzPts val="2400"/>
              <a:buNone/>
            </a:pPr>
            <a:endParaRPr lang="en-US" sz="2000" dirty="0">
              <a:solidFill>
                <a:srgbClr val="000000"/>
              </a:solidFill>
            </a:endParaRPr>
          </a:p>
          <a:p>
            <a:pPr marL="1200150" lvl="2" indent="-285750">
              <a:spcBef>
                <a:spcPts val="320"/>
              </a:spcBef>
              <a:buClr>
                <a:schemeClr val="dk1"/>
              </a:buClr>
              <a:buSzPts val="1600"/>
              <a:buFont typeface="Wingdings" panose="05000000000000000000" pitchFamily="2" charset="2"/>
              <a:buChar char="§"/>
            </a:pPr>
            <a:endParaRPr lang="en-US" dirty="0">
              <a:solidFill>
                <a:srgbClr val="000000"/>
              </a:solidFill>
              <a:latin typeface="Arial"/>
              <a:ea typeface="Arial"/>
              <a:cs typeface="Arial"/>
              <a:sym typeface="Arial"/>
            </a:endParaRPr>
          </a:p>
          <a:p>
            <a:pPr marL="342900" lvl="1">
              <a:spcBef>
                <a:spcPts val="480"/>
              </a:spcBef>
              <a:spcAft>
                <a:spcPts val="600"/>
              </a:spcAft>
              <a:buClr>
                <a:schemeClr val="dk1"/>
              </a:buClr>
              <a:buSzPts val="2400"/>
              <a:buFont typeface="Arial"/>
              <a:buChar char="•"/>
            </a:pPr>
            <a:r>
              <a:rPr lang="en-US" sz="2000" dirty="0">
                <a:solidFill>
                  <a:srgbClr val="000000"/>
                </a:solidFill>
                <a:latin typeface="Arial"/>
                <a:cs typeface="Arial"/>
                <a:sym typeface="Arial"/>
              </a:rPr>
              <a:t>United States Bureau of Justice Statistics</a:t>
            </a:r>
          </a:p>
          <a:p>
            <a:pPr marL="914400" lvl="2" indent="-342900">
              <a:spcBef>
                <a:spcPts val="480"/>
              </a:spcBef>
              <a:spcAft>
                <a:spcPts val="1200"/>
              </a:spcAft>
              <a:buClr>
                <a:schemeClr val="dk1"/>
              </a:buClr>
              <a:buSzPts val="2400"/>
              <a:buFont typeface="Courier New" panose="02070309020205020404" pitchFamily="49" charset="0"/>
              <a:buChar char="o"/>
            </a:pPr>
            <a:r>
              <a:rPr lang="en-US" dirty="0">
                <a:solidFill>
                  <a:srgbClr val="000000"/>
                </a:solidFill>
                <a:latin typeface="Arial"/>
                <a:cs typeface="Arial"/>
                <a:sym typeface="Arial"/>
              </a:rPr>
              <a:t>Law enforcement agency information</a:t>
            </a:r>
          </a:p>
          <a:p>
            <a:pPr marL="800100" lvl="2">
              <a:spcBef>
                <a:spcPts val="480"/>
              </a:spcBef>
              <a:spcAft>
                <a:spcPts val="1200"/>
              </a:spcAft>
              <a:buClr>
                <a:schemeClr val="dk1"/>
              </a:buClr>
              <a:buSzPts val="2400"/>
              <a:buFont typeface="Arial"/>
              <a:buChar char="•"/>
            </a:pPr>
            <a:endParaRPr lang="en-US" dirty="0">
              <a:solidFill>
                <a:srgbClr val="000000"/>
              </a:solidFill>
              <a:latin typeface="Arial"/>
              <a:cs typeface="Arial"/>
              <a:sym typeface="Arial"/>
            </a:endParaRPr>
          </a:p>
          <a:p>
            <a:pPr marL="342900" lvl="1">
              <a:spcBef>
                <a:spcPts val="480"/>
              </a:spcBef>
              <a:spcAft>
                <a:spcPts val="600"/>
              </a:spcAft>
              <a:buClr>
                <a:schemeClr val="dk1"/>
              </a:buClr>
              <a:buSzPts val="2400"/>
              <a:buFont typeface="Arial"/>
              <a:buChar char="•"/>
            </a:pPr>
            <a:r>
              <a:rPr lang="en-US" sz="2000" dirty="0">
                <a:solidFill>
                  <a:srgbClr val="000000"/>
                </a:solidFill>
                <a:latin typeface="Arial"/>
                <a:cs typeface="Arial"/>
                <a:sym typeface="Arial"/>
              </a:rPr>
              <a:t>United States Census Bureau and Data.gov</a:t>
            </a:r>
          </a:p>
          <a:p>
            <a:pPr marL="914400" lvl="2" indent="-342900">
              <a:spcBef>
                <a:spcPts val="480"/>
              </a:spcBef>
              <a:spcAft>
                <a:spcPts val="1200"/>
              </a:spcAft>
              <a:buClr>
                <a:schemeClr val="dk1"/>
              </a:buClr>
              <a:buSzPts val="2400"/>
              <a:buFont typeface="Courier New" panose="02070309020205020404" pitchFamily="49" charset="0"/>
              <a:buChar char="o"/>
            </a:pPr>
            <a:r>
              <a:rPr lang="en-US" dirty="0">
                <a:solidFill>
                  <a:srgbClr val="000000"/>
                </a:solidFill>
                <a:latin typeface="Arial"/>
                <a:cs typeface="Arial"/>
                <a:sym typeface="Arial"/>
              </a:rPr>
              <a:t>State/County-level socioeconomic data</a:t>
            </a:r>
          </a:p>
          <a:p>
            <a:pPr marL="800100" lvl="2">
              <a:spcBef>
                <a:spcPts val="480"/>
              </a:spcBef>
              <a:spcAft>
                <a:spcPts val="1200"/>
              </a:spcAft>
              <a:buClr>
                <a:schemeClr val="dk1"/>
              </a:buClr>
              <a:buSzPts val="2400"/>
              <a:buFont typeface="Arial"/>
              <a:buChar char="•"/>
            </a:pPr>
            <a:endParaRPr lang="en-US" dirty="0">
              <a:solidFill>
                <a:srgbClr val="000000"/>
              </a:solidFill>
              <a:latin typeface="Arial"/>
              <a:cs typeface="Arial"/>
            </a:endParaRPr>
          </a:p>
          <a:p>
            <a:pPr marL="342900" lvl="0" indent="-342900" rtl="0">
              <a:spcBef>
                <a:spcPts val="480"/>
              </a:spcBef>
              <a:spcAft>
                <a:spcPts val="0"/>
              </a:spcAft>
              <a:buClr>
                <a:schemeClr val="dk1"/>
              </a:buClr>
              <a:buSzPts val="2400"/>
              <a:buChar char="•"/>
            </a:pPr>
            <a:endParaRPr lang="en-US" sz="2000" dirty="0">
              <a:solidFill>
                <a:srgbClr val="000000"/>
              </a:solidFill>
            </a:endParaRPr>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825930" y="6223702"/>
            <a:ext cx="570728" cy="314067"/>
          </a:xfrm>
        </p:spPr>
        <p:txBody>
          <a:bodyPr>
            <a:normAutofit/>
          </a:bodyPr>
          <a:lstStyle/>
          <a:p>
            <a:pPr marL="0" lvl="0" indent="0" rtl="0">
              <a:spcBef>
                <a:spcPts val="0"/>
              </a:spcBef>
              <a:spcAft>
                <a:spcPts val="600"/>
              </a:spcAft>
              <a:buNone/>
            </a:pPr>
            <a:fld id="{00000000-1234-1234-1234-123412341234}" type="slidenum">
              <a:rPr lang="en-US" sz="1000">
                <a:solidFill>
                  <a:srgbClr val="898989"/>
                </a:solidFill>
              </a:rPr>
              <a:pPr marL="0" lvl="0" indent="0" rtl="0">
                <a:spcBef>
                  <a:spcPts val="0"/>
                </a:spcBef>
                <a:spcAft>
                  <a:spcPts val="600"/>
                </a:spcAft>
                <a:buNone/>
              </a:pPr>
              <a:t>63</a:t>
            </a:fld>
            <a:endParaRPr lang="en-US" sz="1000">
              <a:solidFill>
                <a:srgbClr val="898989"/>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128337" y="1"/>
            <a:ext cx="11935325"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sz="4000" dirty="0">
                <a:latin typeface="Arial"/>
                <a:ea typeface="Arial"/>
                <a:cs typeface="Arial"/>
                <a:sym typeface="Arial"/>
              </a:rPr>
              <a:t>NIBRS Project Data Set Construction</a:t>
            </a:r>
            <a:endParaRPr lang="en-US" sz="40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8610600" y="6356350"/>
            <a:ext cx="2743200" cy="365125"/>
          </a:xfrm>
        </p:spPr>
        <p:txBody>
          <a:bodyPr/>
          <a:lstStyle/>
          <a:p>
            <a:pPr marL="0" lvl="0" indent="0" rtl="0">
              <a:spcBef>
                <a:spcPts val="0"/>
              </a:spcBef>
              <a:spcAft>
                <a:spcPts val="0"/>
              </a:spcAft>
              <a:buNone/>
            </a:pPr>
            <a:fld id="{00000000-1234-1234-1234-123412341234}" type="slidenum">
              <a:rPr lang="en-US" smtClean="0"/>
              <a:pPr marL="0" lvl="0" indent="0" rtl="0">
                <a:spcBef>
                  <a:spcPts val="0"/>
                </a:spcBef>
                <a:spcAft>
                  <a:spcPts val="0"/>
                </a:spcAft>
                <a:buNone/>
              </a:pPr>
              <a:t>64</a:t>
            </a:fld>
            <a:endParaRPr lang="en-US" dirty="0"/>
          </a:p>
        </p:txBody>
      </p:sp>
      <p:sp>
        <p:nvSpPr>
          <p:cNvPr id="9" name="Google Shape;184;p10">
            <a:extLst>
              <a:ext uri="{FF2B5EF4-FFF2-40B4-BE49-F238E27FC236}">
                <a16:creationId xmlns:a16="http://schemas.microsoft.com/office/drawing/2014/main" id="{E560A987-C3E1-4F52-878E-CA1678095DE2}"/>
              </a:ext>
            </a:extLst>
          </p:cNvPr>
          <p:cNvSpPr txBox="1">
            <a:spLocks noGrp="1"/>
          </p:cNvSpPr>
          <p:nvPr>
            <p:ph type="body" idx="1"/>
          </p:nvPr>
        </p:nvSpPr>
        <p:spPr>
          <a:xfrm>
            <a:off x="609599" y="1161535"/>
            <a:ext cx="8863263" cy="5194815"/>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buClr>
                <a:schemeClr val="dk1"/>
              </a:buClr>
              <a:buSzPct val="100000"/>
              <a:buNone/>
            </a:pPr>
            <a:r>
              <a:rPr lang="en-US" sz="2000" b="1" dirty="0">
                <a:solidFill>
                  <a:schemeClr val="dk1"/>
                </a:solidFill>
                <a:latin typeface="Arial"/>
                <a:ea typeface="Arial"/>
                <a:cs typeface="Arial"/>
                <a:sym typeface="Arial"/>
              </a:rPr>
              <a:t>Five “Segment” files from each year (2013 – 2016)</a:t>
            </a:r>
            <a:endParaRPr lang="en-US" sz="1800" b="1" dirty="0">
              <a:solidFill>
                <a:srgbClr val="000000"/>
              </a:solidFill>
              <a:latin typeface="Arial" panose="020B0604020202020204" pitchFamily="34" charset="0"/>
              <a:cs typeface="Arial" panose="020B0604020202020204" pitchFamily="34" charset="0"/>
            </a:endParaRPr>
          </a:p>
          <a:p>
            <a:pPr lvl="1" indent="-457200">
              <a:lnSpc>
                <a:spcPct val="100000"/>
              </a:lnSpc>
              <a:spcBef>
                <a:spcPts val="0"/>
              </a:spcBef>
              <a:buClr>
                <a:schemeClr val="dk1"/>
              </a:buClr>
              <a:buSzPct val="100000"/>
              <a:buFont typeface="+mj-lt"/>
              <a:buAutoNum type="arabicParenR"/>
            </a:pPr>
            <a:endParaRPr lang="en-US" sz="1600" dirty="0">
              <a:solidFill>
                <a:schemeClr val="dk1"/>
              </a:solidFill>
              <a:latin typeface="Arial"/>
              <a:cs typeface="Arial"/>
              <a:sym typeface="Arial"/>
            </a:endParaRPr>
          </a:p>
          <a:p>
            <a:pPr marL="0" lvl="0" indent="0">
              <a:lnSpc>
                <a:spcPct val="100000"/>
              </a:lnSpc>
              <a:spcBef>
                <a:spcPts val="0"/>
              </a:spcBef>
              <a:buClr>
                <a:schemeClr val="dk1"/>
              </a:buClr>
              <a:buSzPct val="100000"/>
              <a:buNone/>
            </a:pPr>
            <a:endParaRPr lang="en-US" sz="2000" dirty="0">
              <a:solidFill>
                <a:schemeClr val="dk1"/>
              </a:solidFill>
              <a:latin typeface="Arial"/>
              <a:cs typeface="Arial"/>
              <a:sym typeface="Arial"/>
            </a:endParaRPr>
          </a:p>
          <a:p>
            <a:pPr lvl="0" indent="-457200">
              <a:lnSpc>
                <a:spcPct val="100000"/>
              </a:lnSpc>
              <a:spcBef>
                <a:spcPts val="0"/>
              </a:spcBef>
              <a:spcAft>
                <a:spcPts val="200"/>
              </a:spcAft>
              <a:buClr>
                <a:schemeClr val="dk1"/>
              </a:buClr>
              <a:buSzPct val="100000"/>
              <a:buFont typeface="+mj-lt"/>
              <a:buAutoNum type="arabicParenR"/>
            </a:pPr>
            <a:r>
              <a:rPr lang="en-US" sz="2000" dirty="0">
                <a:solidFill>
                  <a:schemeClr val="dk1"/>
                </a:solidFill>
                <a:latin typeface="Arial"/>
                <a:cs typeface="Arial"/>
                <a:sym typeface="Arial"/>
              </a:rPr>
              <a:t>Started with </a:t>
            </a:r>
            <a:r>
              <a:rPr lang="en-US" sz="2000" i="1" dirty="0">
                <a:solidFill>
                  <a:schemeClr val="dk1"/>
                </a:solidFill>
                <a:latin typeface="Arial"/>
                <a:cs typeface="Arial"/>
                <a:sym typeface="Arial"/>
              </a:rPr>
              <a:t>Victim</a:t>
            </a:r>
            <a:r>
              <a:rPr lang="en-US" sz="2000" dirty="0">
                <a:solidFill>
                  <a:schemeClr val="dk1"/>
                </a:solidFill>
                <a:latin typeface="Arial"/>
                <a:cs typeface="Arial"/>
                <a:sym typeface="Arial"/>
              </a:rPr>
              <a:t> file</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Arial"/>
              </a:rPr>
              <a:t>Reduced to victims under the age of 18</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Created 1 row for each victim-offense association</a:t>
            </a:r>
          </a:p>
          <a:p>
            <a:pPr marL="571500" lvl="1" indent="0">
              <a:lnSpc>
                <a:spcPct val="100000"/>
              </a:lnSpc>
              <a:spcBef>
                <a:spcPts val="0"/>
              </a:spcBef>
              <a:spcAft>
                <a:spcPts val="200"/>
              </a:spcAft>
              <a:buClr>
                <a:schemeClr val="dk1"/>
              </a:buClr>
              <a:buSzPct val="100000"/>
              <a:buNone/>
            </a:pPr>
            <a:r>
              <a:rPr lang="en-US" sz="1800" i="1" dirty="0">
                <a:solidFill>
                  <a:schemeClr val="dk1"/>
                </a:solidFill>
                <a:latin typeface="Arial"/>
                <a:cs typeface="Arial"/>
                <a:sym typeface="Wingdings" panose="05000000000000000000" pitchFamily="2" charset="2"/>
              </a:rPr>
              <a:t>	(</a:t>
            </a:r>
            <a:r>
              <a:rPr lang="en-US" sz="1800" i="1" dirty="0">
                <a:solidFill>
                  <a:schemeClr val="dk1"/>
                </a:solidFill>
                <a:latin typeface="Arial"/>
                <a:cs typeface="Arial"/>
                <a:sym typeface="Arial"/>
              </a:rPr>
              <a:t>Up to 10 offenses per victim )</a:t>
            </a:r>
            <a:endParaRPr lang="en-US" sz="1800" i="1" dirty="0">
              <a:solidFill>
                <a:schemeClr val="dk1"/>
              </a:solidFill>
              <a:latin typeface="Arial"/>
              <a:cs typeface="Arial"/>
              <a:sym typeface="Wingdings" panose="05000000000000000000" pitchFamily="2" charset="2"/>
            </a:endParaRP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Filter down to offenses of interest</a:t>
            </a:r>
          </a:p>
          <a:p>
            <a:pPr marL="800100" lvl="1">
              <a:lnSpc>
                <a:spcPct val="100000"/>
              </a:lnSpc>
              <a:spcBef>
                <a:spcPts val="0"/>
              </a:spcBef>
              <a:spcAft>
                <a:spcPts val="200"/>
              </a:spcAft>
              <a:buClr>
                <a:schemeClr val="dk1"/>
              </a:buClr>
              <a:buSzPct val="100000"/>
              <a:buFont typeface="Courier New" panose="02070309020205020404" pitchFamily="49" charset="0"/>
              <a:buChar char="o"/>
            </a:pPr>
            <a:r>
              <a:rPr lang="en-US" sz="1800" dirty="0">
                <a:solidFill>
                  <a:schemeClr val="dk1"/>
                </a:solidFill>
                <a:latin typeface="Arial"/>
                <a:cs typeface="Arial"/>
                <a:sym typeface="Wingdings" panose="05000000000000000000" pitchFamily="2" charset="2"/>
              </a:rPr>
              <a:t>Created 1 row for each victim-offense-offender association</a:t>
            </a:r>
          </a:p>
          <a:p>
            <a:pPr marL="571500" lvl="1" indent="0">
              <a:lnSpc>
                <a:spcPct val="100000"/>
              </a:lnSpc>
              <a:spcBef>
                <a:spcPts val="0"/>
              </a:spcBef>
              <a:spcAft>
                <a:spcPts val="1200"/>
              </a:spcAft>
              <a:buClr>
                <a:schemeClr val="dk1"/>
              </a:buClr>
              <a:buSzPct val="100000"/>
              <a:buNone/>
            </a:pPr>
            <a:r>
              <a:rPr lang="en-US" sz="1800" i="1" dirty="0">
                <a:solidFill>
                  <a:schemeClr val="dk1"/>
                </a:solidFill>
                <a:latin typeface="Arial"/>
                <a:cs typeface="Arial"/>
                <a:sym typeface="Wingdings" panose="05000000000000000000" pitchFamily="2" charset="2"/>
              </a:rPr>
              <a:t>	(</a:t>
            </a:r>
            <a:r>
              <a:rPr lang="en-US" sz="1800" i="1" dirty="0">
                <a:solidFill>
                  <a:schemeClr val="dk1"/>
                </a:solidFill>
                <a:latin typeface="Arial"/>
                <a:cs typeface="Arial"/>
                <a:sym typeface="Arial"/>
              </a:rPr>
              <a:t>Up to 10 offenders per victim)</a:t>
            </a:r>
            <a:endParaRPr lang="en-US" sz="1800" i="1" dirty="0">
              <a:solidFill>
                <a:schemeClr val="dk1"/>
              </a:solidFill>
              <a:latin typeface="Arial"/>
              <a:cs typeface="Arial"/>
            </a:endParaRPr>
          </a:p>
          <a:p>
            <a:pPr marL="457200" lvl="0" indent="-457200" algn="l" rtl="0">
              <a:lnSpc>
                <a:spcPct val="100000"/>
              </a:lnSpc>
              <a:spcBef>
                <a:spcPts val="480"/>
              </a:spcBef>
              <a:spcAft>
                <a:spcPts val="600"/>
              </a:spcAft>
              <a:buClr>
                <a:schemeClr val="dk1"/>
              </a:buClr>
              <a:buSzPct val="100000"/>
              <a:buFont typeface="+mj-lt"/>
              <a:buAutoNum type="arabicParenR"/>
            </a:pPr>
            <a:r>
              <a:rPr lang="en-US" sz="2000" dirty="0">
                <a:solidFill>
                  <a:schemeClr val="dk1"/>
                </a:solidFill>
                <a:latin typeface="Arial"/>
                <a:cs typeface="Arial"/>
              </a:rPr>
              <a:t>Execute a series of left join operations to the modified Victim data frame</a:t>
            </a:r>
          </a:p>
          <a:p>
            <a:pPr marL="857250" lvl="1" indent="-285750">
              <a:lnSpc>
                <a:spcPct val="100000"/>
              </a:lnSpc>
              <a:spcBef>
                <a:spcPts val="0"/>
              </a:spcBef>
              <a:spcAft>
                <a:spcPts val="1200"/>
              </a:spcAft>
              <a:buClr>
                <a:schemeClr val="dk1"/>
              </a:buClr>
              <a:buSzPct val="100000"/>
              <a:buFont typeface="Courier New" panose="02070309020205020404" pitchFamily="49" charset="0"/>
              <a:buChar char="o"/>
            </a:pPr>
            <a:r>
              <a:rPr lang="en-US" sz="2000" i="1" dirty="0">
                <a:solidFill>
                  <a:schemeClr val="dk1"/>
                </a:solidFill>
                <a:latin typeface="Arial"/>
                <a:cs typeface="Arial"/>
              </a:rPr>
              <a:t>Victim </a:t>
            </a:r>
            <a:r>
              <a:rPr lang="en-US" sz="2000" i="1" dirty="0">
                <a:solidFill>
                  <a:schemeClr val="dk1"/>
                </a:solidFill>
                <a:latin typeface="Arial"/>
                <a:cs typeface="Arial"/>
                <a:sym typeface="Wingdings" panose="05000000000000000000" pitchFamily="2" charset="2"/>
              </a:rPr>
              <a:t> Offense  Offender  Batch Header  Administrative</a:t>
            </a:r>
          </a:p>
          <a:p>
            <a:pPr indent="-457200">
              <a:lnSpc>
                <a:spcPct val="100000"/>
              </a:lnSpc>
              <a:spcBef>
                <a:spcPts val="0"/>
              </a:spcBef>
              <a:spcAft>
                <a:spcPts val="1200"/>
              </a:spcAft>
              <a:buClr>
                <a:schemeClr val="dk1"/>
              </a:buClr>
              <a:buSzPct val="100000"/>
              <a:buFont typeface="+mj-lt"/>
              <a:buAutoNum type="arabicParenR"/>
            </a:pPr>
            <a:r>
              <a:rPr lang="en-US" sz="2000" dirty="0">
                <a:solidFill>
                  <a:schemeClr val="dk1"/>
                </a:solidFill>
                <a:latin typeface="Arial"/>
                <a:cs typeface="Arial"/>
                <a:sym typeface="Wingdings" panose="05000000000000000000" pitchFamily="2" charset="2"/>
              </a:rPr>
              <a:t>Repeat for files from each year</a:t>
            </a:r>
          </a:p>
          <a:p>
            <a:pPr indent="-457200">
              <a:lnSpc>
                <a:spcPct val="100000"/>
              </a:lnSpc>
              <a:spcBef>
                <a:spcPts val="0"/>
              </a:spcBef>
              <a:buClr>
                <a:schemeClr val="dk1"/>
              </a:buClr>
              <a:buSzPct val="100000"/>
              <a:buFont typeface="+mj-lt"/>
              <a:buAutoNum type="arabicParenR"/>
            </a:pPr>
            <a:r>
              <a:rPr lang="en-US" sz="2000" dirty="0">
                <a:solidFill>
                  <a:schemeClr val="dk1"/>
                </a:solidFill>
                <a:latin typeface="Arial"/>
                <a:cs typeface="Arial"/>
                <a:sym typeface="Wingdings" panose="05000000000000000000" pitchFamily="2" charset="2"/>
              </a:rPr>
              <a:t>Bind rows and condition data</a:t>
            </a:r>
            <a:endParaRPr lang="en-US" sz="2000" dirty="0">
              <a:solidFill>
                <a:schemeClr val="dk1"/>
              </a:solidFill>
              <a:latin typeface="Arial"/>
              <a:cs typeface="Arial"/>
            </a:endParaRPr>
          </a:p>
        </p:txBody>
      </p:sp>
      <p:pic>
        <p:nvPicPr>
          <p:cNvPr id="8" name="Picture 7">
            <a:extLst>
              <a:ext uri="{FF2B5EF4-FFF2-40B4-BE49-F238E27FC236}">
                <a16:creationId xmlns:a16="http://schemas.microsoft.com/office/drawing/2014/main" id="{E8F76351-B9F8-204A-ABD7-F75A43513339}"/>
              </a:ext>
            </a:extLst>
          </p:cNvPr>
          <p:cNvPicPr>
            <a:picLocks noChangeAspect="1"/>
          </p:cNvPicPr>
          <p:nvPr/>
        </p:nvPicPr>
        <p:blipFill>
          <a:blip r:embed="rId3"/>
          <a:stretch>
            <a:fillRect/>
          </a:stretch>
        </p:blipFill>
        <p:spPr>
          <a:xfrm>
            <a:off x="7756360" y="1656901"/>
            <a:ext cx="3966894" cy="1626588"/>
          </a:xfrm>
          <a:prstGeom prst="rect">
            <a:avLst/>
          </a:prstGeom>
        </p:spPr>
      </p:pic>
      <p:sp>
        <p:nvSpPr>
          <p:cNvPr id="4" name="TextBox 3">
            <a:extLst>
              <a:ext uri="{FF2B5EF4-FFF2-40B4-BE49-F238E27FC236}">
                <a16:creationId xmlns:a16="http://schemas.microsoft.com/office/drawing/2014/main" id="{7E6449CC-7D70-4E4C-BED6-96D16230907B}"/>
              </a:ext>
            </a:extLst>
          </p:cNvPr>
          <p:cNvSpPr txBox="1"/>
          <p:nvPr/>
        </p:nvSpPr>
        <p:spPr>
          <a:xfrm>
            <a:off x="9124517" y="1276224"/>
            <a:ext cx="1642309" cy="369332"/>
          </a:xfrm>
          <a:prstGeom prst="rect">
            <a:avLst/>
          </a:prstGeom>
          <a:noFill/>
        </p:spPr>
        <p:txBody>
          <a:bodyPr wrap="none" rtlCol="0">
            <a:spAutoFit/>
          </a:bodyPr>
          <a:lstStyle/>
          <a:p>
            <a:r>
              <a:rPr lang="en-US" b="1" dirty="0"/>
              <a:t>2016 Files Sizes</a:t>
            </a:r>
          </a:p>
        </p:txBody>
      </p:sp>
    </p:spTree>
    <p:extLst>
      <p:ext uri="{BB962C8B-B14F-4D97-AF65-F5344CB8AC3E}">
        <p14:creationId xmlns:p14="http://schemas.microsoft.com/office/powerpoint/2010/main" val="37022198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838200" y="365125"/>
            <a:ext cx="10515600" cy="1325563"/>
          </a:xfrm>
          <a:prstGeom prst="rect">
            <a:avLst/>
          </a:prstGeom>
        </p:spPr>
        <p:txBody>
          <a:bodyPr spcFirstLastPara="1" lIns="91425" tIns="45700" rIns="91425" bIns="45700" anchorCtr="0">
            <a:normAutofit/>
          </a:bodyPr>
          <a:lstStyle/>
          <a:p>
            <a:pPr lvl="0">
              <a:buSzPts val="5400"/>
            </a:pPr>
            <a:r>
              <a:rPr lang="en-US">
                <a:latin typeface="Arial"/>
                <a:ea typeface="Arial"/>
                <a:cs typeface="Arial"/>
                <a:sym typeface="Arial"/>
              </a:rPr>
              <a:t>NIBRS Dataset Conditioning</a:t>
            </a:r>
            <a:endParaRPr lang="en-US"/>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65</a:t>
            </a:fld>
            <a:endParaRPr lang="en-US"/>
          </a:p>
        </p:txBody>
      </p:sp>
      <p:graphicFrame>
        <p:nvGraphicFramePr>
          <p:cNvPr id="185" name="Google Shape;184;p10">
            <a:extLst>
              <a:ext uri="{FF2B5EF4-FFF2-40B4-BE49-F238E27FC236}">
                <a16:creationId xmlns:a16="http://schemas.microsoft.com/office/drawing/2014/main" id="{CE276227-2595-4E97-8620-DA82D139CA18}"/>
              </a:ext>
            </a:extLst>
          </p:cNvPr>
          <p:cNvGraphicFramePr/>
          <p:nvPr>
            <p:extLst>
              <p:ext uri="{D42A27DB-BD31-4B8C-83A1-F6EECF244321}">
                <p14:modId xmlns:p14="http://schemas.microsoft.com/office/powerpoint/2010/main" val="920276845"/>
              </p:ext>
            </p:extLst>
          </p:nvPr>
        </p:nvGraphicFramePr>
        <p:xfrm>
          <a:off x="838200" y="1524000"/>
          <a:ext cx="10515600" cy="4652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6397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0"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2"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3"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4"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5"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 name="Google Shape;183;p10">
            <a:extLst>
              <a:ext uri="{FF2B5EF4-FFF2-40B4-BE49-F238E27FC236}">
                <a16:creationId xmlns:a16="http://schemas.microsoft.com/office/drawing/2014/main" id="{5E430692-34CE-B444-9F24-7724F28EA44B}"/>
              </a:ext>
            </a:extLst>
          </p:cNvPr>
          <p:cNvSpPr txBox="1">
            <a:spLocks noGrp="1"/>
          </p:cNvSpPr>
          <p:nvPr>
            <p:ph type="title"/>
          </p:nvPr>
        </p:nvSpPr>
        <p:spPr>
          <a:xfrm>
            <a:off x="535020" y="685800"/>
            <a:ext cx="2780271" cy="5105400"/>
          </a:xfrm>
          <a:prstGeom prst="rect">
            <a:avLst/>
          </a:prstGeom>
        </p:spPr>
        <p:txBody>
          <a:bodyPr spcFirstLastPara="1" vert="horz" lIns="91440" tIns="45720" rIns="91440" bIns="45720" rtlCol="0" anchorCtr="0">
            <a:normAutofit/>
          </a:bodyPr>
          <a:lstStyle/>
          <a:p>
            <a:pPr marL="0" lvl="0" indent="0">
              <a:spcAft>
                <a:spcPts val="0"/>
              </a:spcAft>
              <a:buClr>
                <a:schemeClr val="dk2"/>
              </a:buClr>
              <a:buSzPts val="5400"/>
            </a:pPr>
            <a:r>
              <a:rPr lang="en-US" sz="4000" b="1" kern="1200">
                <a:solidFill>
                  <a:srgbClr val="FFFFFF"/>
                </a:solidFill>
                <a:latin typeface="+mj-lt"/>
                <a:ea typeface="+mj-ea"/>
                <a:cs typeface="+mj-cs"/>
                <a:sym typeface="Arial"/>
              </a:rPr>
              <a:t>Final Base Dataset for NIBRS</a:t>
            </a:r>
            <a:endParaRPr lang="en-US" sz="4000" b="1" kern="1200">
              <a:solidFill>
                <a:srgbClr val="FFFFFF"/>
              </a:solidFill>
              <a:latin typeface="+mj-lt"/>
              <a:ea typeface="+mj-ea"/>
              <a:cs typeface="+mj-cs"/>
            </a:endParaRPr>
          </a:p>
        </p:txBody>
      </p:sp>
      <p:graphicFrame>
        <p:nvGraphicFramePr>
          <p:cNvPr id="20" name="Content Placeholder 2">
            <a:extLst>
              <a:ext uri="{FF2B5EF4-FFF2-40B4-BE49-F238E27FC236}">
                <a16:creationId xmlns:a16="http://schemas.microsoft.com/office/drawing/2014/main" id="{4759F6CF-7BBD-44F1-A294-22C48911DDD5}"/>
              </a:ext>
            </a:extLst>
          </p:cNvPr>
          <p:cNvGraphicFramePr>
            <a:graphicFrameLocks noGrp="1"/>
          </p:cNvGraphicFramePr>
          <p:nvPr>
            <p:ph idx="1"/>
            <p:extLst>
              <p:ext uri="{D42A27DB-BD31-4B8C-83A1-F6EECF244321}">
                <p14:modId xmlns:p14="http://schemas.microsoft.com/office/powerpoint/2010/main" val="3280667775"/>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lide Number Placeholder 1">
            <a:extLst>
              <a:ext uri="{FF2B5EF4-FFF2-40B4-BE49-F238E27FC236}">
                <a16:creationId xmlns:a16="http://schemas.microsoft.com/office/drawing/2014/main" id="{64B669A7-D276-4A2A-988D-1F47C673A207}"/>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66</a:t>
            </a:fld>
            <a:endParaRPr lang="en-US" dirty="0">
              <a:solidFill>
                <a:schemeClr val="bg1">
                  <a:lumMod val="50000"/>
                </a:schemeClr>
              </a:solidFill>
            </a:endParaRPr>
          </a:p>
        </p:txBody>
      </p:sp>
    </p:spTree>
    <p:extLst>
      <p:ext uri="{BB962C8B-B14F-4D97-AF65-F5344CB8AC3E}">
        <p14:creationId xmlns:p14="http://schemas.microsoft.com/office/powerpoint/2010/main" val="4026942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83D72472-29EE-A644-8025-6007032CF86C}"/>
              </a:ext>
            </a:extLst>
          </p:cNvPr>
          <p:cNvSpPr>
            <a:spLocks noGrp="1"/>
          </p:cNvSpPr>
          <p:nvPr>
            <p:ph type="title"/>
          </p:nvPr>
        </p:nvSpPr>
        <p:spPr>
          <a:xfrm>
            <a:off x="838200" y="5529884"/>
            <a:ext cx="8078342" cy="1096331"/>
          </a:xfrm>
        </p:spPr>
        <p:txBody>
          <a:bodyPr>
            <a:normAutofit/>
          </a:bodyPr>
          <a:lstStyle/>
          <a:p>
            <a:r>
              <a:rPr lang="en-US"/>
              <a:t>Data Assessment</a:t>
            </a:r>
          </a:p>
        </p:txBody>
      </p:sp>
      <p:graphicFrame>
        <p:nvGraphicFramePr>
          <p:cNvPr id="20" name="Content Placeholder 2">
            <a:extLst>
              <a:ext uri="{FF2B5EF4-FFF2-40B4-BE49-F238E27FC236}">
                <a16:creationId xmlns:a16="http://schemas.microsoft.com/office/drawing/2014/main" id="{D8C6F03C-B490-4034-B7E5-36ACB132DBF4}"/>
              </a:ext>
            </a:extLst>
          </p:cNvPr>
          <p:cNvGraphicFramePr>
            <a:graphicFrameLocks noGrp="1"/>
          </p:cNvGraphicFramePr>
          <p:nvPr>
            <p:ph idx="1"/>
            <p:extLst>
              <p:ext uri="{D42A27DB-BD31-4B8C-83A1-F6EECF244321}">
                <p14:modId xmlns:p14="http://schemas.microsoft.com/office/powerpoint/2010/main" val="1515586297"/>
              </p:ext>
            </p:extLst>
          </p:nvPr>
        </p:nvGraphicFramePr>
        <p:xfrm>
          <a:off x="882870" y="315868"/>
          <a:ext cx="11309130" cy="4760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1">
            <a:extLst>
              <a:ext uri="{FF2B5EF4-FFF2-40B4-BE49-F238E27FC236}">
                <a16:creationId xmlns:a16="http://schemas.microsoft.com/office/drawing/2014/main" id="{925FFD38-C9BF-4470-AF5D-D76338827FE1}"/>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67</a:t>
            </a:fld>
            <a:endParaRPr lang="en-US" dirty="0">
              <a:solidFill>
                <a:schemeClr val="bg1">
                  <a:lumMod val="50000"/>
                </a:schemeClr>
              </a:solidFill>
            </a:endParaRPr>
          </a:p>
        </p:txBody>
      </p:sp>
    </p:spTree>
    <p:extLst>
      <p:ext uri="{BB962C8B-B14F-4D97-AF65-F5344CB8AC3E}">
        <p14:creationId xmlns:p14="http://schemas.microsoft.com/office/powerpoint/2010/main" val="3002285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130EC-ED64-9D47-84C8-23F474D1B657}"/>
              </a:ext>
            </a:extLst>
          </p:cNvPr>
          <p:cNvSpPr>
            <a:spLocks noGrp="1"/>
          </p:cNvSpPr>
          <p:nvPr>
            <p:ph type="title"/>
          </p:nvPr>
        </p:nvSpPr>
        <p:spPr>
          <a:xfrm>
            <a:off x="1913468" y="365125"/>
            <a:ext cx="9440332" cy="1325563"/>
          </a:xfrm>
        </p:spPr>
        <p:txBody>
          <a:bodyPr>
            <a:normAutofit/>
          </a:bodyPr>
          <a:lstStyle/>
          <a:p>
            <a:r>
              <a:rPr lang="en-US"/>
              <a:t>Overall Quality</a:t>
            </a:r>
          </a:p>
        </p:txBody>
      </p:sp>
      <p:pic>
        <p:nvPicPr>
          <p:cNvPr id="14" name="Graphic 13" descr="Warning">
            <a:extLst>
              <a:ext uri="{FF2B5EF4-FFF2-40B4-BE49-F238E27FC236}">
                <a16:creationId xmlns:a16="http://schemas.microsoft.com/office/drawing/2014/main" id="{4E3D2536-1E29-437E-BAAB-1831E33441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3DFC50C0-04AC-1F4D-9923-D0C1B74A9F3D}"/>
              </a:ext>
            </a:extLst>
          </p:cNvPr>
          <p:cNvSpPr>
            <a:spLocks noGrp="1"/>
          </p:cNvSpPr>
          <p:nvPr>
            <p:ph idx="1"/>
          </p:nvPr>
        </p:nvSpPr>
        <p:spPr>
          <a:xfrm>
            <a:off x="838200" y="1825625"/>
            <a:ext cx="10515600" cy="4351338"/>
          </a:xfrm>
        </p:spPr>
        <p:txBody>
          <a:bodyPr>
            <a:normAutofit/>
          </a:bodyPr>
          <a:lstStyle/>
          <a:p>
            <a:r>
              <a:rPr lang="en-US" dirty="0"/>
              <a:t>Very few concerns about the quality of the data; however, the dataset has the following limitations:</a:t>
            </a:r>
          </a:p>
          <a:p>
            <a:pPr marL="0" indent="0">
              <a:buNone/>
            </a:pPr>
            <a:endParaRPr lang="en-US" dirty="0"/>
          </a:p>
          <a:p>
            <a:pPr lvl="1">
              <a:buFont typeface="Courier New" panose="02070309020205020404" pitchFamily="49" charset="0"/>
              <a:buChar char="o"/>
            </a:pPr>
            <a:r>
              <a:rPr lang="en-US" sz="2800" dirty="0"/>
              <a:t>Does not provide a representative sample of the United States</a:t>
            </a:r>
          </a:p>
          <a:p>
            <a:pPr lvl="1">
              <a:buFont typeface="Courier New" panose="02070309020205020404" pitchFamily="49" charset="0"/>
              <a:buChar char="o"/>
            </a:pPr>
            <a:endParaRPr lang="en-US" sz="2800" dirty="0"/>
          </a:p>
          <a:p>
            <a:pPr lvl="1">
              <a:buFont typeface="Courier New" panose="02070309020205020404" pitchFamily="49" charset="0"/>
              <a:buChar char="o"/>
            </a:pPr>
            <a:r>
              <a:rPr lang="en-US" sz="2800" dirty="0"/>
              <a:t>Data only has information on reported incidents, some offenses are more reported than others</a:t>
            </a:r>
          </a:p>
          <a:p>
            <a:pPr marL="457200" lvl="1" indent="0">
              <a:buNone/>
            </a:pPr>
            <a:endParaRPr lang="en-US" sz="2800" dirty="0"/>
          </a:p>
          <a:p>
            <a:pPr lvl="1">
              <a:buFont typeface="Courier New" panose="02070309020205020404" pitchFamily="49" charset="0"/>
              <a:buChar char="o"/>
            </a:pPr>
            <a:r>
              <a:rPr lang="en-US" sz="2800" dirty="0"/>
              <a:t>Difficult to capture the complexities of crimes in a database</a:t>
            </a:r>
          </a:p>
        </p:txBody>
      </p:sp>
      <p:sp>
        <p:nvSpPr>
          <p:cNvPr id="5" name="Slide Number Placeholder 1">
            <a:extLst>
              <a:ext uri="{FF2B5EF4-FFF2-40B4-BE49-F238E27FC236}">
                <a16:creationId xmlns:a16="http://schemas.microsoft.com/office/drawing/2014/main" id="{F24CE710-1F3D-4836-A644-8BC0958A3C68}"/>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68</a:t>
            </a:fld>
            <a:endParaRPr lang="en-US" dirty="0">
              <a:solidFill>
                <a:schemeClr val="bg1">
                  <a:lumMod val="50000"/>
                </a:schemeClr>
              </a:solidFill>
            </a:endParaRPr>
          </a:p>
        </p:txBody>
      </p:sp>
    </p:spTree>
    <p:extLst>
      <p:ext uri="{BB962C8B-B14F-4D97-AF65-F5344CB8AC3E}">
        <p14:creationId xmlns:p14="http://schemas.microsoft.com/office/powerpoint/2010/main" val="3902440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0A27A-717B-0141-ACA6-979494EC55A2}"/>
              </a:ext>
            </a:extLst>
          </p:cNvPr>
          <p:cNvPicPr>
            <a:picLocks noChangeAspect="1"/>
          </p:cNvPicPr>
          <p:nvPr/>
        </p:nvPicPr>
        <p:blipFill rotWithShape="1">
          <a:blip r:embed="rId2"/>
          <a:srcRect t="26039" r="-1" b="21508"/>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531C39-AEBE-A243-B05A-B6C0DF63FA86}"/>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Correlation Chart – Categorical Variables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590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46"/>
        <p:cNvGrpSpPr/>
        <p:nvPr/>
      </p:nvGrpSpPr>
      <p:grpSpPr>
        <a:xfrm>
          <a:off x="0" y="0"/>
          <a:ext cx="0" cy="0"/>
          <a:chOff x="0" y="0"/>
          <a:chExt cx="0" cy="0"/>
        </a:xfrm>
      </p:grpSpPr>
      <p:grpSp>
        <p:nvGrpSpPr>
          <p:cNvPr id="88" name="Group 8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0" name="Oval 8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9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93" name="Rectangle 9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Google Shape;147;p6"/>
          <p:cNvSpPr txBox="1">
            <a:spLocks noGrp="1"/>
          </p:cNvSpPr>
          <p:nvPr>
            <p:ph type="title"/>
          </p:nvPr>
        </p:nvSpPr>
        <p:spPr>
          <a:xfrm>
            <a:off x="1524000" y="2776538"/>
            <a:ext cx="9144000" cy="1381188"/>
          </a:xfrm>
          <a:prstGeom prst="rect">
            <a:avLst/>
          </a:prstGeom>
        </p:spPr>
        <p:txBody>
          <a:bodyPr spcFirstLastPara="1" vert="horz" lIns="91440" tIns="45720" rIns="91440" bIns="45720" rtlCol="0" anchor="ctr" anchorCtr="0">
            <a:normAutofit/>
          </a:bodyPr>
          <a:lstStyle/>
          <a:p>
            <a:pPr marL="0" lvl="0" indent="0" algn="ctr">
              <a:spcAft>
                <a:spcPts val="0"/>
              </a:spcAft>
              <a:buClr>
                <a:schemeClr val="dk2"/>
              </a:buClr>
              <a:buSzPts val="4800"/>
            </a:pPr>
            <a:r>
              <a:rPr lang="en-US" sz="4000" kern="1200">
                <a:solidFill>
                  <a:schemeClr val="bg2"/>
                </a:solidFill>
                <a:latin typeface="+mj-lt"/>
                <a:ea typeface="+mj-ea"/>
                <a:cs typeface="+mj-cs"/>
                <a:sym typeface="Arial"/>
              </a:rPr>
              <a:t>Data Acquisition and Preparation</a:t>
            </a:r>
            <a:endParaRPr lang="en-US" sz="4000" kern="1200">
              <a:solidFill>
                <a:schemeClr val="bg2"/>
              </a:solidFill>
              <a:latin typeface="+mj-lt"/>
              <a:ea typeface="+mj-ea"/>
              <a:cs typeface="+mj-cs"/>
            </a:endParaRPr>
          </a:p>
        </p:txBody>
      </p:sp>
      <p:sp>
        <p:nvSpPr>
          <p:cNvPr id="2" name="Slide Number Placeholder 1">
            <a:extLst>
              <a:ext uri="{FF2B5EF4-FFF2-40B4-BE49-F238E27FC236}">
                <a16:creationId xmlns:a16="http://schemas.microsoft.com/office/drawing/2014/main" id="{4D3EC618-E60C-4B05-9851-1BEB1653C9F0}"/>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chemeClr val="tx1"/>
                </a:solidFill>
              </a:rPr>
              <a:pPr lvl="0" indent="0">
                <a:spcBef>
                  <a:spcPts val="0"/>
                </a:spcBef>
                <a:spcAft>
                  <a:spcPts val="600"/>
                </a:spcAft>
                <a:buNone/>
              </a:pPr>
              <a:t>7</a:t>
            </a:fld>
            <a:endParaRPr lang="en-US">
              <a:solidFill>
                <a:schemeClr val="tx1"/>
              </a:solidFill>
            </a:endParaRPr>
          </a:p>
        </p:txBody>
      </p:sp>
    </p:spTree>
    <p:extLst>
      <p:ext uri="{BB962C8B-B14F-4D97-AF65-F5344CB8AC3E}">
        <p14:creationId xmlns:p14="http://schemas.microsoft.com/office/powerpoint/2010/main" val="116027736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4F270A-5ED4-5E4A-B1F9-894125850C0F}"/>
              </a:ext>
            </a:extLst>
          </p:cNvPr>
          <p:cNvPicPr>
            <a:picLocks noChangeAspect="1"/>
          </p:cNvPicPr>
          <p:nvPr/>
        </p:nvPicPr>
        <p:blipFill rotWithShape="1">
          <a:blip r:embed="rId2"/>
          <a:srcRect r="444"/>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531C39-AEBE-A243-B05A-B6C0DF63FA86}"/>
              </a:ext>
            </a:extLst>
          </p:cNvPr>
          <p:cNvSpPr>
            <a:spLocks noGrp="1"/>
          </p:cNvSpPr>
          <p:nvPr>
            <p:ph type="title"/>
          </p:nvPr>
        </p:nvSpPr>
        <p:spPr>
          <a:xfrm>
            <a:off x="419100" y="5043620"/>
            <a:ext cx="9020175" cy="1289593"/>
          </a:xfrm>
        </p:spPr>
        <p:txBody>
          <a:bodyPr vert="horz" lIns="91440" tIns="45720" rIns="91440" bIns="45720" rtlCol="0" anchor="ctr">
            <a:normAutofit/>
          </a:bodyPr>
          <a:lstStyle/>
          <a:p>
            <a:pPr algn="ctr"/>
            <a:r>
              <a:rPr lang="en-US" sz="3600" dirty="0">
                <a:solidFill>
                  <a:schemeClr val="tx1">
                    <a:lumMod val="85000"/>
                    <a:lumOff val="15000"/>
                  </a:schemeClr>
                </a:solidFill>
              </a:rPr>
              <a:t>Continuous vs. Categorical Variable Correlations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456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531C39-AEBE-A243-B05A-B6C0DF63FA86}"/>
              </a:ext>
            </a:extLst>
          </p:cNvPr>
          <p:cNvSpPr>
            <a:spLocks noGrp="1"/>
          </p:cNvSpPr>
          <p:nvPr>
            <p:ph type="title"/>
          </p:nvPr>
        </p:nvSpPr>
        <p:spPr>
          <a:xfrm>
            <a:off x="195012" y="207829"/>
            <a:ext cx="4500813" cy="1408188"/>
          </a:xfrm>
        </p:spPr>
        <p:txBody>
          <a:bodyPr vert="horz" lIns="91440" tIns="45720" rIns="91440" bIns="45720" rtlCol="0" anchor="ctr">
            <a:normAutofit/>
          </a:bodyPr>
          <a:lstStyle/>
          <a:p>
            <a:pPr algn="ctr"/>
            <a:r>
              <a:rPr lang="en-US" sz="3600" dirty="0">
                <a:solidFill>
                  <a:schemeClr val="tx1">
                    <a:lumMod val="85000"/>
                    <a:lumOff val="15000"/>
                  </a:schemeClr>
                </a:solidFill>
              </a:rPr>
              <a:t>Correlation Chart – Continuous Variables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0D69594-8E03-4ACB-9967-8AC687519D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2525" y="2950"/>
            <a:ext cx="7229475" cy="6855050"/>
          </a:xfrm>
          <a:prstGeom prst="rect">
            <a:avLst/>
          </a:prstGeom>
          <a:noFill/>
          <a:ln>
            <a:solidFill>
              <a:schemeClr val="tx1"/>
            </a:solidFill>
          </a:ln>
        </p:spPr>
      </p:pic>
    </p:spTree>
    <p:extLst>
      <p:ext uri="{BB962C8B-B14F-4D97-AF65-F5344CB8AC3E}">
        <p14:creationId xmlns:p14="http://schemas.microsoft.com/office/powerpoint/2010/main" val="1865276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23B7A-9C7F-D243-916A-B85A257DDD5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Victim’s Age Distribution</a:t>
            </a:r>
          </a:p>
        </p:txBody>
      </p:sp>
      <p:pic>
        <p:nvPicPr>
          <p:cNvPr id="5" name="Picture 4">
            <a:extLst>
              <a:ext uri="{FF2B5EF4-FFF2-40B4-BE49-F238E27FC236}">
                <a16:creationId xmlns:a16="http://schemas.microsoft.com/office/drawing/2014/main" id="{F900F34D-B7FE-D348-927F-F528D51DF7AD}"/>
              </a:ext>
            </a:extLst>
          </p:cNvPr>
          <p:cNvPicPr>
            <a:picLocks noChangeAspect="1"/>
          </p:cNvPicPr>
          <p:nvPr/>
        </p:nvPicPr>
        <p:blipFill>
          <a:blip r:embed="rId2"/>
          <a:stretch>
            <a:fillRect/>
          </a:stretch>
        </p:blipFill>
        <p:spPr>
          <a:xfrm>
            <a:off x="3639844" y="114319"/>
            <a:ext cx="7444468" cy="6551132"/>
          </a:xfrm>
          <a:prstGeom prst="rect">
            <a:avLst/>
          </a:prstGeom>
        </p:spPr>
      </p:pic>
      <p:sp>
        <p:nvSpPr>
          <p:cNvPr id="6" name="Slide Number Placeholder 1">
            <a:extLst>
              <a:ext uri="{FF2B5EF4-FFF2-40B4-BE49-F238E27FC236}">
                <a16:creationId xmlns:a16="http://schemas.microsoft.com/office/drawing/2014/main" id="{DDB5D056-EDD4-49E5-8F29-567367B44953}"/>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72</a:t>
            </a:fld>
            <a:endParaRPr lang="en-US" dirty="0">
              <a:solidFill>
                <a:schemeClr val="bg1">
                  <a:lumMod val="50000"/>
                </a:schemeClr>
              </a:solidFill>
            </a:endParaRPr>
          </a:p>
        </p:txBody>
      </p:sp>
    </p:spTree>
    <p:extLst>
      <p:ext uri="{BB962C8B-B14F-4D97-AF65-F5344CB8AC3E}">
        <p14:creationId xmlns:p14="http://schemas.microsoft.com/office/powerpoint/2010/main" val="3602498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44740E-555F-42F1-8487-9E1E241F4EE4}"/>
              </a:ext>
            </a:extLst>
          </p:cNvPr>
          <p:cNvSpPr>
            <a:spLocks noGrp="1"/>
          </p:cNvSpPr>
          <p:nvPr>
            <p:ph type="title"/>
          </p:nvPr>
        </p:nvSpPr>
        <p:spPr>
          <a:xfrm>
            <a:off x="526073" y="466578"/>
            <a:ext cx="11139854" cy="930447"/>
          </a:xfrm>
          <a:prstGeom prst="ellipse">
            <a:avLst/>
          </a:prstGeom>
        </p:spPr>
        <p:txBody>
          <a:bodyPr vert="horz" lIns="91440" tIns="45720" rIns="91440" bIns="45720" rtlCol="0" anchor="b">
            <a:normAutofit/>
          </a:bodyPr>
          <a:lstStyle/>
          <a:p>
            <a:pPr algn="ctr"/>
            <a:r>
              <a:rPr lang="en-US" sz="3800" kern="1200">
                <a:solidFill>
                  <a:srgbClr val="FFFFFF"/>
                </a:solidFill>
                <a:latin typeface="+mj-lt"/>
                <a:ea typeface="+mj-ea"/>
                <a:cs typeface="+mj-cs"/>
              </a:rPr>
              <a:t>County Population</a:t>
            </a:r>
          </a:p>
        </p:txBody>
      </p:sp>
      <p:sp>
        <p:nvSpPr>
          <p:cNvPr id="26" name="Content Placeholder 19">
            <a:extLst>
              <a:ext uri="{FF2B5EF4-FFF2-40B4-BE49-F238E27FC236}">
                <a16:creationId xmlns:a16="http://schemas.microsoft.com/office/drawing/2014/main" id="{E343ABF4-95F2-4354-AB99-2E0DF569EA46}"/>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2000" kern="1200" dirty="0">
                <a:solidFill>
                  <a:srgbClr val="75DAEF"/>
                </a:solidFill>
                <a:latin typeface="+mn-lt"/>
                <a:ea typeface="+mn-ea"/>
                <a:cs typeface="+mn-cs"/>
              </a:rPr>
              <a:t>Color represents population in each county</a:t>
            </a:r>
          </a:p>
        </p:txBody>
      </p:sp>
      <p:cxnSp>
        <p:nvCxnSpPr>
          <p:cNvPr id="33"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8" name="Content Placeholder 3">
            <a:extLst>
              <a:ext uri="{FF2B5EF4-FFF2-40B4-BE49-F238E27FC236}">
                <a16:creationId xmlns:a16="http://schemas.microsoft.com/office/drawing/2014/main" id="{F07BC984-9B80-49D3-91E4-BBCB8D13CD17}"/>
              </a:ext>
            </a:extLst>
          </p:cNvPr>
          <p:cNvPicPr>
            <a:picLocks noChangeAspect="1"/>
          </p:cNvPicPr>
          <p:nvPr/>
        </p:nvPicPr>
        <p:blipFill>
          <a:blip r:embed="rId2"/>
          <a:stretch>
            <a:fillRect/>
          </a:stretch>
        </p:blipFill>
        <p:spPr>
          <a:xfrm>
            <a:off x="1682667" y="2268133"/>
            <a:ext cx="8826666" cy="4589867"/>
          </a:xfrm>
          <a:prstGeom prst="rect">
            <a:avLst/>
          </a:prstGeom>
        </p:spPr>
      </p:pic>
      <p:sp>
        <p:nvSpPr>
          <p:cNvPr id="7" name="Slide Number Placeholder 1">
            <a:extLst>
              <a:ext uri="{FF2B5EF4-FFF2-40B4-BE49-F238E27FC236}">
                <a16:creationId xmlns:a16="http://schemas.microsoft.com/office/drawing/2014/main" id="{BF640E92-9114-46C0-98FE-3BC4C64F8B7A}"/>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73</a:t>
            </a:fld>
            <a:endParaRPr lang="en-US" dirty="0">
              <a:solidFill>
                <a:schemeClr val="bg1">
                  <a:lumMod val="50000"/>
                </a:schemeClr>
              </a:solidFill>
            </a:endParaRPr>
          </a:p>
        </p:txBody>
      </p:sp>
    </p:spTree>
    <p:extLst>
      <p:ext uri="{BB962C8B-B14F-4D97-AF65-F5344CB8AC3E}">
        <p14:creationId xmlns:p14="http://schemas.microsoft.com/office/powerpoint/2010/main" val="1156103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B8992C-63D2-0544-9584-31EB97C8C80A}"/>
              </a:ext>
            </a:extLst>
          </p:cNvPr>
          <p:cNvPicPr>
            <a:picLocks noGrp="1" noChangeAspect="1"/>
          </p:cNvPicPr>
          <p:nvPr>
            <p:ph idx="1"/>
          </p:nvPr>
        </p:nvPicPr>
        <p:blipFill>
          <a:blip r:embed="rId2"/>
          <a:stretch>
            <a:fillRect/>
          </a:stretch>
        </p:blipFill>
        <p:spPr>
          <a:xfrm>
            <a:off x="1971614" y="0"/>
            <a:ext cx="8440612" cy="6858000"/>
          </a:xfrm>
          <a:prstGeom prst="rect">
            <a:avLst/>
          </a:prstGeom>
        </p:spPr>
      </p:pic>
      <p:sp>
        <p:nvSpPr>
          <p:cNvPr id="3" name="Slide Number Placeholder 1">
            <a:extLst>
              <a:ext uri="{FF2B5EF4-FFF2-40B4-BE49-F238E27FC236}">
                <a16:creationId xmlns:a16="http://schemas.microsoft.com/office/drawing/2014/main" id="{B4273F00-FEB2-404F-AFF9-259A50BB2F50}"/>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74</a:t>
            </a:fld>
            <a:endParaRPr lang="en-US" dirty="0">
              <a:solidFill>
                <a:schemeClr val="bg1">
                  <a:lumMod val="50000"/>
                </a:schemeClr>
              </a:solidFill>
            </a:endParaRPr>
          </a:p>
        </p:txBody>
      </p:sp>
    </p:spTree>
    <p:extLst>
      <p:ext uri="{BB962C8B-B14F-4D97-AF65-F5344CB8AC3E}">
        <p14:creationId xmlns:p14="http://schemas.microsoft.com/office/powerpoint/2010/main" val="19503855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BD61F5B-6123-3949-93D9-76F6A552BFF8}"/>
              </a:ext>
            </a:extLst>
          </p:cNvPr>
          <p:cNvPicPr>
            <a:picLocks noGrp="1" noChangeAspect="1"/>
          </p:cNvPicPr>
          <p:nvPr>
            <p:ph idx="1"/>
          </p:nvPr>
        </p:nvPicPr>
        <p:blipFill>
          <a:blip r:embed="rId2"/>
          <a:stretch>
            <a:fillRect/>
          </a:stretch>
        </p:blipFill>
        <p:spPr>
          <a:xfrm>
            <a:off x="1978241" y="62344"/>
            <a:ext cx="8364195" cy="6754091"/>
          </a:xfrm>
          <a:prstGeom prst="rect">
            <a:avLst/>
          </a:prstGeom>
        </p:spPr>
      </p:pic>
      <p:sp>
        <p:nvSpPr>
          <p:cNvPr id="3" name="Slide Number Placeholder 1">
            <a:extLst>
              <a:ext uri="{FF2B5EF4-FFF2-40B4-BE49-F238E27FC236}">
                <a16:creationId xmlns:a16="http://schemas.microsoft.com/office/drawing/2014/main" id="{9F15621C-3CBA-4E03-911C-45A50B1D10C3}"/>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75</a:t>
            </a:fld>
            <a:endParaRPr lang="en-US" dirty="0">
              <a:solidFill>
                <a:schemeClr val="bg1">
                  <a:lumMod val="50000"/>
                </a:schemeClr>
              </a:solidFill>
            </a:endParaRPr>
          </a:p>
        </p:txBody>
      </p:sp>
    </p:spTree>
    <p:extLst>
      <p:ext uri="{BB962C8B-B14F-4D97-AF65-F5344CB8AC3E}">
        <p14:creationId xmlns:p14="http://schemas.microsoft.com/office/powerpoint/2010/main" val="39729387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767E2A-C1E3-B047-9EA9-B3C8D941AAAD}"/>
              </a:ext>
            </a:extLst>
          </p:cNvPr>
          <p:cNvPicPr>
            <a:picLocks noGrp="1" noChangeAspect="1"/>
          </p:cNvPicPr>
          <p:nvPr>
            <p:ph idx="1"/>
          </p:nvPr>
        </p:nvPicPr>
        <p:blipFill>
          <a:blip r:embed="rId2"/>
          <a:stretch>
            <a:fillRect/>
          </a:stretch>
        </p:blipFill>
        <p:spPr>
          <a:xfrm>
            <a:off x="1839190" y="43330"/>
            <a:ext cx="8374687" cy="6783498"/>
          </a:xfrm>
          <a:prstGeom prst="rect">
            <a:avLst/>
          </a:prstGeom>
        </p:spPr>
      </p:pic>
      <p:sp>
        <p:nvSpPr>
          <p:cNvPr id="3" name="Slide Number Placeholder 1">
            <a:extLst>
              <a:ext uri="{FF2B5EF4-FFF2-40B4-BE49-F238E27FC236}">
                <a16:creationId xmlns:a16="http://schemas.microsoft.com/office/drawing/2014/main" id="{AB9500EF-00EC-4C37-851B-92EBBB8712C7}"/>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76</a:t>
            </a:fld>
            <a:endParaRPr lang="en-US" dirty="0">
              <a:solidFill>
                <a:schemeClr val="bg1">
                  <a:lumMod val="50000"/>
                </a:schemeClr>
              </a:solidFill>
            </a:endParaRPr>
          </a:p>
        </p:txBody>
      </p:sp>
    </p:spTree>
    <p:extLst>
      <p:ext uri="{BB962C8B-B14F-4D97-AF65-F5344CB8AC3E}">
        <p14:creationId xmlns:p14="http://schemas.microsoft.com/office/powerpoint/2010/main" val="3108277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AB9500EF-00EC-4C37-851B-92EBBB8712C7}"/>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77</a:t>
            </a:fld>
            <a:endParaRPr lang="en-US" dirty="0">
              <a:solidFill>
                <a:schemeClr val="bg1">
                  <a:lumMod val="50000"/>
                </a:schemeClr>
              </a:solidFill>
            </a:endParaRPr>
          </a:p>
        </p:txBody>
      </p:sp>
      <p:pic>
        <p:nvPicPr>
          <p:cNvPr id="6" name="Picture 5">
            <a:extLst>
              <a:ext uri="{FF2B5EF4-FFF2-40B4-BE49-F238E27FC236}">
                <a16:creationId xmlns:a16="http://schemas.microsoft.com/office/drawing/2014/main" id="{C256828D-E15D-41B0-ABC1-2D880DEFE60E}"/>
              </a:ext>
            </a:extLst>
          </p:cNvPr>
          <p:cNvPicPr/>
          <p:nvPr/>
        </p:nvPicPr>
        <p:blipFill>
          <a:blip r:embed="rId2"/>
          <a:stretch>
            <a:fillRect/>
          </a:stretch>
        </p:blipFill>
        <p:spPr>
          <a:xfrm>
            <a:off x="2429510" y="0"/>
            <a:ext cx="7332980" cy="3058795"/>
          </a:xfrm>
          <a:prstGeom prst="rect">
            <a:avLst/>
          </a:prstGeom>
        </p:spPr>
      </p:pic>
      <p:pic>
        <p:nvPicPr>
          <p:cNvPr id="7" name="Picture 6">
            <a:extLst>
              <a:ext uri="{FF2B5EF4-FFF2-40B4-BE49-F238E27FC236}">
                <a16:creationId xmlns:a16="http://schemas.microsoft.com/office/drawing/2014/main" id="{6A66A8BF-435B-4FC6-9CE8-5AC31A59AD16}"/>
              </a:ext>
            </a:extLst>
          </p:cNvPr>
          <p:cNvPicPr/>
          <p:nvPr/>
        </p:nvPicPr>
        <p:blipFill>
          <a:blip r:embed="rId3"/>
          <a:stretch>
            <a:fillRect/>
          </a:stretch>
        </p:blipFill>
        <p:spPr>
          <a:xfrm>
            <a:off x="2429510" y="3058795"/>
            <a:ext cx="7332980" cy="2682875"/>
          </a:xfrm>
          <a:prstGeom prst="rect">
            <a:avLst/>
          </a:prstGeom>
        </p:spPr>
      </p:pic>
    </p:spTree>
    <p:extLst>
      <p:ext uri="{BB962C8B-B14F-4D97-AF65-F5344CB8AC3E}">
        <p14:creationId xmlns:p14="http://schemas.microsoft.com/office/powerpoint/2010/main" val="4168740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AB9500EF-00EC-4C37-851B-92EBBB8712C7}"/>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78</a:t>
            </a:fld>
            <a:endParaRPr lang="en-US" dirty="0">
              <a:solidFill>
                <a:schemeClr val="bg1">
                  <a:lumMod val="50000"/>
                </a:schemeClr>
              </a:solidFill>
            </a:endParaRPr>
          </a:p>
        </p:txBody>
      </p:sp>
      <p:pic>
        <p:nvPicPr>
          <p:cNvPr id="6" name="Picture 5">
            <a:extLst>
              <a:ext uri="{FF2B5EF4-FFF2-40B4-BE49-F238E27FC236}">
                <a16:creationId xmlns:a16="http://schemas.microsoft.com/office/drawing/2014/main" id="{DD9AAF7D-0DEB-435C-940C-8671A98F60C3}"/>
              </a:ext>
            </a:extLst>
          </p:cNvPr>
          <p:cNvPicPr/>
          <p:nvPr/>
        </p:nvPicPr>
        <p:blipFill rotWithShape="1">
          <a:blip r:embed="rId2">
            <a:extLst>
              <a:ext uri="{28A0092B-C50C-407E-A947-70E740481C1C}">
                <a14:useLocalDpi xmlns:a14="http://schemas.microsoft.com/office/drawing/2010/main" val="0"/>
              </a:ext>
            </a:extLst>
          </a:blip>
          <a:srcRect b="10249"/>
          <a:stretch/>
        </p:blipFill>
        <p:spPr bwMode="auto">
          <a:xfrm>
            <a:off x="2428875" y="91607"/>
            <a:ext cx="7334250" cy="274701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944EAEF-51AF-4BAD-92A1-A6F113ECEF61}"/>
              </a:ext>
            </a:extLst>
          </p:cNvPr>
          <p:cNvPicPr/>
          <p:nvPr/>
        </p:nvPicPr>
        <p:blipFill>
          <a:blip r:embed="rId3"/>
          <a:stretch>
            <a:fillRect/>
          </a:stretch>
        </p:blipFill>
        <p:spPr>
          <a:xfrm>
            <a:off x="2430145" y="2838617"/>
            <a:ext cx="7332980" cy="2889250"/>
          </a:xfrm>
          <a:prstGeom prst="rect">
            <a:avLst/>
          </a:prstGeom>
        </p:spPr>
      </p:pic>
    </p:spTree>
    <p:extLst>
      <p:ext uri="{BB962C8B-B14F-4D97-AF65-F5344CB8AC3E}">
        <p14:creationId xmlns:p14="http://schemas.microsoft.com/office/powerpoint/2010/main" val="1742388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AB9500EF-00EC-4C37-851B-92EBBB8712C7}"/>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79</a:t>
            </a:fld>
            <a:endParaRPr lang="en-US" dirty="0">
              <a:solidFill>
                <a:schemeClr val="bg1">
                  <a:lumMod val="50000"/>
                </a:schemeClr>
              </a:solidFill>
            </a:endParaRPr>
          </a:p>
        </p:txBody>
      </p:sp>
      <p:pic>
        <p:nvPicPr>
          <p:cNvPr id="6" name="Picture 5">
            <a:extLst>
              <a:ext uri="{FF2B5EF4-FFF2-40B4-BE49-F238E27FC236}">
                <a16:creationId xmlns:a16="http://schemas.microsoft.com/office/drawing/2014/main" id="{E24B608E-DF58-49B7-8FC5-21949EB7144B}"/>
              </a:ext>
            </a:extLst>
          </p:cNvPr>
          <p:cNvPicPr/>
          <p:nvPr/>
        </p:nvPicPr>
        <p:blipFill>
          <a:blip r:embed="rId2"/>
          <a:stretch>
            <a:fillRect/>
          </a:stretch>
        </p:blipFill>
        <p:spPr>
          <a:xfrm>
            <a:off x="826167" y="-1"/>
            <a:ext cx="10527632" cy="6256421"/>
          </a:xfrm>
          <a:prstGeom prst="rect">
            <a:avLst/>
          </a:prstGeom>
        </p:spPr>
      </p:pic>
    </p:spTree>
    <p:extLst>
      <p:ext uri="{BB962C8B-B14F-4D97-AF65-F5344CB8AC3E}">
        <p14:creationId xmlns:p14="http://schemas.microsoft.com/office/powerpoint/2010/main" val="1459084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9BA3-BFE5-AB45-83CD-171FC9B4CF15}"/>
              </a:ext>
            </a:extLst>
          </p:cNvPr>
          <p:cNvSpPr>
            <a:spLocks noGrp="1"/>
          </p:cNvSpPr>
          <p:nvPr>
            <p:ph type="title"/>
          </p:nvPr>
        </p:nvSpPr>
        <p:spPr>
          <a:xfrm>
            <a:off x="295275" y="327026"/>
            <a:ext cx="2638425" cy="2287588"/>
          </a:xfrm>
        </p:spPr>
        <p:txBody>
          <a:bodyPr anchor="ctr">
            <a:normAutofit/>
          </a:bodyPr>
          <a:lstStyle/>
          <a:p>
            <a:pPr algn="ctr"/>
            <a:r>
              <a:rPr lang="en-US" sz="3600" dirty="0">
                <a:latin typeface="Arial" panose="020B0604020202020204" pitchFamily="34" charset="0"/>
                <a:cs typeface="Arial" panose="020B0604020202020204" pitchFamily="34" charset="0"/>
              </a:rPr>
              <a:t>System for Collecting Crime Data</a:t>
            </a:r>
          </a:p>
        </p:txBody>
      </p:sp>
      <p:sp>
        <p:nvSpPr>
          <p:cNvPr id="9" name="Content Placeholder 8">
            <a:extLst>
              <a:ext uri="{FF2B5EF4-FFF2-40B4-BE49-F238E27FC236}">
                <a16:creationId xmlns:a16="http://schemas.microsoft.com/office/drawing/2014/main" id="{743F50AB-852D-4453-B965-3DC61CE95EF7}"/>
              </a:ext>
            </a:extLst>
          </p:cNvPr>
          <p:cNvSpPr>
            <a:spLocks noGrp="1"/>
          </p:cNvSpPr>
          <p:nvPr>
            <p:ph idx="1"/>
          </p:nvPr>
        </p:nvSpPr>
        <p:spPr>
          <a:xfrm>
            <a:off x="3362325" y="279724"/>
            <a:ext cx="8524875" cy="2382191"/>
          </a:xfrm>
        </p:spPr>
        <p:txBody>
          <a:bodyPr wrap="square" anchor="ctr">
            <a:spAutoFit/>
          </a:bodyPr>
          <a:lstStyle/>
          <a:p>
            <a:pPr lvl="1">
              <a:spcBef>
                <a:spcPts val="320"/>
              </a:spcBef>
              <a:spcAft>
                <a:spcPts val="1200"/>
              </a:spcAft>
              <a:buClr>
                <a:schemeClr val="dk1"/>
              </a:buClr>
              <a:buSzPts val="1600"/>
            </a:pPr>
            <a:r>
              <a:rPr lang="en-US" dirty="0">
                <a:latin typeface="Arial" panose="020B0604020202020204" pitchFamily="34" charset="0"/>
                <a:ea typeface="Arial"/>
                <a:cs typeface="Arial" panose="020B0604020202020204" pitchFamily="34" charset="0"/>
                <a:sym typeface="Arial"/>
              </a:rPr>
              <a:t>Over 5.5 million offenses per year</a:t>
            </a:r>
          </a:p>
          <a:p>
            <a:pPr lvl="1">
              <a:spcBef>
                <a:spcPts val="320"/>
              </a:spcBef>
              <a:spcAft>
                <a:spcPts val="1200"/>
              </a:spcAft>
              <a:buClr>
                <a:schemeClr val="dk1"/>
              </a:buClr>
              <a:buSzPts val="1600"/>
            </a:pPr>
            <a:r>
              <a:rPr lang="en-US" dirty="0">
                <a:latin typeface="Arial" panose="020B0604020202020204" pitchFamily="34" charset="0"/>
                <a:ea typeface="Arial"/>
                <a:cs typeface="Arial" panose="020B0604020202020204" pitchFamily="34" charset="0"/>
                <a:sym typeface="Arial"/>
              </a:rPr>
              <a:t>Uniform crime reporting</a:t>
            </a:r>
          </a:p>
          <a:p>
            <a:pPr lvl="1">
              <a:spcBef>
                <a:spcPts val="320"/>
              </a:spcBef>
              <a:buClr>
                <a:schemeClr val="dk1"/>
              </a:buClr>
              <a:buSzPts val="1600"/>
            </a:pPr>
            <a:r>
              <a:rPr lang="en-US" dirty="0">
                <a:latin typeface="Arial" panose="020B0604020202020204" pitchFamily="34" charset="0"/>
                <a:ea typeface="Arial"/>
                <a:cs typeface="Arial" panose="020B0604020202020204" pitchFamily="34" charset="0"/>
                <a:sym typeface="Arial"/>
              </a:rPr>
              <a:t>Organized to reflect the many different aspects of criminal incidents</a:t>
            </a:r>
          </a:p>
          <a:p>
            <a:pPr lvl="2">
              <a:spcBef>
                <a:spcPts val="320"/>
              </a:spcBef>
              <a:buClr>
                <a:schemeClr val="dk1"/>
              </a:buClr>
              <a:buSzPts val="1600"/>
              <a:buFont typeface="Courier New" panose="02070309020205020404" pitchFamily="49" charset="0"/>
              <a:buChar char="o"/>
            </a:pPr>
            <a:r>
              <a:rPr lang="en-US" sz="1800" dirty="0">
                <a:latin typeface="Arial" panose="020B0604020202020204" pitchFamily="34" charset="0"/>
                <a:ea typeface="Arial"/>
                <a:cs typeface="Arial" panose="020B0604020202020204" pitchFamily="34" charset="0"/>
                <a:sym typeface="Arial"/>
              </a:rPr>
              <a:t>11 linked flat files released each year</a:t>
            </a:r>
          </a:p>
          <a:p>
            <a:pPr lvl="2">
              <a:spcBef>
                <a:spcPts val="320"/>
              </a:spcBef>
              <a:buClr>
                <a:schemeClr val="dk1"/>
              </a:buClr>
              <a:buSzPts val="1600"/>
              <a:buFont typeface="Courier New" panose="02070309020205020404" pitchFamily="49" charset="0"/>
              <a:buChar char="o"/>
            </a:pPr>
            <a:r>
              <a:rPr lang="en-US" sz="1800" dirty="0">
                <a:latin typeface="Arial" panose="020B0604020202020204" pitchFamily="34" charset="0"/>
                <a:ea typeface="Arial"/>
                <a:cs typeface="Arial" panose="020B0604020202020204" pitchFamily="34" charset="0"/>
                <a:sym typeface="Arial"/>
              </a:rPr>
              <a:t>Victim, offender, and other incident characteristics for all offenses</a:t>
            </a:r>
          </a:p>
        </p:txBody>
      </p:sp>
      <p:pic>
        <p:nvPicPr>
          <p:cNvPr id="7" name="Content Placeholder 3">
            <a:extLst>
              <a:ext uri="{FF2B5EF4-FFF2-40B4-BE49-F238E27FC236}">
                <a16:creationId xmlns:a16="http://schemas.microsoft.com/office/drawing/2014/main" id="{94809B44-8888-3045-9AF9-C9E092D73BE6}"/>
              </a:ext>
            </a:extLst>
          </p:cNvPr>
          <p:cNvPicPr>
            <a:picLocks/>
          </p:cNvPicPr>
          <p:nvPr/>
        </p:nvPicPr>
        <p:blipFill rotWithShape="1">
          <a:blip r:embed="rId2"/>
          <a:srcRect t="1712" b="4448"/>
          <a:stretch/>
        </p:blipFill>
        <p:spPr>
          <a:xfrm>
            <a:off x="-9168" y="2763151"/>
            <a:ext cx="12201168" cy="4093262"/>
          </a:xfrm>
          <a:custGeom>
            <a:avLst/>
            <a:gdLst>
              <a:gd name="connsiteX0" fmla="*/ 12201168 w 12201168"/>
              <a:gd name="connsiteY0" fmla="*/ 0 h 4093262"/>
              <a:gd name="connsiteX1" fmla="*/ 12201168 w 12201168"/>
              <a:gd name="connsiteY1" fmla="*/ 4093262 h 4093262"/>
              <a:gd name="connsiteX2" fmla="*/ 0 w 12201168"/>
              <a:gd name="connsiteY2" fmla="*/ 4093262 h 4093262"/>
              <a:gd name="connsiteX3" fmla="*/ 0 w 12201168"/>
              <a:gd name="connsiteY3" fmla="*/ 49771 h 4093262"/>
              <a:gd name="connsiteX4" fmla="*/ 344880 w 12201168"/>
              <a:gd name="connsiteY4" fmla="*/ 64399 h 4093262"/>
              <a:gd name="connsiteX5" fmla="*/ 9469555 w 12201168"/>
              <a:gd name="connsiteY5" fmla="*/ 167599 h 4093262"/>
              <a:gd name="connsiteX6" fmla="*/ 11750723 w 12201168"/>
              <a:gd name="connsiteY6" fmla="*/ 7961 h 409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Tree>
    <p:extLst>
      <p:ext uri="{BB962C8B-B14F-4D97-AF65-F5344CB8AC3E}">
        <p14:creationId xmlns:p14="http://schemas.microsoft.com/office/powerpoint/2010/main" val="27072661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8B416B66-F68D-4491-871F-3D3739D549A8}"/>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943556" y="2309770"/>
            <a:ext cx="4370124"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600" b="1" dirty="0"/>
              <a:t>Kidnapping/Abduction</a:t>
            </a:r>
            <a:endParaRPr sz="36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80</a:t>
            </a:fld>
            <a:endParaRPr lang="en-US" dirty="0"/>
          </a:p>
        </p:txBody>
      </p:sp>
    </p:spTree>
    <p:extLst>
      <p:ext uri="{BB962C8B-B14F-4D97-AF65-F5344CB8AC3E}">
        <p14:creationId xmlns:p14="http://schemas.microsoft.com/office/powerpoint/2010/main" val="1313073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Picture 3">
            <a:extLst>
              <a:ext uri="{FF2B5EF4-FFF2-40B4-BE49-F238E27FC236}">
                <a16:creationId xmlns:a16="http://schemas.microsoft.com/office/drawing/2014/main" id="{E6B21346-DD76-47F4-AAC9-F4261546AAF7}"/>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0" y="3451"/>
            <a:ext cx="3860800" cy="76871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Kidnapping/Abduction</a:t>
            </a:r>
            <a:endParaRPr sz="32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81</a:t>
            </a:fld>
            <a:endParaRPr lang="en-US" dirty="0"/>
          </a:p>
        </p:txBody>
      </p:sp>
      <p:sp>
        <p:nvSpPr>
          <p:cNvPr id="8" name="Rectangle: Rounded Corners 7">
            <a:extLst>
              <a:ext uri="{FF2B5EF4-FFF2-40B4-BE49-F238E27FC236}">
                <a16:creationId xmlns:a16="http://schemas.microsoft.com/office/drawing/2014/main" id="{F9D929B5-1195-4698-B929-FEC6E13C1F22}"/>
              </a:ext>
            </a:extLst>
          </p:cNvPr>
          <p:cNvSpPr/>
          <p:nvPr/>
        </p:nvSpPr>
        <p:spPr>
          <a:xfrm>
            <a:off x="938411" y="2500450"/>
            <a:ext cx="3706678" cy="783493"/>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Victims aged 3 to 4 and 9 to 11</a:t>
            </a:r>
          </a:p>
          <a:p>
            <a:pPr marL="285750" indent="-285750">
              <a:buFont typeface="Arial" panose="020B0604020202020204" pitchFamily="34" charset="0"/>
              <a:buChar char="•"/>
            </a:pPr>
            <a:r>
              <a:rPr lang="en-US" dirty="0">
                <a:solidFill>
                  <a:schemeClr val="tx1"/>
                </a:solidFill>
              </a:rPr>
              <a:t>Offender is Grandparent</a:t>
            </a:r>
          </a:p>
        </p:txBody>
      </p:sp>
      <p:sp>
        <p:nvSpPr>
          <p:cNvPr id="10" name="Rectangle: Rounded Corners 9">
            <a:extLst>
              <a:ext uri="{FF2B5EF4-FFF2-40B4-BE49-F238E27FC236}">
                <a16:creationId xmlns:a16="http://schemas.microsoft.com/office/drawing/2014/main" id="{E6C30134-29C7-4A03-BAC7-4AFCA9D7FFFB}"/>
              </a:ext>
            </a:extLst>
          </p:cNvPr>
          <p:cNvSpPr/>
          <p:nvPr/>
        </p:nvSpPr>
        <p:spPr>
          <a:xfrm>
            <a:off x="487075" y="842037"/>
            <a:ext cx="4609351" cy="1494763"/>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Victims aged 0 to 2</a:t>
            </a:r>
          </a:p>
          <a:p>
            <a:pPr marL="285750" indent="-285750">
              <a:buFont typeface="Arial" panose="020B0604020202020204" pitchFamily="34" charset="0"/>
              <a:buChar char="•"/>
            </a:pPr>
            <a:r>
              <a:rPr lang="en-US" dirty="0">
                <a:solidFill>
                  <a:schemeClr val="tx1"/>
                </a:solidFill>
              </a:rPr>
              <a:t>Offenders aged 18 to 24</a:t>
            </a:r>
          </a:p>
          <a:p>
            <a:pPr marL="285750" indent="-285750">
              <a:buFont typeface="Arial" panose="020B0604020202020204" pitchFamily="34" charset="0"/>
              <a:buChar char="•"/>
            </a:pPr>
            <a:r>
              <a:rPr lang="en-US" dirty="0">
                <a:solidFill>
                  <a:schemeClr val="tx1"/>
                </a:solidFill>
              </a:rPr>
              <a:t>Time is midnight to 0500</a:t>
            </a:r>
          </a:p>
          <a:p>
            <a:pPr marL="285750" indent="-285750">
              <a:buFont typeface="Arial" panose="020B0604020202020204" pitchFamily="34" charset="0"/>
              <a:buChar char="•"/>
            </a:pPr>
            <a:r>
              <a:rPr lang="en-US" dirty="0">
                <a:solidFill>
                  <a:schemeClr val="tx1"/>
                </a:solidFill>
              </a:rPr>
              <a:t>Using gun as a weapon</a:t>
            </a:r>
          </a:p>
          <a:p>
            <a:pPr marL="285750" indent="-285750">
              <a:buFont typeface="Arial" panose="020B0604020202020204" pitchFamily="34" charset="0"/>
              <a:buChar char="•"/>
            </a:pPr>
            <a:r>
              <a:rPr lang="en-US" dirty="0">
                <a:solidFill>
                  <a:schemeClr val="tx1"/>
                </a:solidFill>
              </a:rPr>
              <a:t>In the South-Atlantic country division</a:t>
            </a:r>
          </a:p>
        </p:txBody>
      </p:sp>
      <p:sp>
        <p:nvSpPr>
          <p:cNvPr id="11" name="Rectangle: Rounded Corners 10">
            <a:extLst>
              <a:ext uri="{FF2B5EF4-FFF2-40B4-BE49-F238E27FC236}">
                <a16:creationId xmlns:a16="http://schemas.microsoft.com/office/drawing/2014/main" id="{B531A5A9-11E9-437E-8E84-67005D350654}"/>
              </a:ext>
            </a:extLst>
          </p:cNvPr>
          <p:cNvSpPr/>
          <p:nvPr/>
        </p:nvSpPr>
        <p:spPr>
          <a:xfrm>
            <a:off x="5338259" y="225147"/>
            <a:ext cx="4806144" cy="1254668"/>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Offenders Aged 16 to 18</a:t>
            </a:r>
          </a:p>
          <a:p>
            <a:pPr marL="285750" indent="-285750">
              <a:buFont typeface="Arial" panose="020B0604020202020204" pitchFamily="34" charset="0"/>
              <a:buChar char="•"/>
            </a:pPr>
            <a:r>
              <a:rPr lang="en-US" dirty="0">
                <a:solidFill>
                  <a:schemeClr val="tx1"/>
                </a:solidFill>
              </a:rPr>
              <a:t>Victim and Offender are Boyfriend/Girlfriend</a:t>
            </a:r>
          </a:p>
          <a:p>
            <a:pPr marL="285750" indent="-285750">
              <a:buFont typeface="Arial" panose="020B0604020202020204" pitchFamily="34" charset="0"/>
              <a:buChar char="•"/>
            </a:pPr>
            <a:r>
              <a:rPr lang="en-US" dirty="0">
                <a:solidFill>
                  <a:schemeClr val="tx1"/>
                </a:solidFill>
              </a:rPr>
              <a:t>Offenders using drugs and/or alcohol</a:t>
            </a:r>
          </a:p>
          <a:p>
            <a:pPr marL="285750" indent="-285750">
              <a:buFont typeface="Arial" panose="020B0604020202020204" pitchFamily="34" charset="0"/>
              <a:buChar char="•"/>
            </a:pPr>
            <a:r>
              <a:rPr lang="en-US" dirty="0">
                <a:solidFill>
                  <a:schemeClr val="tx1"/>
                </a:solidFill>
              </a:rPr>
              <a:t>In the Mountain country division</a:t>
            </a:r>
          </a:p>
        </p:txBody>
      </p:sp>
      <p:sp>
        <p:nvSpPr>
          <p:cNvPr id="12" name="Rectangle: Rounded Corners 11">
            <a:extLst>
              <a:ext uri="{FF2B5EF4-FFF2-40B4-BE49-F238E27FC236}">
                <a16:creationId xmlns:a16="http://schemas.microsoft.com/office/drawing/2014/main" id="{48156B9D-09EC-4AC0-A70E-695F0699BE66}"/>
              </a:ext>
            </a:extLst>
          </p:cNvPr>
          <p:cNvSpPr/>
          <p:nvPr/>
        </p:nvSpPr>
        <p:spPr>
          <a:xfrm>
            <a:off x="6709029" y="1826136"/>
            <a:ext cx="5177367" cy="1494763"/>
          </a:xfrm>
          <a:prstGeom prst="roundRect">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Male victims</a:t>
            </a:r>
          </a:p>
          <a:p>
            <a:pPr marL="285750" indent="-285750">
              <a:buFont typeface="Arial" panose="020B0604020202020204" pitchFamily="34" charset="0"/>
              <a:buChar char="•"/>
            </a:pPr>
            <a:r>
              <a:rPr lang="en-US" dirty="0">
                <a:solidFill>
                  <a:schemeClr val="tx1"/>
                </a:solidFill>
              </a:rPr>
              <a:t>Time is 1200 to 2300</a:t>
            </a:r>
          </a:p>
          <a:p>
            <a:pPr marL="285750" indent="-285750">
              <a:buFont typeface="Arial" panose="020B0604020202020204" pitchFamily="34" charset="0"/>
              <a:buChar char="•"/>
            </a:pPr>
            <a:r>
              <a:rPr lang="en-US" dirty="0">
                <a:solidFill>
                  <a:schemeClr val="tx1"/>
                </a:solidFill>
              </a:rPr>
              <a:t>Using hands/feet as weapons</a:t>
            </a:r>
          </a:p>
          <a:p>
            <a:pPr marL="285750" indent="-285750">
              <a:buFont typeface="Arial" panose="020B0604020202020204" pitchFamily="34" charset="0"/>
              <a:buChar char="•"/>
            </a:pPr>
            <a:r>
              <a:rPr lang="en-US" dirty="0">
                <a:solidFill>
                  <a:schemeClr val="tx1"/>
                </a:solidFill>
              </a:rPr>
              <a:t>Multiple victims, offenders, and offenses</a:t>
            </a:r>
          </a:p>
          <a:p>
            <a:pPr marL="285750" indent="-285750">
              <a:buFont typeface="Arial" panose="020B0604020202020204" pitchFamily="34" charset="0"/>
              <a:buChar char="•"/>
            </a:pPr>
            <a:r>
              <a:rPr lang="en-US" dirty="0">
                <a:solidFill>
                  <a:schemeClr val="tx1"/>
                </a:solidFill>
              </a:rPr>
              <a:t>In a city environment</a:t>
            </a:r>
          </a:p>
        </p:txBody>
      </p:sp>
      <p:sp>
        <p:nvSpPr>
          <p:cNvPr id="14" name="Rectangle: Rounded Corners 13">
            <a:extLst>
              <a:ext uri="{FF2B5EF4-FFF2-40B4-BE49-F238E27FC236}">
                <a16:creationId xmlns:a16="http://schemas.microsoft.com/office/drawing/2014/main" id="{B98BA67E-CC2A-4CFC-A8D0-1619DAC2385F}"/>
              </a:ext>
            </a:extLst>
          </p:cNvPr>
          <p:cNvSpPr/>
          <p:nvPr/>
        </p:nvSpPr>
        <p:spPr>
          <a:xfrm>
            <a:off x="1664024" y="5153916"/>
            <a:ext cx="4806144" cy="1254668"/>
          </a:xfrm>
          <a:prstGeom prst="roundRect">
            <a:avLst/>
          </a:prstGeom>
          <a:solidFill>
            <a:srgbClr val="CCFFCC"/>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Victims aged 12 to 14</a:t>
            </a:r>
          </a:p>
          <a:p>
            <a:pPr marL="285750" indent="-285750">
              <a:buFont typeface="Arial" panose="020B0604020202020204" pitchFamily="34" charset="0"/>
              <a:buChar char="•"/>
            </a:pPr>
            <a:r>
              <a:rPr lang="en-US" dirty="0">
                <a:solidFill>
                  <a:schemeClr val="tx1"/>
                </a:solidFill>
              </a:rPr>
              <a:t>Attempted offenses along roads/highways</a:t>
            </a:r>
          </a:p>
          <a:p>
            <a:pPr marL="285750" indent="-285750">
              <a:buFont typeface="Arial" panose="020B0604020202020204" pitchFamily="34" charset="0"/>
              <a:buChar char="•"/>
            </a:pPr>
            <a:r>
              <a:rPr lang="en-US" dirty="0">
                <a:solidFill>
                  <a:schemeClr val="tx1"/>
                </a:solidFill>
              </a:rPr>
              <a:t>Offender a stranger or unknown</a:t>
            </a:r>
          </a:p>
          <a:p>
            <a:pPr marL="285750" indent="-285750">
              <a:buFont typeface="Arial" panose="020B0604020202020204" pitchFamily="34" charset="0"/>
              <a:buChar char="•"/>
            </a:pPr>
            <a:r>
              <a:rPr lang="en-US" dirty="0">
                <a:solidFill>
                  <a:schemeClr val="tx1"/>
                </a:solidFill>
              </a:rPr>
              <a:t>In the East-North-Central country division</a:t>
            </a:r>
          </a:p>
        </p:txBody>
      </p:sp>
      <p:sp>
        <p:nvSpPr>
          <p:cNvPr id="15" name="Rectangle: Rounded Corners 14">
            <a:extLst>
              <a:ext uri="{FF2B5EF4-FFF2-40B4-BE49-F238E27FC236}">
                <a16:creationId xmlns:a16="http://schemas.microsoft.com/office/drawing/2014/main" id="{88380AD3-A3EB-4B4F-A44E-E5A49555AD29}"/>
              </a:ext>
            </a:extLst>
          </p:cNvPr>
          <p:cNvSpPr/>
          <p:nvPr/>
        </p:nvSpPr>
        <p:spPr>
          <a:xfrm>
            <a:off x="521110" y="3658132"/>
            <a:ext cx="4956822" cy="1254668"/>
          </a:xfrm>
          <a:prstGeom prst="roundRect">
            <a:avLst/>
          </a:prstGeom>
          <a:solidFill>
            <a:srgbClr val="CCFFCC"/>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 aged 5 to 8</a:t>
            </a:r>
          </a:p>
          <a:p>
            <a:pPr marL="285750" indent="-285750">
              <a:buFont typeface="Arial" panose="020B0604020202020204" pitchFamily="34" charset="0"/>
              <a:buChar char="•"/>
            </a:pPr>
            <a:r>
              <a:rPr lang="en-US" dirty="0">
                <a:solidFill>
                  <a:schemeClr val="tx1"/>
                </a:solidFill>
              </a:rPr>
              <a:t>Offender is female parent aged 24 to 41</a:t>
            </a:r>
          </a:p>
          <a:p>
            <a:pPr marL="285750" indent="-285750">
              <a:buFont typeface="Arial" panose="020B0604020202020204" pitchFamily="34" charset="0"/>
              <a:buChar char="•"/>
            </a:pPr>
            <a:r>
              <a:rPr lang="en-US" dirty="0">
                <a:solidFill>
                  <a:schemeClr val="tx1"/>
                </a:solidFill>
              </a:rPr>
              <a:t>Time is 0600 to 1100</a:t>
            </a:r>
          </a:p>
          <a:p>
            <a:pPr marL="285750" indent="-285750">
              <a:buFont typeface="Arial" panose="020B0604020202020204" pitchFamily="34" charset="0"/>
              <a:buChar char="•"/>
            </a:pPr>
            <a:r>
              <a:rPr lang="en-US" dirty="0">
                <a:solidFill>
                  <a:schemeClr val="tx1"/>
                </a:solidFill>
              </a:rPr>
              <a:t>In the East-South-Central country division</a:t>
            </a:r>
          </a:p>
        </p:txBody>
      </p:sp>
      <p:sp>
        <p:nvSpPr>
          <p:cNvPr id="17" name="Rectangle: Rounded Corners 16">
            <a:extLst>
              <a:ext uri="{FF2B5EF4-FFF2-40B4-BE49-F238E27FC236}">
                <a16:creationId xmlns:a16="http://schemas.microsoft.com/office/drawing/2014/main" id="{8E7FD3A1-6C3F-430F-B20C-E1900F64DB8D}"/>
              </a:ext>
            </a:extLst>
          </p:cNvPr>
          <p:cNvSpPr/>
          <p:nvPr/>
        </p:nvSpPr>
        <p:spPr>
          <a:xfrm>
            <a:off x="7079445" y="4406534"/>
            <a:ext cx="4436533" cy="1494763"/>
          </a:xfrm>
          <a:prstGeom prst="roundRect">
            <a:avLst/>
          </a:prstGeom>
          <a:solidFill>
            <a:srgbClr val="CC99FF"/>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Female victim</a:t>
            </a:r>
          </a:p>
          <a:p>
            <a:pPr marL="285750" indent="-285750">
              <a:buFont typeface="Arial" panose="020B0604020202020204" pitchFamily="34" charset="0"/>
              <a:buChar char="•"/>
            </a:pPr>
            <a:r>
              <a:rPr lang="en-US" dirty="0">
                <a:solidFill>
                  <a:schemeClr val="tx1"/>
                </a:solidFill>
              </a:rPr>
              <a:t>Male offender</a:t>
            </a:r>
          </a:p>
          <a:p>
            <a:pPr marL="285750" indent="-285750">
              <a:buFont typeface="Arial" panose="020B0604020202020204" pitchFamily="34" charset="0"/>
              <a:buChar char="•"/>
            </a:pPr>
            <a:r>
              <a:rPr lang="en-US" dirty="0">
                <a:solidFill>
                  <a:schemeClr val="tx1"/>
                </a:solidFill>
              </a:rPr>
              <a:t>Offense occurs in a residence/home</a:t>
            </a:r>
          </a:p>
          <a:p>
            <a:pPr marL="285750" indent="-285750">
              <a:buFont typeface="Arial" panose="020B0604020202020204" pitchFamily="34" charset="0"/>
              <a:buChar char="•"/>
            </a:pPr>
            <a:r>
              <a:rPr lang="en-US" dirty="0">
                <a:solidFill>
                  <a:schemeClr val="tx1"/>
                </a:solidFill>
              </a:rPr>
              <a:t>One victim, one offender, one offense</a:t>
            </a:r>
          </a:p>
        </p:txBody>
      </p:sp>
    </p:spTree>
    <p:extLst>
      <p:ext uri="{BB962C8B-B14F-4D97-AF65-F5344CB8AC3E}">
        <p14:creationId xmlns:p14="http://schemas.microsoft.com/office/powerpoint/2010/main" val="3237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P spid="15" grpId="0" animBg="1"/>
      <p:bldP spid="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Picture 3">
            <a:extLst>
              <a:ext uri="{FF2B5EF4-FFF2-40B4-BE49-F238E27FC236}">
                <a16:creationId xmlns:a16="http://schemas.microsoft.com/office/drawing/2014/main" id="{6DDEF4A8-573D-457E-B93A-EC11469FFAA0}"/>
              </a:ext>
            </a:extLst>
          </p:cNvPr>
          <p:cNvPicPr>
            <a:picLocks noChangeAspect="1"/>
          </p:cNvPicPr>
          <p:nvPr/>
        </p:nvPicPr>
        <p:blipFill>
          <a:blip r:embed="rId3"/>
          <a:stretch>
            <a:fillRect/>
          </a:stretch>
        </p:blipFill>
        <p:spPr>
          <a:xfrm>
            <a:off x="0" y="250825"/>
            <a:ext cx="12192000" cy="6356350"/>
          </a:xfrm>
          <a:prstGeom prst="rect">
            <a:avLst/>
          </a:prstGeom>
        </p:spPr>
      </p:pic>
      <p:sp>
        <p:nvSpPr>
          <p:cNvPr id="183" name="Google Shape;183;p10"/>
          <p:cNvSpPr txBox="1">
            <a:spLocks noGrp="1"/>
          </p:cNvSpPr>
          <p:nvPr>
            <p:ph type="title"/>
          </p:nvPr>
        </p:nvSpPr>
        <p:spPr>
          <a:xfrm>
            <a:off x="650240" y="2104248"/>
            <a:ext cx="2367280"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600" b="1" dirty="0"/>
              <a:t>Homicide</a:t>
            </a:r>
            <a:endParaRPr sz="36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82</a:t>
            </a:fld>
            <a:endParaRPr lang="en-US" dirty="0"/>
          </a:p>
        </p:txBody>
      </p:sp>
    </p:spTree>
    <p:extLst>
      <p:ext uri="{BB962C8B-B14F-4D97-AF65-F5344CB8AC3E}">
        <p14:creationId xmlns:p14="http://schemas.microsoft.com/office/powerpoint/2010/main" val="568447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4" name="Picture 3">
            <a:extLst>
              <a:ext uri="{FF2B5EF4-FFF2-40B4-BE49-F238E27FC236}">
                <a16:creationId xmlns:a16="http://schemas.microsoft.com/office/drawing/2014/main" id="{8BE5D72C-7808-48A2-8F44-186B295335E3}"/>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0" y="1"/>
            <a:ext cx="2316480" cy="71120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Homicide</a:t>
            </a:r>
            <a:endParaRPr sz="32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83</a:t>
            </a:fld>
            <a:endParaRPr lang="en-US" dirty="0"/>
          </a:p>
        </p:txBody>
      </p:sp>
      <p:sp>
        <p:nvSpPr>
          <p:cNvPr id="7" name="Rectangle: Rounded Corners 6">
            <a:extLst>
              <a:ext uri="{FF2B5EF4-FFF2-40B4-BE49-F238E27FC236}">
                <a16:creationId xmlns:a16="http://schemas.microsoft.com/office/drawing/2014/main" id="{3D00FA4F-2BE9-4DE9-904A-3A27C5D5895E}"/>
              </a:ext>
            </a:extLst>
          </p:cNvPr>
          <p:cNvSpPr/>
          <p:nvPr/>
        </p:nvSpPr>
        <p:spPr>
          <a:xfrm>
            <a:off x="171138" y="2228154"/>
            <a:ext cx="6079067" cy="1751179"/>
          </a:xfrm>
          <a:prstGeom prst="roundRect">
            <a:avLst/>
          </a:prstGeom>
          <a:solidFill>
            <a:srgbClr val="CCFFCC"/>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Drug dealing involved</a:t>
            </a:r>
          </a:p>
          <a:p>
            <a:pPr marL="285750" indent="-285750">
              <a:buFont typeface="Arial" panose="020B0604020202020204" pitchFamily="34" charset="0"/>
              <a:buChar char="•"/>
            </a:pPr>
            <a:r>
              <a:rPr lang="en-US" dirty="0">
                <a:solidFill>
                  <a:schemeClr val="tx1"/>
                </a:solidFill>
              </a:rPr>
              <a:t>Drugs as a weapon</a:t>
            </a:r>
          </a:p>
          <a:p>
            <a:pPr marL="285750" indent="-285750">
              <a:buFont typeface="Arial" panose="020B0604020202020204" pitchFamily="34" charset="0"/>
              <a:buChar char="•"/>
            </a:pPr>
            <a:r>
              <a:rPr lang="en-US" dirty="0">
                <a:solidFill>
                  <a:schemeClr val="tx1"/>
                </a:solidFill>
              </a:rPr>
              <a:t>Offender using drugs</a:t>
            </a:r>
          </a:p>
          <a:p>
            <a:pPr marL="285750" indent="-285750">
              <a:buFont typeface="Arial" panose="020B0604020202020204" pitchFamily="34" charset="0"/>
              <a:buChar char="•"/>
            </a:pPr>
            <a:r>
              <a:rPr lang="en-US" dirty="0">
                <a:solidFill>
                  <a:schemeClr val="tx1"/>
                </a:solidFill>
              </a:rPr>
              <a:t>Lacerations, internal, and other major injuries</a:t>
            </a:r>
          </a:p>
          <a:p>
            <a:pPr marL="285750" indent="-285750">
              <a:buFont typeface="Arial" panose="020B0604020202020204" pitchFamily="34" charset="0"/>
              <a:buChar char="•"/>
            </a:pPr>
            <a:r>
              <a:rPr lang="en-US" dirty="0">
                <a:solidFill>
                  <a:schemeClr val="tx1"/>
                </a:solidFill>
              </a:rPr>
              <a:t>In the Mountain and West-South-Central country divisions</a:t>
            </a:r>
          </a:p>
        </p:txBody>
      </p:sp>
      <p:sp>
        <p:nvSpPr>
          <p:cNvPr id="9" name="Rectangle: Rounded Corners 8">
            <a:extLst>
              <a:ext uri="{FF2B5EF4-FFF2-40B4-BE49-F238E27FC236}">
                <a16:creationId xmlns:a16="http://schemas.microsoft.com/office/drawing/2014/main" id="{B466F471-D9E8-4A91-A262-48F119A4C4BF}"/>
              </a:ext>
            </a:extLst>
          </p:cNvPr>
          <p:cNvSpPr/>
          <p:nvPr/>
        </p:nvSpPr>
        <p:spPr>
          <a:xfrm>
            <a:off x="305604" y="4738519"/>
            <a:ext cx="4848619" cy="151553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Female victim aged 0 to 2</a:t>
            </a:r>
          </a:p>
          <a:p>
            <a:pPr marL="285750" indent="-285750">
              <a:buFont typeface="Arial" panose="020B0604020202020204" pitchFamily="34" charset="0"/>
              <a:buChar char="•"/>
            </a:pPr>
            <a:r>
              <a:rPr lang="en-US" dirty="0">
                <a:solidFill>
                  <a:schemeClr val="tx1"/>
                </a:solidFill>
              </a:rPr>
              <a:t>Female offender aged 24 to 32</a:t>
            </a:r>
          </a:p>
          <a:p>
            <a:pPr marL="285750" indent="-285750">
              <a:buFont typeface="Arial" panose="020B0604020202020204" pitchFamily="34" charset="0"/>
              <a:buChar char="•"/>
            </a:pPr>
            <a:r>
              <a:rPr lang="en-US" dirty="0">
                <a:solidFill>
                  <a:schemeClr val="tx1"/>
                </a:solidFill>
              </a:rPr>
              <a:t>Time is 1200 to 1700</a:t>
            </a:r>
          </a:p>
          <a:p>
            <a:pPr marL="285750" indent="-285750">
              <a:buFont typeface="Arial" panose="020B0604020202020204" pitchFamily="34" charset="0"/>
              <a:buChar char="•"/>
            </a:pPr>
            <a:r>
              <a:rPr lang="en-US" dirty="0">
                <a:solidFill>
                  <a:schemeClr val="tx1"/>
                </a:solidFill>
              </a:rPr>
              <a:t>Hands/Feet as weapons</a:t>
            </a:r>
          </a:p>
          <a:p>
            <a:pPr marL="285750" indent="-285750">
              <a:buFont typeface="Arial" panose="020B0604020202020204" pitchFamily="34" charset="0"/>
              <a:buChar char="•"/>
            </a:pPr>
            <a:r>
              <a:rPr lang="en-US" dirty="0">
                <a:solidFill>
                  <a:schemeClr val="tx1"/>
                </a:solidFill>
              </a:rPr>
              <a:t>In the East-North-Central country division</a:t>
            </a:r>
          </a:p>
        </p:txBody>
      </p:sp>
      <p:sp>
        <p:nvSpPr>
          <p:cNvPr id="10" name="Rectangle: Rounded Corners 9">
            <a:extLst>
              <a:ext uri="{FF2B5EF4-FFF2-40B4-BE49-F238E27FC236}">
                <a16:creationId xmlns:a16="http://schemas.microsoft.com/office/drawing/2014/main" id="{76194833-D295-43E6-8023-7A0806E4AB9C}"/>
              </a:ext>
            </a:extLst>
          </p:cNvPr>
          <p:cNvSpPr/>
          <p:nvPr/>
        </p:nvSpPr>
        <p:spPr>
          <a:xfrm>
            <a:off x="5535383" y="4241371"/>
            <a:ext cx="6485479" cy="1789928"/>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Victims age is 3 to 4</a:t>
            </a:r>
          </a:p>
          <a:p>
            <a:pPr marL="285750" indent="-285750">
              <a:buFont typeface="Arial" panose="020B0604020202020204" pitchFamily="34" charset="0"/>
              <a:buChar char="•"/>
            </a:pPr>
            <a:r>
              <a:rPr lang="en-US" dirty="0">
                <a:solidFill>
                  <a:schemeClr val="tx1"/>
                </a:solidFill>
              </a:rPr>
              <a:t>Offender age is 16 to 18 or 32 to 41</a:t>
            </a:r>
          </a:p>
          <a:p>
            <a:pPr marL="285750" indent="-285750">
              <a:buFont typeface="Arial" panose="020B0604020202020204" pitchFamily="34" charset="0"/>
              <a:buChar char="•"/>
            </a:pPr>
            <a:r>
              <a:rPr lang="en-US" dirty="0">
                <a:solidFill>
                  <a:schemeClr val="tx1"/>
                </a:solidFill>
              </a:rPr>
              <a:t>Offender relationship is an acquaintance or unknown</a:t>
            </a:r>
          </a:p>
          <a:p>
            <a:pPr marL="285750" indent="-285750">
              <a:buFont typeface="Arial" panose="020B0604020202020204" pitchFamily="34" charset="0"/>
              <a:buChar char="•"/>
            </a:pPr>
            <a:r>
              <a:rPr lang="en-US" dirty="0">
                <a:solidFill>
                  <a:schemeClr val="tx1"/>
                </a:solidFill>
              </a:rPr>
              <a:t>Time is midnight to 1100 hours along roads/highways</a:t>
            </a:r>
          </a:p>
          <a:p>
            <a:pPr marL="285750" indent="-285750">
              <a:buFont typeface="Arial" panose="020B0604020202020204" pitchFamily="34" charset="0"/>
              <a:buChar char="•"/>
            </a:pPr>
            <a:r>
              <a:rPr lang="en-US" dirty="0">
                <a:solidFill>
                  <a:schemeClr val="tx1"/>
                </a:solidFill>
              </a:rPr>
              <a:t>Circumstances involve an argument</a:t>
            </a:r>
          </a:p>
          <a:p>
            <a:pPr marL="285750" indent="-285750">
              <a:buFont typeface="Arial" panose="020B0604020202020204" pitchFamily="34" charset="0"/>
              <a:buChar char="•"/>
            </a:pPr>
            <a:r>
              <a:rPr lang="en-US" dirty="0">
                <a:solidFill>
                  <a:schemeClr val="tx1"/>
                </a:solidFill>
              </a:rPr>
              <a:t>In the East-South-Central and South-Atlantic country division</a:t>
            </a:r>
          </a:p>
        </p:txBody>
      </p:sp>
      <p:sp>
        <p:nvSpPr>
          <p:cNvPr id="11" name="Rectangle: Rounded Corners 10">
            <a:extLst>
              <a:ext uri="{FF2B5EF4-FFF2-40B4-BE49-F238E27FC236}">
                <a16:creationId xmlns:a16="http://schemas.microsoft.com/office/drawing/2014/main" id="{F0CB18CC-1753-4925-8086-C2FCB4A70CCE}"/>
              </a:ext>
            </a:extLst>
          </p:cNvPr>
          <p:cNvSpPr/>
          <p:nvPr/>
        </p:nvSpPr>
        <p:spPr>
          <a:xfrm>
            <a:off x="992830" y="640640"/>
            <a:ext cx="4677719" cy="1223448"/>
          </a:xfrm>
          <a:prstGeom prst="roundRect">
            <a:avLst/>
          </a:prstGeom>
          <a:solidFill>
            <a:srgbClr val="CC99FF"/>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 is male</a:t>
            </a:r>
          </a:p>
          <a:p>
            <a:pPr marL="285750" indent="-285750">
              <a:buFont typeface="Arial" panose="020B0604020202020204" pitchFamily="34" charset="0"/>
              <a:buChar char="•"/>
            </a:pPr>
            <a:r>
              <a:rPr lang="en-US" dirty="0">
                <a:solidFill>
                  <a:schemeClr val="tx1"/>
                </a:solidFill>
              </a:rPr>
              <a:t>Offender is male</a:t>
            </a:r>
          </a:p>
          <a:p>
            <a:pPr marL="285750" indent="-285750">
              <a:buFont typeface="Arial" panose="020B0604020202020204" pitchFamily="34" charset="0"/>
              <a:buChar char="•"/>
            </a:pPr>
            <a:r>
              <a:rPr lang="en-US" dirty="0">
                <a:solidFill>
                  <a:schemeClr val="tx1"/>
                </a:solidFill>
              </a:rPr>
              <a:t>Offense occurs in a residence/home</a:t>
            </a:r>
          </a:p>
          <a:p>
            <a:pPr marL="285750" indent="-285750">
              <a:buFont typeface="Arial" panose="020B0604020202020204" pitchFamily="34" charset="0"/>
              <a:buChar char="•"/>
            </a:pPr>
            <a:r>
              <a:rPr lang="en-US" dirty="0">
                <a:solidFill>
                  <a:schemeClr val="tx1"/>
                </a:solidFill>
              </a:rPr>
              <a:t>One victim, one offender, one offense</a:t>
            </a:r>
          </a:p>
        </p:txBody>
      </p:sp>
      <p:sp>
        <p:nvSpPr>
          <p:cNvPr id="12" name="Rectangle: Rounded Corners 11">
            <a:extLst>
              <a:ext uri="{FF2B5EF4-FFF2-40B4-BE49-F238E27FC236}">
                <a16:creationId xmlns:a16="http://schemas.microsoft.com/office/drawing/2014/main" id="{45E83956-6921-4CE1-B2D5-D1839C264FEE}"/>
              </a:ext>
            </a:extLst>
          </p:cNvPr>
          <p:cNvSpPr/>
          <p:nvPr/>
        </p:nvSpPr>
        <p:spPr>
          <a:xfrm>
            <a:off x="7024527" y="580739"/>
            <a:ext cx="4677719" cy="1789928"/>
          </a:xfrm>
          <a:prstGeom prst="roundRect">
            <a:avLst/>
          </a:prstGeom>
          <a:solidFill>
            <a:srgbClr val="CC99FF"/>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 is aged 15 to 17</a:t>
            </a:r>
          </a:p>
          <a:p>
            <a:pPr marL="285750" indent="-285750">
              <a:buFont typeface="Arial" panose="020B0604020202020204" pitchFamily="34" charset="0"/>
              <a:buChar char="•"/>
            </a:pPr>
            <a:r>
              <a:rPr lang="en-US" dirty="0">
                <a:solidFill>
                  <a:schemeClr val="tx1"/>
                </a:solidFill>
              </a:rPr>
              <a:t>Offender is aged 18 to 24</a:t>
            </a:r>
          </a:p>
          <a:p>
            <a:pPr marL="285750" indent="-285750">
              <a:buFont typeface="Arial" panose="020B0604020202020204" pitchFamily="34" charset="0"/>
              <a:buChar char="•"/>
            </a:pPr>
            <a:r>
              <a:rPr lang="en-US" dirty="0">
                <a:solidFill>
                  <a:schemeClr val="tx1"/>
                </a:solidFill>
              </a:rPr>
              <a:t>Time is 1800 to 2300</a:t>
            </a:r>
          </a:p>
          <a:p>
            <a:pPr marL="285750" indent="-285750">
              <a:buFont typeface="Arial" panose="020B0604020202020204" pitchFamily="34" charset="0"/>
              <a:buChar char="•"/>
            </a:pPr>
            <a:r>
              <a:rPr lang="en-US" dirty="0">
                <a:solidFill>
                  <a:schemeClr val="tx1"/>
                </a:solidFill>
              </a:rPr>
              <a:t>Gun used as a weapon</a:t>
            </a:r>
          </a:p>
          <a:p>
            <a:pPr marL="285750" indent="-285750">
              <a:buFont typeface="Arial" panose="020B0604020202020204" pitchFamily="34" charset="0"/>
              <a:buChar char="•"/>
            </a:pPr>
            <a:r>
              <a:rPr lang="en-US" dirty="0">
                <a:solidFill>
                  <a:schemeClr val="tx1"/>
                </a:solidFill>
              </a:rPr>
              <a:t>Multiple victims, offenders, and offenses</a:t>
            </a:r>
          </a:p>
          <a:p>
            <a:pPr marL="285750" indent="-285750">
              <a:buFont typeface="Arial" panose="020B0604020202020204" pitchFamily="34" charset="0"/>
              <a:buChar char="•"/>
            </a:pPr>
            <a:r>
              <a:rPr lang="en-US" dirty="0">
                <a:solidFill>
                  <a:schemeClr val="tx1"/>
                </a:solidFill>
              </a:rPr>
              <a:t>In a city environment</a:t>
            </a:r>
          </a:p>
        </p:txBody>
      </p:sp>
    </p:spTree>
    <p:extLst>
      <p:ext uri="{BB962C8B-B14F-4D97-AF65-F5344CB8AC3E}">
        <p14:creationId xmlns:p14="http://schemas.microsoft.com/office/powerpoint/2010/main" val="42531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6E1742A2-2F42-4052-AD14-692E5A48F2A7}"/>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1075356" y="2040079"/>
            <a:ext cx="2367280"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600" b="1" dirty="0"/>
              <a:t>Sex Offense</a:t>
            </a:r>
            <a:endParaRPr sz="36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84</a:t>
            </a:fld>
            <a:endParaRPr lang="en-US" dirty="0"/>
          </a:p>
        </p:txBody>
      </p:sp>
    </p:spTree>
    <p:extLst>
      <p:ext uri="{BB962C8B-B14F-4D97-AF65-F5344CB8AC3E}">
        <p14:creationId xmlns:p14="http://schemas.microsoft.com/office/powerpoint/2010/main" val="2770269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6F089F7D-0900-436C-AE29-DA359026D2B8}"/>
              </a:ext>
            </a:extLst>
          </p:cNvPr>
          <p:cNvPicPr>
            <a:picLocks noChangeAspect="1"/>
          </p:cNvPicPr>
          <p:nvPr/>
        </p:nvPicPr>
        <p:blipFill>
          <a:blip r:embed="rId3"/>
          <a:stretch>
            <a:fillRect/>
          </a:stretch>
        </p:blipFill>
        <p:spPr>
          <a:xfrm>
            <a:off x="305604" y="0"/>
            <a:ext cx="11580792" cy="6858000"/>
          </a:xfrm>
          <a:prstGeom prst="rect">
            <a:avLst/>
          </a:prstGeom>
        </p:spPr>
      </p:pic>
      <p:sp>
        <p:nvSpPr>
          <p:cNvPr id="183" name="Google Shape;183;p10"/>
          <p:cNvSpPr txBox="1">
            <a:spLocks noGrp="1"/>
          </p:cNvSpPr>
          <p:nvPr>
            <p:ph type="title"/>
          </p:nvPr>
        </p:nvSpPr>
        <p:spPr>
          <a:xfrm>
            <a:off x="0" y="1"/>
            <a:ext cx="2316480" cy="71120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Sex Offense</a:t>
            </a:r>
            <a:endParaRPr sz="3200"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85</a:t>
            </a:fld>
            <a:endParaRPr lang="en-US" dirty="0"/>
          </a:p>
        </p:txBody>
      </p:sp>
      <p:sp>
        <p:nvSpPr>
          <p:cNvPr id="7" name="Rectangle: Rounded Corners 6">
            <a:extLst>
              <a:ext uri="{FF2B5EF4-FFF2-40B4-BE49-F238E27FC236}">
                <a16:creationId xmlns:a16="http://schemas.microsoft.com/office/drawing/2014/main" id="{E269EFAC-B6D4-46ED-8D4A-FAE8D15414FD}"/>
              </a:ext>
            </a:extLst>
          </p:cNvPr>
          <p:cNvSpPr/>
          <p:nvPr/>
        </p:nvSpPr>
        <p:spPr>
          <a:xfrm>
            <a:off x="4667256" y="4410191"/>
            <a:ext cx="7164884" cy="1495586"/>
          </a:xfrm>
          <a:prstGeom prst="roundRect">
            <a:avLst/>
          </a:prstGeom>
          <a:solidFill>
            <a:srgbClr val="CCFFCC"/>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 aged 12 to 17</a:t>
            </a:r>
          </a:p>
          <a:p>
            <a:pPr marL="285750" indent="-285750">
              <a:buFont typeface="Arial" panose="020B0604020202020204" pitchFamily="34" charset="0"/>
              <a:buChar char="•"/>
            </a:pPr>
            <a:r>
              <a:rPr lang="en-US" dirty="0">
                <a:solidFill>
                  <a:schemeClr val="tx1"/>
                </a:solidFill>
              </a:rPr>
              <a:t>Offender is an acquaintance aged 18 to 24</a:t>
            </a:r>
          </a:p>
          <a:p>
            <a:pPr marL="285750" indent="-285750">
              <a:buFont typeface="Arial" panose="020B0604020202020204" pitchFamily="34" charset="0"/>
              <a:buChar char="•"/>
            </a:pPr>
            <a:r>
              <a:rPr lang="en-US" dirty="0">
                <a:solidFill>
                  <a:schemeClr val="tx1"/>
                </a:solidFill>
              </a:rPr>
              <a:t>Time is 1200 to 2300</a:t>
            </a:r>
          </a:p>
          <a:p>
            <a:pPr marL="285750" indent="-285750">
              <a:buFont typeface="Arial" panose="020B0604020202020204" pitchFamily="34" charset="0"/>
              <a:buChar char="•"/>
            </a:pPr>
            <a:r>
              <a:rPr lang="en-US" dirty="0">
                <a:solidFill>
                  <a:schemeClr val="tx1"/>
                </a:solidFill>
              </a:rPr>
              <a:t>No weapon involved</a:t>
            </a:r>
          </a:p>
          <a:p>
            <a:pPr marL="285750" indent="-285750">
              <a:buFont typeface="Arial" panose="020B0604020202020204" pitchFamily="34" charset="0"/>
              <a:buChar char="•"/>
            </a:pPr>
            <a:r>
              <a:rPr lang="en-US" dirty="0">
                <a:solidFill>
                  <a:schemeClr val="tx1"/>
                </a:solidFill>
              </a:rPr>
              <a:t>In a city environment within the East-North-Central country division</a:t>
            </a:r>
          </a:p>
        </p:txBody>
      </p:sp>
      <p:sp>
        <p:nvSpPr>
          <p:cNvPr id="8" name="Rectangle: Rounded Corners 7">
            <a:extLst>
              <a:ext uri="{FF2B5EF4-FFF2-40B4-BE49-F238E27FC236}">
                <a16:creationId xmlns:a16="http://schemas.microsoft.com/office/drawing/2014/main" id="{FC7EC74F-08B7-439C-B3E9-51DBF49C1053}"/>
              </a:ext>
            </a:extLst>
          </p:cNvPr>
          <p:cNvSpPr/>
          <p:nvPr/>
        </p:nvSpPr>
        <p:spPr>
          <a:xfrm>
            <a:off x="5237438" y="1490563"/>
            <a:ext cx="6648958" cy="1591734"/>
          </a:xfrm>
          <a:prstGeom prst="roundRect">
            <a:avLst/>
          </a:prstGeom>
          <a:solidFill>
            <a:srgbClr val="00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Victim is male aged 5 to 11</a:t>
            </a:r>
          </a:p>
          <a:p>
            <a:pPr marL="285750" indent="-285750">
              <a:buFont typeface="Arial" panose="020B0604020202020204" pitchFamily="34" charset="0"/>
              <a:buChar char="•"/>
            </a:pPr>
            <a:r>
              <a:rPr lang="en-US" dirty="0">
                <a:solidFill>
                  <a:schemeClr val="tx1"/>
                </a:solidFill>
              </a:rPr>
              <a:t>Offender is parent or of unknown relationship aged 24 or older</a:t>
            </a:r>
          </a:p>
          <a:p>
            <a:pPr marL="285750" indent="-285750">
              <a:buFont typeface="Arial" panose="020B0604020202020204" pitchFamily="34" charset="0"/>
              <a:buChar char="•"/>
            </a:pPr>
            <a:r>
              <a:rPr lang="en-US" dirty="0">
                <a:solidFill>
                  <a:schemeClr val="tx1"/>
                </a:solidFill>
              </a:rPr>
              <a:t>Time is midnight to 1100</a:t>
            </a:r>
          </a:p>
          <a:p>
            <a:pPr marL="285750" indent="-285750">
              <a:buFont typeface="Arial" panose="020B0604020202020204" pitchFamily="34" charset="0"/>
              <a:buChar char="•"/>
            </a:pPr>
            <a:r>
              <a:rPr lang="en-US" dirty="0">
                <a:solidFill>
                  <a:schemeClr val="tx1"/>
                </a:solidFill>
              </a:rPr>
              <a:t>Multiple victims, offenders, and offenses</a:t>
            </a:r>
          </a:p>
          <a:p>
            <a:pPr marL="285750" indent="-285750">
              <a:buFont typeface="Arial" panose="020B0604020202020204" pitchFamily="34" charset="0"/>
              <a:buChar char="•"/>
            </a:pPr>
            <a:r>
              <a:rPr lang="en-US" dirty="0">
                <a:solidFill>
                  <a:schemeClr val="tx1"/>
                </a:solidFill>
              </a:rPr>
              <a:t>In the East-South-Central and South-Atlantic country division</a:t>
            </a:r>
          </a:p>
        </p:txBody>
      </p:sp>
      <p:sp>
        <p:nvSpPr>
          <p:cNvPr id="10" name="Rectangle: Rounded Corners 9">
            <a:extLst>
              <a:ext uri="{FF2B5EF4-FFF2-40B4-BE49-F238E27FC236}">
                <a16:creationId xmlns:a16="http://schemas.microsoft.com/office/drawing/2014/main" id="{B228D4DE-5E98-4F25-AFC3-BB1E205C0ED6}"/>
              </a:ext>
            </a:extLst>
          </p:cNvPr>
          <p:cNvSpPr/>
          <p:nvPr/>
        </p:nvSpPr>
        <p:spPr>
          <a:xfrm>
            <a:off x="724456" y="4250341"/>
            <a:ext cx="3458368" cy="1591734"/>
          </a:xfrm>
          <a:prstGeom prst="roundRect">
            <a:avLst/>
          </a:prstGeom>
          <a:solidFill>
            <a:srgbClr val="CC99FF"/>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Male offender</a:t>
            </a:r>
          </a:p>
          <a:p>
            <a:pPr marL="285750" indent="-285750">
              <a:buFont typeface="Arial" panose="020B0604020202020204" pitchFamily="34" charset="0"/>
              <a:buChar char="•"/>
            </a:pPr>
            <a:r>
              <a:rPr lang="en-US" dirty="0">
                <a:solidFill>
                  <a:schemeClr val="tx1"/>
                </a:solidFill>
              </a:rPr>
              <a:t>Female victim</a:t>
            </a:r>
          </a:p>
          <a:p>
            <a:pPr marL="285750" indent="-285750">
              <a:buFont typeface="Arial" panose="020B0604020202020204" pitchFamily="34" charset="0"/>
              <a:buChar char="•"/>
            </a:pPr>
            <a:r>
              <a:rPr lang="en-US" dirty="0">
                <a:solidFill>
                  <a:schemeClr val="tx1"/>
                </a:solidFill>
              </a:rPr>
              <a:t>Hands/feet as weapon</a:t>
            </a:r>
          </a:p>
          <a:p>
            <a:pPr marL="285750" indent="-285750">
              <a:buFont typeface="Arial" panose="020B0604020202020204" pitchFamily="34" charset="0"/>
              <a:buChar char="•"/>
            </a:pPr>
            <a:r>
              <a:rPr lang="en-US" dirty="0">
                <a:solidFill>
                  <a:schemeClr val="tx1"/>
                </a:solidFill>
              </a:rPr>
              <a:t>Offense in residence/home</a:t>
            </a:r>
          </a:p>
          <a:p>
            <a:pPr marL="285750" indent="-285750">
              <a:buFont typeface="Arial" panose="020B0604020202020204" pitchFamily="34" charset="0"/>
              <a:buChar char="•"/>
            </a:pPr>
            <a:r>
              <a:rPr lang="en-US" dirty="0">
                <a:solidFill>
                  <a:schemeClr val="tx1"/>
                </a:solidFill>
              </a:rPr>
              <a:t>Offense completed</a:t>
            </a:r>
          </a:p>
        </p:txBody>
      </p:sp>
      <p:sp>
        <p:nvSpPr>
          <p:cNvPr id="13" name="Rectangle: Rounded Corners 12">
            <a:extLst>
              <a:ext uri="{FF2B5EF4-FFF2-40B4-BE49-F238E27FC236}">
                <a16:creationId xmlns:a16="http://schemas.microsoft.com/office/drawing/2014/main" id="{A773D9EF-7E59-4A5F-91EE-00783089D35A}"/>
              </a:ext>
            </a:extLst>
          </p:cNvPr>
          <p:cNvSpPr/>
          <p:nvPr/>
        </p:nvSpPr>
        <p:spPr>
          <a:xfrm>
            <a:off x="492099" y="1586803"/>
            <a:ext cx="4175157" cy="1591734"/>
          </a:xfrm>
          <a:prstGeom prst="roundRect">
            <a:avLst/>
          </a:prstGeom>
          <a:solidFill>
            <a:srgbClr val="FF99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Offender is sibling aged 1 to 13</a:t>
            </a:r>
          </a:p>
          <a:p>
            <a:pPr marL="285750" indent="-285750">
              <a:buFont typeface="Arial" panose="020B0604020202020204" pitchFamily="34" charset="0"/>
              <a:buChar char="•"/>
            </a:pPr>
            <a:r>
              <a:rPr lang="en-US" dirty="0">
                <a:solidFill>
                  <a:schemeClr val="tx1"/>
                </a:solidFill>
              </a:rPr>
              <a:t>Offender female grandparent</a:t>
            </a:r>
          </a:p>
          <a:p>
            <a:pPr marL="285750" indent="-285750">
              <a:buFont typeface="Arial" panose="020B0604020202020204" pitchFamily="34" charset="0"/>
              <a:buChar char="•"/>
            </a:pPr>
            <a:r>
              <a:rPr lang="en-US" dirty="0">
                <a:solidFill>
                  <a:schemeClr val="tx1"/>
                </a:solidFill>
              </a:rPr>
              <a:t>Offender is boyfriend/girlfriend</a:t>
            </a:r>
          </a:p>
          <a:p>
            <a:pPr marL="285750" indent="-285750">
              <a:buFont typeface="Arial" panose="020B0604020202020204" pitchFamily="34" charset="0"/>
              <a:buChar char="•"/>
            </a:pPr>
            <a:r>
              <a:rPr lang="en-US" dirty="0">
                <a:solidFill>
                  <a:schemeClr val="tx1"/>
                </a:solidFill>
              </a:rPr>
              <a:t>Alcohol and/or drugs involved</a:t>
            </a:r>
          </a:p>
          <a:p>
            <a:pPr marL="285750" indent="-285750">
              <a:buFont typeface="Arial" panose="020B0604020202020204" pitchFamily="34" charset="0"/>
              <a:buChar char="•"/>
            </a:pPr>
            <a:r>
              <a:rPr lang="en-US" dirty="0">
                <a:solidFill>
                  <a:schemeClr val="tx1"/>
                </a:solidFill>
              </a:rPr>
              <a:t>West-South-Central country division</a:t>
            </a:r>
          </a:p>
        </p:txBody>
      </p:sp>
    </p:spTree>
    <p:extLst>
      <p:ext uri="{BB962C8B-B14F-4D97-AF65-F5344CB8AC3E}">
        <p14:creationId xmlns:p14="http://schemas.microsoft.com/office/powerpoint/2010/main" val="391243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Association Rule Learning</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86</a:t>
            </a:fld>
            <a:endParaRPr lang="en-US"/>
          </a:p>
        </p:txBody>
      </p:sp>
      <p:sp>
        <p:nvSpPr>
          <p:cNvPr id="11" name="Text Box 11">
            <a:extLst>
              <a:ext uri="{FF2B5EF4-FFF2-40B4-BE49-F238E27FC236}">
                <a16:creationId xmlns:a16="http://schemas.microsoft.com/office/drawing/2014/main" id="{7B160E45-2288-4F63-B6F2-CCFC4E22CD98}"/>
              </a:ext>
            </a:extLst>
          </p:cNvPr>
          <p:cNvSpPr txBox="1">
            <a:spLocks noChangeArrowheads="1"/>
          </p:cNvSpPr>
          <p:nvPr/>
        </p:nvSpPr>
        <p:spPr bwMode="auto">
          <a:xfrm>
            <a:off x="7990515" y="3719040"/>
            <a:ext cx="1154534" cy="39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2000" b="0">
                <a:solidFill>
                  <a:srgbClr val="FF0000"/>
                </a:solidFill>
                <a:latin typeface="Times New Roman" pitchFamily="18" charset="0"/>
              </a:rPr>
              <a:t>Example:</a:t>
            </a:r>
            <a:endParaRPr lang="en-US" altLang="en-US" b="0">
              <a:solidFill>
                <a:srgbClr val="FF0000"/>
              </a:solidFill>
              <a:latin typeface="Times New Roman" pitchFamily="18" charset="0"/>
            </a:endParaRPr>
          </a:p>
        </p:txBody>
      </p:sp>
      <p:graphicFrame>
        <p:nvGraphicFramePr>
          <p:cNvPr id="13" name="Object 12">
            <a:extLst>
              <a:ext uri="{FF2B5EF4-FFF2-40B4-BE49-F238E27FC236}">
                <a16:creationId xmlns:a16="http://schemas.microsoft.com/office/drawing/2014/main" id="{743BAF27-3F88-441C-BEEA-0BACB5215FC0}"/>
              </a:ext>
            </a:extLst>
          </p:cNvPr>
          <p:cNvGraphicFramePr>
            <a:graphicFrameLocks noChangeAspect="1"/>
          </p:cNvGraphicFramePr>
          <p:nvPr/>
        </p:nvGraphicFramePr>
        <p:xfrm>
          <a:off x="8681381" y="4090092"/>
          <a:ext cx="2901019" cy="367973"/>
        </p:xfrm>
        <a:graphic>
          <a:graphicData uri="http://schemas.openxmlformats.org/presentationml/2006/ole">
            <mc:AlternateContent xmlns:mc="http://schemas.openxmlformats.org/markup-compatibility/2006">
              <mc:Choice xmlns:v="urn:schemas-microsoft-com:vml" Requires="v">
                <p:oleObj spid="_x0000_s2401" name="Equation" r:id="rId4" imgW="1574800" imgH="203200" progId="Equation.3">
                  <p:embed/>
                </p:oleObj>
              </mc:Choice>
              <mc:Fallback>
                <p:oleObj name="Equation" r:id="rId4" imgW="1574800" imgH="203200" progId="Equation.3">
                  <p:embed/>
                  <p:pic>
                    <p:nvPicPr>
                      <p:cNvPr id="13" name="Object 12">
                        <a:extLst>
                          <a:ext uri="{FF2B5EF4-FFF2-40B4-BE49-F238E27FC236}">
                            <a16:creationId xmlns:a16="http://schemas.microsoft.com/office/drawing/2014/main" id="{743BAF27-3F88-441C-BEEA-0BACB5215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1381" y="4090092"/>
                        <a:ext cx="2901019" cy="367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4" name="Object 13">
                <a:extLst>
                  <a:ext uri="{FF2B5EF4-FFF2-40B4-BE49-F238E27FC236}">
                    <a16:creationId xmlns:a16="http://schemas.microsoft.com/office/drawing/2014/main" id="{65FC7504-53A7-4F9F-8746-E777F6A77067}"/>
                  </a:ext>
                </a:extLst>
              </p:cNvPr>
              <p:cNvSpPr txBox="1"/>
              <p:nvPr/>
            </p:nvSpPr>
            <p:spPr bwMode="auto">
              <a:xfrm>
                <a:off x="7675563" y="4679950"/>
                <a:ext cx="3802062" cy="68421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𝑠</m:t>
                      </m:r>
                      <m:r>
                        <a:rPr lang="en-US"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𝑐𝑜𝑢𝑛𝑡</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Milk</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Diaper</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Beer</m:t>
                          </m:r>
                          <m:r>
                            <a:rPr lang="en-US" i="1">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𝑁</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5</m:t>
                          </m:r>
                        </m:den>
                      </m:f>
                      <m:r>
                        <a:rPr lang="en-US" i="1">
                          <a:solidFill>
                            <a:srgbClr val="000000"/>
                          </a:solidFill>
                          <a:latin typeface="Cambria Math" panose="02040503050406030204" pitchFamily="18" charset="0"/>
                        </a:rPr>
                        <m:t>=0.4</m:t>
                      </m:r>
                    </m:oMath>
                  </m:oMathPara>
                </a14:m>
                <a:endParaRPr lang="en-US" dirty="0"/>
              </a:p>
            </p:txBody>
          </p:sp>
        </mc:Choice>
        <mc:Fallback xmlns="">
          <p:sp>
            <p:nvSpPr>
              <p:cNvPr id="14" name="Object 13">
                <a:extLst>
                  <a:ext uri="{FF2B5EF4-FFF2-40B4-BE49-F238E27FC236}">
                    <a16:creationId xmlns:a16="http://schemas.microsoft.com/office/drawing/2014/main" id="{65FC7504-53A7-4F9F-8746-E777F6A77067}"/>
                  </a:ext>
                </a:extLst>
              </p:cNvPr>
              <p:cNvSpPr txBox="1">
                <a:spLocks noRot="1" noChangeAspect="1" noMove="1" noResize="1" noEditPoints="1" noAdjustHandles="1" noChangeArrowheads="1" noChangeShapeType="1" noTextEdit="1"/>
              </p:cNvSpPr>
              <p:nvPr/>
            </p:nvSpPr>
            <p:spPr bwMode="auto">
              <a:xfrm>
                <a:off x="7675563" y="4679950"/>
                <a:ext cx="3802062" cy="684213"/>
              </a:xfrm>
              <a:prstGeom prst="rect">
                <a:avLst/>
              </a:prstGeom>
              <a:blipFill>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bject 14">
                <a:extLst>
                  <a:ext uri="{FF2B5EF4-FFF2-40B4-BE49-F238E27FC236}">
                    <a16:creationId xmlns:a16="http://schemas.microsoft.com/office/drawing/2014/main" id="{BB2F96E8-3FA9-41B7-8F0C-D293B76171AB}"/>
                  </a:ext>
                </a:extLst>
              </p:cNvPr>
              <p:cNvSpPr txBox="1"/>
              <p:nvPr/>
            </p:nvSpPr>
            <p:spPr bwMode="auto">
              <a:xfrm>
                <a:off x="7604125" y="5492750"/>
                <a:ext cx="3825875" cy="677863"/>
              </a:xfrm>
              <a:prstGeom prst="rect">
                <a:avLst/>
              </a:prstGeom>
              <a:noFill/>
              <a:ln>
                <a:noFill/>
              </a:ln>
              <a:effectLst/>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rPr>
                        <m:t>𝑐</m:t>
                      </m:r>
                      <m:r>
                        <a:rPr lang="en-US" i="1" smtClean="0">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𝑐𝑜𝑢𝑛𝑡</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Milk</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Diaper</m:t>
                          </m:r>
                          <m:r>
                            <m:rPr>
                              <m:nor/>
                            </m:rPr>
                            <a:rPr lang="en-US" i="0">
                              <a:solidFill>
                                <a:srgbClr val="000000"/>
                              </a:solidFill>
                              <a:latin typeface="Cambria Math" panose="02040503050406030204" pitchFamily="18" charset="0"/>
                            </a:rPr>
                            <m:t>, </m:t>
                          </m:r>
                          <m:r>
                            <m:rPr>
                              <m:nor/>
                            </m:rPr>
                            <a:rPr lang="en-US" i="0">
                              <a:solidFill>
                                <a:srgbClr val="000000"/>
                              </a:solidFill>
                              <a:latin typeface="Cambria Math" panose="02040503050406030204" pitchFamily="18" charset="0"/>
                            </a:rPr>
                            <m:t>Beer</m:t>
                          </m:r>
                          <m:r>
                            <a:rPr lang="en-US" i="1">
                              <a:solidFill>
                                <a:srgbClr val="000000"/>
                              </a:solidFill>
                              <a:latin typeface="Cambria Math" panose="02040503050406030204" pitchFamily="18" charset="0"/>
                            </a:rPr>
                            <m:t>)</m:t>
                          </m:r>
                        </m:num>
                        <m:den>
                          <m:r>
                            <a:rPr lang="en-US" b="0" i="1" smtClean="0">
                              <a:solidFill>
                                <a:srgbClr val="000000"/>
                              </a:solidFill>
                              <a:latin typeface="Cambria Math" panose="02040503050406030204" pitchFamily="18" charset="0"/>
                            </a:rPr>
                            <m:t>𝑐𝑜𝑢𝑛𝑡</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Milk</m:t>
                          </m:r>
                          <m:r>
                            <a:rPr lang="en-US" i="1">
                              <a:solidFill>
                                <a:srgbClr val="000000"/>
                              </a:solidFill>
                              <a:latin typeface="Cambria Math" panose="02040503050406030204" pitchFamily="18" charset="0"/>
                            </a:rPr>
                            <m:t>,</m:t>
                          </m:r>
                          <m:r>
                            <m:rPr>
                              <m:nor/>
                            </m:rPr>
                            <a:rPr lang="en-US" i="0">
                              <a:solidFill>
                                <a:srgbClr val="000000"/>
                              </a:solidFill>
                              <a:latin typeface="Cambria Math" panose="02040503050406030204" pitchFamily="18" charset="0"/>
                            </a:rPr>
                            <m:t>Diaper</m:t>
                          </m:r>
                          <m:r>
                            <a:rPr lang="en-US" i="1">
                              <a:solidFill>
                                <a:srgbClr val="000000"/>
                              </a:solidFill>
                              <a:latin typeface="Cambria Math" panose="02040503050406030204" pitchFamily="18" charset="0"/>
                            </a:rPr>
                            <m:t>)</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3</m:t>
                          </m:r>
                        </m:den>
                      </m:f>
                      <m:r>
                        <a:rPr lang="en-US" i="1">
                          <a:solidFill>
                            <a:srgbClr val="000000"/>
                          </a:solidFill>
                          <a:latin typeface="Cambria Math" panose="02040503050406030204" pitchFamily="18" charset="0"/>
                        </a:rPr>
                        <m:t>=0.67</m:t>
                      </m:r>
                    </m:oMath>
                  </m:oMathPara>
                </a14:m>
                <a:endParaRPr lang="en-US" dirty="0"/>
              </a:p>
            </p:txBody>
          </p:sp>
        </mc:Choice>
        <mc:Fallback xmlns="">
          <p:sp>
            <p:nvSpPr>
              <p:cNvPr id="17" name="Object 14">
                <a:extLst>
                  <a:ext uri="{FF2B5EF4-FFF2-40B4-BE49-F238E27FC236}">
                    <a16:creationId xmlns:a16="http://schemas.microsoft.com/office/drawing/2014/main" id="{BB2F96E8-3FA9-41B7-8F0C-D293B76171AB}"/>
                  </a:ext>
                </a:extLst>
              </p:cNvPr>
              <p:cNvSpPr txBox="1">
                <a:spLocks noRot="1" noChangeAspect="1" noMove="1" noResize="1" noEditPoints="1" noAdjustHandles="1" noChangeArrowheads="1" noChangeShapeType="1" noTextEdit="1"/>
              </p:cNvSpPr>
              <p:nvPr/>
            </p:nvSpPr>
            <p:spPr bwMode="auto">
              <a:xfrm>
                <a:off x="7604125" y="5492750"/>
                <a:ext cx="3825875" cy="677863"/>
              </a:xfrm>
              <a:prstGeom prst="rect">
                <a:avLst/>
              </a:prstGeom>
              <a:blipFill>
                <a:blip r:embed="rId7"/>
                <a:stretch>
                  <a:fillRect/>
                </a:stretch>
              </a:blipFill>
              <a:ln>
                <a:noFill/>
              </a:ln>
              <a:effectLst/>
            </p:spPr>
            <p:txBody>
              <a:bodyPr/>
              <a:lstStyle/>
              <a:p>
                <a:r>
                  <a:rPr lang="en-US">
                    <a:noFill/>
                  </a:rPr>
                  <a:t> </a:t>
                </a:r>
              </a:p>
            </p:txBody>
          </p:sp>
        </mc:Fallback>
      </mc:AlternateContent>
      <p:sp>
        <p:nvSpPr>
          <p:cNvPr id="18" name="Rectangle 19">
            <a:extLst>
              <a:ext uri="{FF2B5EF4-FFF2-40B4-BE49-F238E27FC236}">
                <a16:creationId xmlns:a16="http://schemas.microsoft.com/office/drawing/2014/main" id="{17FD468A-9475-4DC6-90D9-B801E4040AEF}"/>
              </a:ext>
            </a:extLst>
          </p:cNvPr>
          <p:cNvSpPr>
            <a:spLocks noChangeArrowheads="1"/>
          </p:cNvSpPr>
          <p:nvPr/>
        </p:nvSpPr>
        <p:spPr bwMode="auto">
          <a:xfrm>
            <a:off x="145774" y="1075580"/>
            <a:ext cx="7014306"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ts val="0"/>
              </a:spcBef>
              <a:spcAft>
                <a:spcPts val="1200"/>
              </a:spcAft>
              <a:buClrTx/>
              <a:buFont typeface="Arial" panose="020B0604020202020204" pitchFamily="34" charset="0"/>
              <a:buChar char="•"/>
            </a:pPr>
            <a:r>
              <a:rPr lang="en-US" altLang="en-US" sz="2400" dirty="0">
                <a:latin typeface="+mn-lt"/>
              </a:rPr>
              <a:t>Useful for discovering interesting relationships hidden in large data sets</a:t>
            </a:r>
          </a:p>
          <a:p>
            <a:pPr>
              <a:spcBef>
                <a:spcPts val="0"/>
              </a:spcBef>
              <a:buClrTx/>
              <a:buFont typeface="Arial" panose="020B0604020202020204" pitchFamily="34" charset="0"/>
              <a:buChar char="•"/>
            </a:pPr>
            <a:r>
              <a:rPr lang="en-US" altLang="en-US" sz="2400" dirty="0">
                <a:latin typeface="+mn-lt"/>
              </a:rPr>
              <a:t>Association Rules</a:t>
            </a:r>
          </a:p>
          <a:p>
            <a:pPr lvl="1">
              <a:buClrTx/>
              <a:buFont typeface="Courier New" panose="02070309020205020404" pitchFamily="49" charset="0"/>
              <a:buChar char="o"/>
            </a:pPr>
            <a:r>
              <a:rPr lang="en-US" altLang="en-US" sz="1800" b="0" dirty="0"/>
              <a:t>Expressions of the form </a:t>
            </a:r>
            <a:r>
              <a:rPr lang="en-US" altLang="en-US" sz="1800" b="0" i="1" dirty="0"/>
              <a:t>X</a:t>
            </a:r>
            <a:r>
              <a:rPr lang="en-US" altLang="en-US" sz="1800" b="0" dirty="0"/>
              <a:t> </a:t>
            </a:r>
            <a:r>
              <a:rPr lang="en-US" altLang="en-US" sz="1800" b="0" dirty="0">
                <a:sym typeface="Symbol" pitchFamily="18" charset="2"/>
              </a:rPr>
              <a:t> </a:t>
            </a:r>
            <a:r>
              <a:rPr lang="en-US" altLang="en-US" sz="1800" b="0" i="1" dirty="0">
                <a:sym typeface="Symbol" pitchFamily="18" charset="2"/>
              </a:rPr>
              <a:t>Y</a:t>
            </a:r>
            <a:r>
              <a:rPr lang="en-US" altLang="en-US" sz="1800" b="0" dirty="0">
                <a:sym typeface="Symbol" pitchFamily="18" charset="2"/>
              </a:rPr>
              <a:t>, where </a:t>
            </a:r>
            <a:r>
              <a:rPr lang="en-US" altLang="en-US" sz="1800" b="0" i="1" dirty="0">
                <a:sym typeface="Symbol" pitchFamily="18" charset="2"/>
              </a:rPr>
              <a:t>X</a:t>
            </a:r>
            <a:r>
              <a:rPr lang="en-US" altLang="en-US" sz="1800" b="0" dirty="0">
                <a:sym typeface="Symbol" pitchFamily="18" charset="2"/>
              </a:rPr>
              <a:t> and </a:t>
            </a:r>
            <a:r>
              <a:rPr lang="en-US" altLang="en-US" sz="1800" b="0" i="1" dirty="0">
                <a:sym typeface="Symbol" pitchFamily="18" charset="2"/>
              </a:rPr>
              <a:t>Y</a:t>
            </a:r>
            <a:r>
              <a:rPr lang="en-US" altLang="en-US" sz="1800" b="0" dirty="0">
                <a:sym typeface="Symbol" pitchFamily="18" charset="2"/>
              </a:rPr>
              <a:t> are </a:t>
            </a:r>
            <a:r>
              <a:rPr lang="en-US" altLang="en-US" sz="1800" b="0" dirty="0" err="1">
                <a:sym typeface="Symbol" pitchFamily="18" charset="2"/>
              </a:rPr>
              <a:t>itemsets</a:t>
            </a:r>
            <a:endParaRPr lang="en-US" altLang="en-US" sz="1800" b="0" dirty="0">
              <a:sym typeface="Symbol" pitchFamily="18" charset="2"/>
            </a:endParaRPr>
          </a:p>
          <a:p>
            <a:pPr lvl="1">
              <a:spcAft>
                <a:spcPts val="1200"/>
              </a:spcAft>
              <a:buClrTx/>
              <a:buFont typeface="Courier New" panose="02070309020205020404" pitchFamily="49" charset="0"/>
              <a:buChar char="o"/>
            </a:pPr>
            <a:r>
              <a:rPr lang="en-US" altLang="en-US" sz="1800" b="0" dirty="0"/>
              <a:t>Example:</a:t>
            </a:r>
            <a:br>
              <a:rPr lang="en-US" altLang="en-US" sz="1800" b="0" dirty="0"/>
            </a:br>
            <a:r>
              <a:rPr lang="en-US" altLang="en-US" sz="1800" b="0" dirty="0"/>
              <a:t>   {Milk, Diaper} </a:t>
            </a:r>
            <a:r>
              <a:rPr lang="en-US" altLang="en-US" sz="1800" b="0" dirty="0">
                <a:sym typeface="Symbol" pitchFamily="18" charset="2"/>
              </a:rPr>
              <a:t> {Beer}</a:t>
            </a:r>
            <a:r>
              <a:rPr lang="en-US" altLang="en-US" sz="1800" b="0" dirty="0"/>
              <a:t> </a:t>
            </a:r>
            <a:endParaRPr lang="en-US" altLang="en-US" sz="2000" dirty="0">
              <a:latin typeface="+mn-lt"/>
            </a:endParaRPr>
          </a:p>
          <a:p>
            <a:pPr>
              <a:spcBef>
                <a:spcPts val="0"/>
              </a:spcBef>
              <a:buClrTx/>
              <a:buFont typeface="Arial" panose="020B0604020202020204" pitchFamily="34" charset="0"/>
              <a:buChar char="•"/>
            </a:pPr>
            <a:r>
              <a:rPr lang="en-US" altLang="en-US" sz="2400" dirty="0">
                <a:latin typeface="+mn-lt"/>
              </a:rPr>
              <a:t>Rule Evaluation Metrics (Strength of Association)</a:t>
            </a:r>
            <a:endParaRPr lang="en-US" altLang="en-US" sz="2400" dirty="0">
              <a:latin typeface="+mn-lt"/>
              <a:sym typeface="Symbol" pitchFamily="18" charset="2"/>
            </a:endParaRPr>
          </a:p>
          <a:p>
            <a:pPr lvl="1">
              <a:buClrTx/>
              <a:buFont typeface="Courier New" panose="02070309020205020404" pitchFamily="49" charset="0"/>
              <a:buChar char="o"/>
            </a:pPr>
            <a:r>
              <a:rPr lang="en-US" altLang="en-US" sz="1800" b="0" dirty="0">
                <a:latin typeface="+mn-lt"/>
              </a:rPr>
              <a:t>Support (</a:t>
            </a:r>
            <a:r>
              <a:rPr lang="en-US" altLang="en-US" sz="1800" b="0" i="1" dirty="0">
                <a:latin typeface="+mn-lt"/>
              </a:rPr>
              <a:t>s</a:t>
            </a:r>
            <a:r>
              <a:rPr lang="en-US" altLang="en-US" sz="1800" b="0" dirty="0">
                <a:latin typeface="+mn-lt"/>
              </a:rPr>
              <a:t>)</a:t>
            </a:r>
          </a:p>
          <a:p>
            <a:pPr lvl="2">
              <a:spcAft>
                <a:spcPts val="0"/>
              </a:spcAft>
              <a:buClrTx/>
              <a:buFont typeface="Wingdings" panose="05000000000000000000" pitchFamily="2" charset="2"/>
              <a:buChar char="§"/>
            </a:pPr>
            <a:r>
              <a:rPr lang="en-US" altLang="en-US" sz="1600" b="0" dirty="0">
                <a:latin typeface="+mn-lt"/>
              </a:rPr>
              <a:t>Fraction of transactions that contain both </a:t>
            </a:r>
            <a:r>
              <a:rPr lang="en-US" altLang="en-US" sz="1600" b="0" i="1" dirty="0">
                <a:latin typeface="+mn-lt"/>
              </a:rPr>
              <a:t>X</a:t>
            </a:r>
            <a:r>
              <a:rPr lang="en-US" altLang="en-US" sz="1600" b="0" dirty="0">
                <a:latin typeface="+mn-lt"/>
              </a:rPr>
              <a:t> and </a:t>
            </a:r>
            <a:r>
              <a:rPr lang="en-US" altLang="en-US" sz="1600" b="0" i="1" dirty="0">
                <a:latin typeface="+mn-lt"/>
              </a:rPr>
              <a:t>Y</a:t>
            </a:r>
          </a:p>
          <a:p>
            <a:pPr lvl="3">
              <a:spcAft>
                <a:spcPts val="600"/>
              </a:spcAft>
              <a:buFont typeface="Wingdings" panose="05000000000000000000" pitchFamily="2" charset="2"/>
              <a:buChar char="Ø"/>
            </a:pPr>
            <a:r>
              <a:rPr lang="en-US" altLang="en-US" sz="1600" dirty="0">
                <a:latin typeface="+mn-lt"/>
              </a:rPr>
              <a:t>i.e., how often a rule is applicable to a data set</a:t>
            </a:r>
            <a:endParaRPr lang="en-US" altLang="en-US" sz="1600" b="0" dirty="0">
              <a:latin typeface="+mn-lt"/>
            </a:endParaRPr>
          </a:p>
          <a:p>
            <a:pPr lvl="1">
              <a:buClrTx/>
              <a:buFont typeface="Courier New" panose="02070309020205020404" pitchFamily="49" charset="0"/>
              <a:buChar char="o"/>
            </a:pPr>
            <a:r>
              <a:rPr lang="en-US" altLang="en-US" sz="1800" b="0" dirty="0">
                <a:latin typeface="+mn-lt"/>
              </a:rPr>
              <a:t>Confidence (</a:t>
            </a:r>
            <a:r>
              <a:rPr lang="en-US" altLang="en-US" sz="1800" b="0" i="1" dirty="0">
                <a:latin typeface="+mn-lt"/>
              </a:rPr>
              <a:t>c</a:t>
            </a:r>
            <a:r>
              <a:rPr lang="en-US" altLang="en-US" sz="1800" b="0" dirty="0">
                <a:latin typeface="+mn-lt"/>
              </a:rPr>
              <a:t>)</a:t>
            </a:r>
          </a:p>
          <a:p>
            <a:pPr lvl="2">
              <a:buClrTx/>
              <a:buFont typeface="Wingdings" panose="05000000000000000000" pitchFamily="2" charset="2"/>
              <a:buChar char="§"/>
            </a:pPr>
            <a:r>
              <a:rPr lang="en-US" altLang="en-US" sz="1600" b="0" dirty="0">
                <a:latin typeface="+mn-lt"/>
              </a:rPr>
              <a:t>Measures how often items in </a:t>
            </a:r>
            <a:r>
              <a:rPr lang="en-US" altLang="en-US" sz="1600" b="0" i="1" dirty="0">
                <a:latin typeface="+mn-lt"/>
              </a:rPr>
              <a:t>Y</a:t>
            </a:r>
            <a:r>
              <a:rPr lang="en-US" altLang="en-US" sz="1600" b="0" dirty="0">
                <a:latin typeface="+mn-lt"/>
              </a:rPr>
              <a:t> appear in transactions that contain </a:t>
            </a:r>
            <a:r>
              <a:rPr lang="en-US" altLang="en-US" sz="1600" b="0" i="1" dirty="0">
                <a:latin typeface="+mn-lt"/>
              </a:rPr>
              <a:t>X</a:t>
            </a:r>
          </a:p>
        </p:txBody>
      </p:sp>
      <p:graphicFrame>
        <p:nvGraphicFramePr>
          <p:cNvPr id="19" name="Object 21">
            <a:extLst>
              <a:ext uri="{FF2B5EF4-FFF2-40B4-BE49-F238E27FC236}">
                <a16:creationId xmlns:a16="http://schemas.microsoft.com/office/drawing/2014/main" id="{523C8172-67D5-462D-929E-FD786BC99AC0}"/>
              </a:ext>
            </a:extLst>
          </p:cNvPr>
          <p:cNvGraphicFramePr>
            <a:graphicFrameLocks noChangeAspect="1"/>
          </p:cNvGraphicFramePr>
          <p:nvPr/>
        </p:nvGraphicFramePr>
        <p:xfrm>
          <a:off x="7895011" y="1510272"/>
          <a:ext cx="3579813" cy="2152650"/>
        </p:xfrm>
        <a:graphic>
          <a:graphicData uri="http://schemas.openxmlformats.org/presentationml/2006/ole">
            <mc:AlternateContent xmlns:mc="http://schemas.openxmlformats.org/markup-compatibility/2006">
              <mc:Choice xmlns:v="urn:schemas-microsoft-com:vml" Requires="v">
                <p:oleObj spid="_x0000_s2402" name="Document" r:id="rId8" imgW="3352666" imgH="2016134" progId="Word.Document.8">
                  <p:embed/>
                </p:oleObj>
              </mc:Choice>
              <mc:Fallback>
                <p:oleObj name="Document" r:id="rId8" imgW="3352666" imgH="2016134" progId="Word.Document.8">
                  <p:embed/>
                  <p:pic>
                    <p:nvPicPr>
                      <p:cNvPr id="19" name="Object 21">
                        <a:extLst>
                          <a:ext uri="{FF2B5EF4-FFF2-40B4-BE49-F238E27FC236}">
                            <a16:creationId xmlns:a16="http://schemas.microsoft.com/office/drawing/2014/main" id="{523C8172-67D5-462D-929E-FD786BC99AC0}"/>
                          </a:ext>
                        </a:extLst>
                      </p:cNvPr>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5011" y="1510272"/>
                        <a:ext cx="3579813" cy="215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Rectangle 19">
            <a:extLst>
              <a:ext uri="{FF2B5EF4-FFF2-40B4-BE49-F238E27FC236}">
                <a16:creationId xmlns:a16="http://schemas.microsoft.com/office/drawing/2014/main" id="{51E1C540-FD3C-41C9-BDC8-FA17ABB50C2B}"/>
              </a:ext>
            </a:extLst>
          </p:cNvPr>
          <p:cNvSpPr/>
          <p:nvPr/>
        </p:nvSpPr>
        <p:spPr>
          <a:xfrm>
            <a:off x="0" y="6205011"/>
            <a:ext cx="4675367" cy="646331"/>
          </a:xfrm>
          <a:prstGeom prst="rect">
            <a:avLst/>
          </a:prstGeom>
        </p:spPr>
        <p:txBody>
          <a:bodyPr wrap="square">
            <a:spAutoFit/>
          </a:bodyPr>
          <a:lstStyle/>
          <a:p>
            <a:r>
              <a:rPr lang="en-US" sz="1200" dirty="0"/>
              <a:t>Pang-Ning Tan, Michael Steinbach, and Vipin Kumar. 2005. Introduction to Data Mining, (First Edition). Addison-Wesley Longman Publishing Co., Inc., Boston, MA, USA.</a:t>
            </a:r>
          </a:p>
        </p:txBody>
      </p:sp>
      <p:sp>
        <p:nvSpPr>
          <p:cNvPr id="7" name="Rectangle 6">
            <a:extLst>
              <a:ext uri="{FF2B5EF4-FFF2-40B4-BE49-F238E27FC236}">
                <a16:creationId xmlns:a16="http://schemas.microsoft.com/office/drawing/2014/main" id="{F6B7E8C7-AA8D-4978-A5EE-E077298FBEFF}"/>
              </a:ext>
            </a:extLst>
          </p:cNvPr>
          <p:cNvSpPr/>
          <p:nvPr/>
        </p:nvSpPr>
        <p:spPr>
          <a:xfrm>
            <a:off x="9955758" y="6087466"/>
            <a:ext cx="2090468" cy="738664"/>
          </a:xfrm>
          <a:prstGeom prst="rect">
            <a:avLst/>
          </a:prstGeom>
        </p:spPr>
        <p:txBody>
          <a:bodyPr wrap="square">
            <a:spAutoFit/>
          </a:bodyPr>
          <a:lstStyle/>
          <a:p>
            <a:r>
              <a:rPr lang="en-US" sz="1400" i="1" dirty="0"/>
              <a:t>67% of the customers who bought milk and diapers also bought beer</a:t>
            </a:r>
          </a:p>
        </p:txBody>
      </p:sp>
    </p:spTree>
    <p:extLst>
      <p:ext uri="{BB962C8B-B14F-4D97-AF65-F5344CB8AC3E}">
        <p14:creationId xmlns:p14="http://schemas.microsoft.com/office/powerpoint/2010/main" val="2762174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Association Rule Learning</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87</a:t>
            </a:fld>
            <a:endParaRPr lang="en-US"/>
          </a:p>
        </p:txBody>
      </p:sp>
      <p:sp>
        <p:nvSpPr>
          <p:cNvPr id="18" name="Rectangle 19">
            <a:extLst>
              <a:ext uri="{FF2B5EF4-FFF2-40B4-BE49-F238E27FC236}">
                <a16:creationId xmlns:a16="http://schemas.microsoft.com/office/drawing/2014/main" id="{17FD468A-9475-4DC6-90D9-B801E4040AEF}"/>
              </a:ext>
            </a:extLst>
          </p:cNvPr>
          <p:cNvSpPr>
            <a:spLocks noChangeArrowheads="1"/>
          </p:cNvSpPr>
          <p:nvPr/>
        </p:nvSpPr>
        <p:spPr bwMode="auto">
          <a:xfrm>
            <a:off x="145772" y="107558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4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0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ts val="0"/>
              </a:spcBef>
              <a:spcAft>
                <a:spcPts val="0"/>
              </a:spcAft>
              <a:buClrTx/>
              <a:buFont typeface="Arial" panose="020B0604020202020204" pitchFamily="34" charset="0"/>
              <a:buChar char="•"/>
            </a:pPr>
            <a:r>
              <a:rPr lang="en-US" altLang="en-US" dirty="0">
                <a:latin typeface="+mn-lt"/>
              </a:rPr>
              <a:t>Reducing list down to “meaningful” rules:</a:t>
            </a:r>
          </a:p>
          <a:p>
            <a:pPr lvl="1">
              <a:spcBef>
                <a:spcPts val="0"/>
              </a:spcBef>
              <a:buClrTx/>
              <a:buFont typeface="Courier New" panose="02070309020205020404" pitchFamily="49" charset="0"/>
              <a:buChar char="o"/>
            </a:pPr>
            <a:r>
              <a:rPr lang="en-US" altLang="en-US" dirty="0" err="1">
                <a:latin typeface="+mn-lt"/>
              </a:rPr>
              <a:t>is.significant</a:t>
            </a:r>
            <a:endParaRPr lang="en-US" altLang="en-US" dirty="0">
              <a:latin typeface="+mn-lt"/>
            </a:endParaRPr>
          </a:p>
          <a:p>
            <a:pPr lvl="2">
              <a:spcBef>
                <a:spcPts val="0"/>
              </a:spcBef>
              <a:buClrTx/>
              <a:buFont typeface="Wingdings" panose="05000000000000000000" pitchFamily="2" charset="2"/>
              <a:buChar char="§"/>
            </a:pPr>
            <a:r>
              <a:rPr lang="en-US" altLang="en-US" dirty="0">
                <a:latin typeface="+mn-lt"/>
              </a:rPr>
              <a:t>Find rules where the LHS and the RHS depend on each other using Fisher's exact test</a:t>
            </a:r>
          </a:p>
          <a:p>
            <a:pPr lvl="1">
              <a:spcBef>
                <a:spcPts val="0"/>
              </a:spcBef>
              <a:buClrTx/>
              <a:buFont typeface="Courier New" panose="02070309020205020404" pitchFamily="49" charset="0"/>
              <a:buChar char="o"/>
            </a:pPr>
            <a:r>
              <a:rPr lang="en-US" altLang="en-US" dirty="0" err="1">
                <a:latin typeface="+mn-lt"/>
              </a:rPr>
              <a:t>is.redundant</a:t>
            </a:r>
            <a:endParaRPr lang="en-US" altLang="en-US" dirty="0">
              <a:latin typeface="+mn-lt"/>
            </a:endParaRPr>
          </a:p>
          <a:p>
            <a:pPr lvl="1">
              <a:spcBef>
                <a:spcPts val="0"/>
              </a:spcBef>
              <a:buClrTx/>
              <a:buFont typeface="Courier New" panose="02070309020205020404" pitchFamily="49" charset="0"/>
              <a:buChar char="o"/>
            </a:pPr>
            <a:endParaRPr lang="en-US" altLang="en-US" dirty="0">
              <a:latin typeface="+mn-lt"/>
            </a:endParaRPr>
          </a:p>
          <a:p>
            <a:pPr>
              <a:spcBef>
                <a:spcPts val="0"/>
              </a:spcBef>
              <a:spcAft>
                <a:spcPts val="0"/>
              </a:spcAft>
              <a:buClrTx/>
              <a:buFont typeface="Arial" panose="020B0604020202020204" pitchFamily="34" charset="0"/>
              <a:buChar char="•"/>
            </a:pPr>
            <a:r>
              <a:rPr lang="en-US" altLang="en-US" dirty="0">
                <a:latin typeface="+mn-lt"/>
              </a:rPr>
              <a:t>Finding “interesting” rules, rather than just frequent:</a:t>
            </a:r>
          </a:p>
          <a:p>
            <a:pPr lvl="1">
              <a:spcBef>
                <a:spcPts val="0"/>
              </a:spcBef>
              <a:buClrTx/>
              <a:buFont typeface="Courier New" panose="02070309020205020404" pitchFamily="49" charset="0"/>
              <a:buChar char="o"/>
            </a:pPr>
            <a:r>
              <a:rPr lang="en-US" altLang="en-US" dirty="0">
                <a:latin typeface="+mn-lt"/>
              </a:rPr>
              <a:t>Odds Ratio</a:t>
            </a:r>
          </a:p>
          <a:p>
            <a:pPr lvl="2">
              <a:spcBef>
                <a:spcPts val="0"/>
              </a:spcBef>
              <a:buClrTx/>
              <a:buFont typeface="Wingdings" panose="05000000000000000000" pitchFamily="2" charset="2"/>
              <a:buChar char="§"/>
            </a:pPr>
            <a:r>
              <a:rPr lang="en-US" altLang="en-US" sz="1800" dirty="0"/>
              <a:t>Odds of finding LHS in transactions with RHS divided by the odds of finding LHS in transactions without RHS</a:t>
            </a:r>
          </a:p>
          <a:p>
            <a:pPr marL="914400" lvl="2" indent="0">
              <a:spcBef>
                <a:spcPts val="0"/>
              </a:spcBef>
              <a:buClrTx/>
              <a:buNone/>
            </a:pPr>
            <a:endParaRPr lang="en-US" altLang="en-US" sz="800" b="0" i="1" dirty="0">
              <a:latin typeface="+mn-lt"/>
            </a:endParaRPr>
          </a:p>
        </p:txBody>
      </p:sp>
    </p:spTree>
    <p:extLst>
      <p:ext uri="{BB962C8B-B14F-4D97-AF65-F5344CB8AC3E}">
        <p14:creationId xmlns:p14="http://schemas.microsoft.com/office/powerpoint/2010/main" val="2162136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8" name="Picture 7">
            <a:extLst>
              <a:ext uri="{FF2B5EF4-FFF2-40B4-BE49-F238E27FC236}">
                <a16:creationId xmlns:a16="http://schemas.microsoft.com/office/drawing/2014/main" id="{AE1DDBDC-EFF3-4DC8-9B64-E09D58540EAD}"/>
              </a:ext>
            </a:extLst>
          </p:cNvPr>
          <p:cNvPicPr>
            <a:picLocks noChangeAspect="1"/>
          </p:cNvPicPr>
          <p:nvPr/>
        </p:nvPicPr>
        <p:blipFill>
          <a:blip r:embed="rId3"/>
          <a:stretch>
            <a:fillRect/>
          </a:stretch>
        </p:blipFill>
        <p:spPr>
          <a:xfrm>
            <a:off x="3372928" y="808726"/>
            <a:ext cx="8065698" cy="6049274"/>
          </a:xfrm>
          <a:prstGeom prst="rect">
            <a:avLst/>
          </a:prstGeom>
        </p:spPr>
      </p:pic>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Association Rule Learning</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88</a:t>
            </a:fld>
            <a:endParaRPr lang="en-US" dirty="0"/>
          </a:p>
        </p:txBody>
      </p:sp>
      <p:sp>
        <p:nvSpPr>
          <p:cNvPr id="4" name="Arrow: Right 3">
            <a:extLst>
              <a:ext uri="{FF2B5EF4-FFF2-40B4-BE49-F238E27FC236}">
                <a16:creationId xmlns:a16="http://schemas.microsoft.com/office/drawing/2014/main" id="{D1958A57-20C9-411D-91FD-FF35C5884640}"/>
              </a:ext>
            </a:extLst>
          </p:cNvPr>
          <p:cNvSpPr/>
          <p:nvPr/>
        </p:nvSpPr>
        <p:spPr>
          <a:xfrm>
            <a:off x="1880558" y="4917060"/>
            <a:ext cx="1328468" cy="534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3B8B1AE-08DF-4FF8-9921-B1822726C405}"/>
              </a:ext>
            </a:extLst>
          </p:cNvPr>
          <p:cNvSpPr txBox="1"/>
          <p:nvPr/>
        </p:nvSpPr>
        <p:spPr>
          <a:xfrm>
            <a:off x="0" y="4407802"/>
            <a:ext cx="2384485" cy="923330"/>
          </a:xfrm>
          <a:prstGeom prst="rect">
            <a:avLst/>
          </a:prstGeom>
          <a:noFill/>
        </p:spPr>
        <p:txBody>
          <a:bodyPr wrap="square" rtlCol="0">
            <a:spAutoFit/>
          </a:bodyPr>
          <a:lstStyle/>
          <a:p>
            <a:pPr algn="ctr"/>
            <a:r>
              <a:rPr lang="en-US" dirty="0"/>
              <a:t>Relative Frequencies of Kidnapping/Abduction</a:t>
            </a:r>
          </a:p>
          <a:p>
            <a:pPr algn="ctr"/>
            <a:r>
              <a:rPr lang="en-US" dirty="0"/>
              <a:t>Indicators</a:t>
            </a:r>
          </a:p>
        </p:txBody>
      </p:sp>
    </p:spTree>
    <p:extLst>
      <p:ext uri="{BB962C8B-B14F-4D97-AF65-F5344CB8AC3E}">
        <p14:creationId xmlns:p14="http://schemas.microsoft.com/office/powerpoint/2010/main" val="2530575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dirty="0">
                <a:latin typeface="Arial"/>
                <a:ea typeface="Arial"/>
                <a:cs typeface="Arial"/>
                <a:sym typeface="Arial"/>
              </a:rPr>
              <a:t>Association Rule Learning</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89</a:t>
            </a:fld>
            <a:endParaRPr lang="en-US" dirty="0"/>
          </a:p>
        </p:txBody>
      </p:sp>
      <p:pic>
        <p:nvPicPr>
          <p:cNvPr id="5" name="Picture 4">
            <a:extLst>
              <a:ext uri="{FF2B5EF4-FFF2-40B4-BE49-F238E27FC236}">
                <a16:creationId xmlns:a16="http://schemas.microsoft.com/office/drawing/2014/main" id="{473986DC-C845-40C7-878B-573183F248D0}"/>
              </a:ext>
            </a:extLst>
          </p:cNvPr>
          <p:cNvPicPr>
            <a:picLocks noChangeAspect="1"/>
          </p:cNvPicPr>
          <p:nvPr/>
        </p:nvPicPr>
        <p:blipFill rotWithShape="1">
          <a:blip r:embed="rId3"/>
          <a:srcRect r="8275"/>
          <a:stretch/>
        </p:blipFill>
        <p:spPr>
          <a:xfrm>
            <a:off x="725404" y="2051816"/>
            <a:ext cx="9712558" cy="4304534"/>
          </a:xfrm>
          <a:prstGeom prst="rect">
            <a:avLst/>
          </a:prstGeom>
        </p:spPr>
      </p:pic>
      <p:sp>
        <p:nvSpPr>
          <p:cNvPr id="9" name="TextBox 8">
            <a:extLst>
              <a:ext uri="{FF2B5EF4-FFF2-40B4-BE49-F238E27FC236}">
                <a16:creationId xmlns:a16="http://schemas.microsoft.com/office/drawing/2014/main" id="{0D79B534-A305-48AD-9C62-95F9A2C5E0E2}"/>
              </a:ext>
            </a:extLst>
          </p:cNvPr>
          <p:cNvSpPr txBox="1"/>
          <p:nvPr/>
        </p:nvSpPr>
        <p:spPr>
          <a:xfrm>
            <a:off x="0" y="1503054"/>
            <a:ext cx="7533736" cy="369332"/>
          </a:xfrm>
          <a:prstGeom prst="rect">
            <a:avLst/>
          </a:prstGeom>
          <a:noFill/>
        </p:spPr>
        <p:txBody>
          <a:bodyPr wrap="square" rtlCol="0">
            <a:spAutoFit/>
          </a:bodyPr>
          <a:lstStyle/>
          <a:p>
            <a:pPr algn="ctr"/>
            <a:r>
              <a:rPr lang="en-US" b="1" dirty="0"/>
              <a:t>Association rules for sex offenses that take place in a residence/home:</a:t>
            </a:r>
          </a:p>
        </p:txBody>
      </p:sp>
    </p:spTree>
    <p:extLst>
      <p:ext uri="{BB962C8B-B14F-4D97-AF65-F5344CB8AC3E}">
        <p14:creationId xmlns:p14="http://schemas.microsoft.com/office/powerpoint/2010/main" val="1940397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8972EA-FCD6-47FD-9BCA-52742A47CB42}"/>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Socio-Economic Dataset</a:t>
            </a:r>
          </a:p>
        </p:txBody>
      </p:sp>
      <p:grpSp>
        <p:nvGrpSpPr>
          <p:cNvPr id="3" name="Group 2">
            <a:extLst>
              <a:ext uri="{FF2B5EF4-FFF2-40B4-BE49-F238E27FC236}">
                <a16:creationId xmlns:a16="http://schemas.microsoft.com/office/drawing/2014/main" id="{699EC27F-9ABF-40C4-ADBA-2DA910E66421}"/>
              </a:ext>
            </a:extLst>
          </p:cNvPr>
          <p:cNvGrpSpPr/>
          <p:nvPr/>
        </p:nvGrpSpPr>
        <p:grpSpPr>
          <a:xfrm>
            <a:off x="5194300" y="1427305"/>
            <a:ext cx="6513603" cy="3972662"/>
            <a:chOff x="5194300" y="1427305"/>
            <a:chExt cx="6513603" cy="3972662"/>
          </a:xfrm>
        </p:grpSpPr>
        <p:sp>
          <p:nvSpPr>
            <p:cNvPr id="4" name="Rectangle: Rounded Corners 3">
              <a:extLst>
                <a:ext uri="{FF2B5EF4-FFF2-40B4-BE49-F238E27FC236}">
                  <a16:creationId xmlns:a16="http://schemas.microsoft.com/office/drawing/2014/main" id="{510299D4-DA90-4FF4-AD2B-DF644FE39BFD}"/>
                </a:ext>
              </a:extLst>
            </p:cNvPr>
            <p:cNvSpPr/>
            <p:nvPr/>
          </p:nvSpPr>
          <p:spPr>
            <a:xfrm>
              <a:off x="5194300" y="1427305"/>
              <a:ext cx="6513603" cy="176562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Group">
              <a:extLst>
                <a:ext uri="{FF2B5EF4-FFF2-40B4-BE49-F238E27FC236}">
                  <a16:creationId xmlns:a16="http://schemas.microsoft.com/office/drawing/2014/main" id="{784E2208-243B-4957-AACE-9C4779FA5E3D}"/>
                </a:ext>
              </a:extLst>
            </p:cNvPr>
            <p:cNvSpPr/>
            <p:nvPr/>
          </p:nvSpPr>
          <p:spPr>
            <a:xfrm>
              <a:off x="5728402" y="1824571"/>
              <a:ext cx="971095" cy="97109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DC13C9C2-A4E1-4627-B9E7-D20AC1132136}"/>
                </a:ext>
              </a:extLst>
            </p:cNvPr>
            <p:cNvSpPr/>
            <p:nvPr/>
          </p:nvSpPr>
          <p:spPr>
            <a:xfrm>
              <a:off x="7233600" y="1427305"/>
              <a:ext cx="4474303" cy="1765627"/>
            </a:xfrm>
            <a:custGeom>
              <a:avLst/>
              <a:gdLst>
                <a:gd name="connsiteX0" fmla="*/ 0 w 4474303"/>
                <a:gd name="connsiteY0" fmla="*/ 0 h 1765627"/>
                <a:gd name="connsiteX1" fmla="*/ 4474303 w 4474303"/>
                <a:gd name="connsiteY1" fmla="*/ 0 h 1765627"/>
                <a:gd name="connsiteX2" fmla="*/ 4474303 w 4474303"/>
                <a:gd name="connsiteY2" fmla="*/ 1765627 h 1765627"/>
                <a:gd name="connsiteX3" fmla="*/ 0 w 4474303"/>
                <a:gd name="connsiteY3" fmla="*/ 1765627 h 1765627"/>
                <a:gd name="connsiteX4" fmla="*/ 0 w 4474303"/>
                <a:gd name="connsiteY4" fmla="*/ 0 h 176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303" h="1765627">
                  <a:moveTo>
                    <a:pt x="0" y="0"/>
                  </a:moveTo>
                  <a:lnTo>
                    <a:pt x="4474303" y="0"/>
                  </a:lnTo>
                  <a:lnTo>
                    <a:pt x="4474303" y="1765627"/>
                  </a:lnTo>
                  <a:lnTo>
                    <a:pt x="0" y="17656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6862" tIns="186862" rIns="186862" bIns="186862" numCol="1" spcCol="1270" anchor="ctr" anchorCtr="0">
              <a:noAutofit/>
            </a:bodyPr>
            <a:lstStyle/>
            <a:p>
              <a:pPr marL="0" lvl="0" indent="0" algn="l" defTabSz="844550">
                <a:lnSpc>
                  <a:spcPct val="100000"/>
                </a:lnSpc>
                <a:spcBef>
                  <a:spcPct val="0"/>
                </a:spcBef>
                <a:spcAft>
                  <a:spcPts val="1800"/>
                </a:spcAft>
                <a:buNone/>
              </a:pPr>
              <a:r>
                <a:rPr lang="en-US" sz="1900" kern="1200" dirty="0"/>
                <a:t>Individual county population estimates of those under the age of 18 (2013 to 2016)</a:t>
              </a:r>
            </a:p>
            <a:p>
              <a:pPr marL="0" lvl="0" indent="0" algn="l" defTabSz="844550">
                <a:lnSpc>
                  <a:spcPct val="100000"/>
                </a:lnSpc>
                <a:spcBef>
                  <a:spcPct val="0"/>
                </a:spcBef>
                <a:buNone/>
              </a:pPr>
              <a:r>
                <a:rPr lang="en-US" sz="1900" i="1" dirty="0"/>
                <a:t>National Institute of Health -</a:t>
              </a:r>
            </a:p>
            <a:p>
              <a:pPr marL="0" lvl="0" indent="0" algn="l" defTabSz="844550">
                <a:lnSpc>
                  <a:spcPct val="100000"/>
                </a:lnSpc>
                <a:spcBef>
                  <a:spcPct val="0"/>
                </a:spcBef>
                <a:spcAft>
                  <a:spcPct val="35000"/>
                </a:spcAft>
                <a:buNone/>
              </a:pPr>
              <a:r>
                <a:rPr lang="en-US" sz="1900" i="1" kern="1200" dirty="0"/>
                <a:t>National Cancer Institute</a:t>
              </a:r>
              <a:endParaRPr lang="en-US" sz="1900" kern="1200" dirty="0"/>
            </a:p>
          </p:txBody>
        </p:sp>
        <p:sp>
          <p:nvSpPr>
            <p:cNvPr id="9" name="Rectangle: Rounded Corners 8">
              <a:extLst>
                <a:ext uri="{FF2B5EF4-FFF2-40B4-BE49-F238E27FC236}">
                  <a16:creationId xmlns:a16="http://schemas.microsoft.com/office/drawing/2014/main" id="{E2D51A4F-EDDF-41FA-9E8D-40B924159556}"/>
                </a:ext>
              </a:extLst>
            </p:cNvPr>
            <p:cNvSpPr/>
            <p:nvPr/>
          </p:nvSpPr>
          <p:spPr>
            <a:xfrm>
              <a:off x="5194300" y="3634340"/>
              <a:ext cx="6513603" cy="176562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descr="Marker">
              <a:extLst>
                <a:ext uri="{FF2B5EF4-FFF2-40B4-BE49-F238E27FC236}">
                  <a16:creationId xmlns:a16="http://schemas.microsoft.com/office/drawing/2014/main" id="{0509C3F0-5E67-49FC-B2E5-EFE94098C008}"/>
                </a:ext>
              </a:extLst>
            </p:cNvPr>
            <p:cNvSpPr/>
            <p:nvPr/>
          </p:nvSpPr>
          <p:spPr>
            <a:xfrm>
              <a:off x="5728402" y="4031606"/>
              <a:ext cx="971095" cy="9710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E64AB47D-0CB5-4DB5-8C8B-C33EDC012197}"/>
                </a:ext>
              </a:extLst>
            </p:cNvPr>
            <p:cNvSpPr/>
            <p:nvPr/>
          </p:nvSpPr>
          <p:spPr>
            <a:xfrm>
              <a:off x="7233600" y="3634340"/>
              <a:ext cx="4474303" cy="1765627"/>
            </a:xfrm>
            <a:custGeom>
              <a:avLst/>
              <a:gdLst>
                <a:gd name="connsiteX0" fmla="*/ 0 w 4474303"/>
                <a:gd name="connsiteY0" fmla="*/ 0 h 1765627"/>
                <a:gd name="connsiteX1" fmla="*/ 4474303 w 4474303"/>
                <a:gd name="connsiteY1" fmla="*/ 0 h 1765627"/>
                <a:gd name="connsiteX2" fmla="*/ 4474303 w 4474303"/>
                <a:gd name="connsiteY2" fmla="*/ 1765627 h 1765627"/>
                <a:gd name="connsiteX3" fmla="*/ 0 w 4474303"/>
                <a:gd name="connsiteY3" fmla="*/ 1765627 h 1765627"/>
                <a:gd name="connsiteX4" fmla="*/ 0 w 4474303"/>
                <a:gd name="connsiteY4" fmla="*/ 0 h 176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303" h="1765627">
                  <a:moveTo>
                    <a:pt x="0" y="0"/>
                  </a:moveTo>
                  <a:lnTo>
                    <a:pt x="4474303" y="0"/>
                  </a:lnTo>
                  <a:lnTo>
                    <a:pt x="4474303" y="1765627"/>
                  </a:lnTo>
                  <a:lnTo>
                    <a:pt x="0" y="17656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6862" tIns="186862" rIns="186862" bIns="186862" numCol="1" spcCol="1270" anchor="ctr" anchorCtr="0">
              <a:noAutofit/>
            </a:bodyPr>
            <a:lstStyle/>
            <a:p>
              <a:pPr lvl="0" defTabSz="844550">
                <a:spcBef>
                  <a:spcPct val="0"/>
                </a:spcBef>
                <a:spcAft>
                  <a:spcPct val="35000"/>
                </a:spcAft>
              </a:pPr>
              <a:r>
                <a:rPr lang="en-US" sz="1900" kern="1200" dirty="0"/>
                <a:t>Poverty rate and unemployment </a:t>
              </a:r>
              <a:r>
                <a:rPr lang="en-US" sz="1900" dirty="0"/>
                <a:t>rate averages for counties </a:t>
              </a:r>
              <a:r>
                <a:rPr lang="en-US" sz="1900" kern="1200" dirty="0"/>
                <a:t>from 2013 to 2017</a:t>
              </a:r>
            </a:p>
            <a:p>
              <a:pPr marL="0" lvl="0" indent="0" algn="l" defTabSz="844550">
                <a:lnSpc>
                  <a:spcPct val="100000"/>
                </a:lnSpc>
                <a:spcBef>
                  <a:spcPct val="0"/>
                </a:spcBef>
                <a:spcAft>
                  <a:spcPct val="35000"/>
                </a:spcAft>
                <a:buNone/>
              </a:pPr>
              <a:endParaRPr lang="en-US" sz="1900" i="1" kern="1200" dirty="0"/>
            </a:p>
            <a:p>
              <a:pPr marL="0" lvl="0" indent="0" algn="l" defTabSz="844550">
                <a:lnSpc>
                  <a:spcPct val="100000"/>
                </a:lnSpc>
                <a:spcBef>
                  <a:spcPct val="0"/>
                </a:spcBef>
                <a:spcAft>
                  <a:spcPct val="35000"/>
                </a:spcAft>
                <a:buNone/>
              </a:pPr>
              <a:r>
                <a:rPr lang="en-US" sz="1900" i="1" kern="1200" dirty="0"/>
                <a:t>U.S. Census Bureau</a:t>
              </a:r>
            </a:p>
          </p:txBody>
        </p:sp>
      </p:grpSp>
      <p:sp>
        <p:nvSpPr>
          <p:cNvPr id="6" name="Slide Number Placeholder 1">
            <a:extLst>
              <a:ext uri="{FF2B5EF4-FFF2-40B4-BE49-F238E27FC236}">
                <a16:creationId xmlns:a16="http://schemas.microsoft.com/office/drawing/2014/main" id="{B55474A7-008C-4CF5-B5A1-80566752B233}"/>
              </a:ext>
            </a:extLst>
          </p:cNvPr>
          <p:cNvSpPr>
            <a:spLocks noGrp="1"/>
          </p:cNvSpPr>
          <p:nvPr>
            <p:ph type="sldNum" idx="12"/>
          </p:nvPr>
        </p:nvSpPr>
        <p:spPr>
          <a:xfrm>
            <a:off x="10198279" y="6261090"/>
            <a:ext cx="1344477" cy="365125"/>
          </a:xfrm>
        </p:spPr>
        <p:txBody>
          <a:bodyPr>
            <a:normAutofit/>
          </a:bodyPr>
          <a:lstStyle/>
          <a:p>
            <a:pPr marL="0" lvl="0" indent="0" rtl="0">
              <a:spcBef>
                <a:spcPts val="0"/>
              </a:spcBef>
              <a:spcAft>
                <a:spcPts val="600"/>
              </a:spcAft>
              <a:buNone/>
            </a:pPr>
            <a:fld id="{00000000-1234-1234-1234-123412341234}" type="slidenum">
              <a:rPr lang="en-US" smtClean="0">
                <a:solidFill>
                  <a:schemeClr val="tx1">
                    <a:alpha val="80000"/>
                  </a:schemeClr>
                </a:solidFill>
              </a:rPr>
              <a:pPr marL="0" lvl="0" indent="0" rtl="0">
                <a:spcBef>
                  <a:spcPts val="0"/>
                </a:spcBef>
                <a:spcAft>
                  <a:spcPts val="600"/>
                </a:spcAft>
                <a:buNone/>
              </a:pPr>
              <a:t>9</a:t>
            </a:fld>
            <a:endParaRPr lang="en-US" dirty="0">
              <a:solidFill>
                <a:schemeClr val="tx1">
                  <a:alpha val="80000"/>
                </a:schemeClr>
              </a:solidFill>
            </a:endParaRPr>
          </a:p>
        </p:txBody>
      </p:sp>
    </p:spTree>
    <p:extLst>
      <p:ext uri="{BB962C8B-B14F-4D97-AF65-F5344CB8AC3E}">
        <p14:creationId xmlns:p14="http://schemas.microsoft.com/office/powerpoint/2010/main" val="41394394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6" name="Picture 5">
            <a:extLst>
              <a:ext uri="{FF2B5EF4-FFF2-40B4-BE49-F238E27FC236}">
                <a16:creationId xmlns:a16="http://schemas.microsoft.com/office/drawing/2014/main" id="{10D97455-EA80-402D-994D-47CD70DC4CC1}"/>
              </a:ext>
            </a:extLst>
          </p:cNvPr>
          <p:cNvPicPr>
            <a:picLocks noChangeAspect="1"/>
          </p:cNvPicPr>
          <p:nvPr/>
        </p:nvPicPr>
        <p:blipFill>
          <a:blip r:embed="rId3"/>
          <a:stretch>
            <a:fillRect/>
          </a:stretch>
        </p:blipFill>
        <p:spPr>
          <a:xfrm>
            <a:off x="3017760" y="0"/>
            <a:ext cx="9162071" cy="6858000"/>
          </a:xfrm>
          <a:prstGeom prst="rect">
            <a:avLst/>
          </a:prstGeom>
        </p:spPr>
      </p:pic>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90</a:t>
            </a:fld>
            <a:endParaRPr lang="en-US" dirty="0"/>
          </a:p>
        </p:txBody>
      </p:sp>
      <p:pic>
        <p:nvPicPr>
          <p:cNvPr id="7" name="Picture 6">
            <a:extLst>
              <a:ext uri="{FF2B5EF4-FFF2-40B4-BE49-F238E27FC236}">
                <a16:creationId xmlns:a16="http://schemas.microsoft.com/office/drawing/2014/main" id="{CD487951-A142-4487-BDDD-669DFF6BB125}"/>
              </a:ext>
            </a:extLst>
          </p:cNvPr>
          <p:cNvPicPr>
            <a:picLocks noChangeAspect="1"/>
          </p:cNvPicPr>
          <p:nvPr/>
        </p:nvPicPr>
        <p:blipFill rotWithShape="1">
          <a:blip r:embed="rId4"/>
          <a:srcRect l="1956" t="3826" r="70196" b="63200"/>
          <a:stretch/>
        </p:blipFill>
        <p:spPr>
          <a:xfrm>
            <a:off x="12169" y="1"/>
            <a:ext cx="6083831" cy="2251160"/>
          </a:xfrm>
          <a:prstGeom prst="rect">
            <a:avLst/>
          </a:prstGeom>
          <a:ln>
            <a:solidFill>
              <a:schemeClr val="tx1"/>
            </a:solidFill>
          </a:ln>
        </p:spPr>
      </p:pic>
      <p:sp>
        <p:nvSpPr>
          <p:cNvPr id="11" name="Google Shape;183;p10">
            <a:extLst>
              <a:ext uri="{FF2B5EF4-FFF2-40B4-BE49-F238E27FC236}">
                <a16:creationId xmlns:a16="http://schemas.microsoft.com/office/drawing/2014/main" id="{BD15B5E9-0AF8-4730-8CEB-2193F81A7664}"/>
              </a:ext>
            </a:extLst>
          </p:cNvPr>
          <p:cNvSpPr txBox="1">
            <a:spLocks noGrp="1"/>
          </p:cNvSpPr>
          <p:nvPr>
            <p:ph type="title"/>
          </p:nvPr>
        </p:nvSpPr>
        <p:spPr>
          <a:xfrm>
            <a:off x="17252" y="2886323"/>
            <a:ext cx="4006108" cy="3668385"/>
          </a:xfrm>
          <a:prstGeom prst="rect">
            <a:avLst/>
          </a:prstGeom>
          <a:noFill/>
          <a:ln>
            <a:noFill/>
          </a:ln>
        </p:spPr>
        <p:txBody>
          <a:bodyPr spcFirstLastPara="1" wrap="square" lIns="91425" tIns="45700" rIns="91425" bIns="45700" anchor="ctr" anchorCtr="0">
            <a:noAutofit/>
          </a:bodyPr>
          <a:lstStyle/>
          <a:p>
            <a:pPr marL="0" lvl="0" indent="0" algn="ctr" rtl="0">
              <a:lnSpc>
                <a:spcPct val="107407"/>
              </a:lnSpc>
              <a:spcBef>
                <a:spcPts val="0"/>
              </a:spcBef>
              <a:spcAft>
                <a:spcPts val="0"/>
              </a:spcAft>
              <a:buClr>
                <a:schemeClr val="dk2"/>
              </a:buClr>
              <a:buSzPts val="5400"/>
              <a:buFont typeface="Arial"/>
              <a:buNone/>
            </a:pPr>
            <a:r>
              <a:rPr lang="en-US">
                <a:latin typeface="Arial"/>
                <a:ea typeface="Arial"/>
                <a:cs typeface="Arial"/>
                <a:sym typeface="Arial"/>
              </a:rPr>
              <a:t>Association Rule Learning</a:t>
            </a:r>
            <a:endParaRPr lang="en-US" dirty="0"/>
          </a:p>
        </p:txBody>
      </p:sp>
    </p:spTree>
    <p:extLst>
      <p:ext uri="{BB962C8B-B14F-4D97-AF65-F5344CB8AC3E}">
        <p14:creationId xmlns:p14="http://schemas.microsoft.com/office/powerpoint/2010/main" val="19115306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91</a:t>
            </a:fld>
            <a:endParaRPr lang="en-US" dirty="0"/>
          </a:p>
        </p:txBody>
      </p:sp>
      <p:pic>
        <p:nvPicPr>
          <p:cNvPr id="7" name="Picture 6">
            <a:extLst>
              <a:ext uri="{FF2B5EF4-FFF2-40B4-BE49-F238E27FC236}">
                <a16:creationId xmlns:a16="http://schemas.microsoft.com/office/drawing/2014/main" id="{54891385-87EE-441B-93D4-AC360E076E06}"/>
              </a:ext>
            </a:extLst>
          </p:cNvPr>
          <p:cNvPicPr>
            <a:picLocks noChangeAspect="1"/>
          </p:cNvPicPr>
          <p:nvPr/>
        </p:nvPicPr>
        <p:blipFill rotWithShape="1">
          <a:blip r:embed="rId3"/>
          <a:srcRect l="13025"/>
          <a:stretch/>
        </p:blipFill>
        <p:spPr>
          <a:xfrm>
            <a:off x="6146799" y="1667434"/>
            <a:ext cx="6037965" cy="5190566"/>
          </a:xfrm>
          <a:prstGeom prst="rect">
            <a:avLst/>
          </a:prstGeom>
        </p:spPr>
      </p:pic>
      <p:pic>
        <p:nvPicPr>
          <p:cNvPr id="5" name="Picture 4">
            <a:extLst>
              <a:ext uri="{FF2B5EF4-FFF2-40B4-BE49-F238E27FC236}">
                <a16:creationId xmlns:a16="http://schemas.microsoft.com/office/drawing/2014/main" id="{09707E2C-7175-486C-9E49-243EA8C4C2E4}"/>
              </a:ext>
            </a:extLst>
          </p:cNvPr>
          <p:cNvPicPr>
            <a:picLocks noChangeAspect="1"/>
          </p:cNvPicPr>
          <p:nvPr/>
        </p:nvPicPr>
        <p:blipFill rotWithShape="1">
          <a:blip r:embed="rId4"/>
          <a:srcRect l="7464"/>
          <a:stretch/>
        </p:blipFill>
        <p:spPr>
          <a:xfrm>
            <a:off x="10160" y="0"/>
            <a:ext cx="6424044" cy="5190566"/>
          </a:xfrm>
          <a:prstGeom prst="rect">
            <a:avLst/>
          </a:prstGeom>
        </p:spPr>
      </p:pic>
      <p:sp>
        <p:nvSpPr>
          <p:cNvPr id="8" name="TextBox 7">
            <a:extLst>
              <a:ext uri="{FF2B5EF4-FFF2-40B4-BE49-F238E27FC236}">
                <a16:creationId xmlns:a16="http://schemas.microsoft.com/office/drawing/2014/main" id="{AC40BC59-5C44-4836-9E39-E6B046F93535}"/>
              </a:ext>
            </a:extLst>
          </p:cNvPr>
          <p:cNvSpPr txBox="1"/>
          <p:nvPr/>
        </p:nvSpPr>
        <p:spPr>
          <a:xfrm>
            <a:off x="1500891" y="121344"/>
            <a:ext cx="2685030" cy="307777"/>
          </a:xfrm>
          <a:prstGeom prst="rect">
            <a:avLst/>
          </a:prstGeom>
          <a:solidFill>
            <a:schemeClr val="bg1"/>
          </a:solidFill>
        </p:spPr>
        <p:txBody>
          <a:bodyPr wrap="none" rtlCol="0">
            <a:spAutoFit/>
          </a:bodyPr>
          <a:lstStyle/>
          <a:p>
            <a:r>
              <a:rPr lang="en-US" sz="1400" b="1" dirty="0"/>
              <a:t>Top 5 Rules for AGE.VIC = 15 to 17</a:t>
            </a:r>
          </a:p>
        </p:txBody>
      </p:sp>
      <p:sp>
        <p:nvSpPr>
          <p:cNvPr id="9" name="TextBox 8">
            <a:extLst>
              <a:ext uri="{FF2B5EF4-FFF2-40B4-BE49-F238E27FC236}">
                <a16:creationId xmlns:a16="http://schemas.microsoft.com/office/drawing/2014/main" id="{B0BD07E6-B0F5-4AEF-B637-8B11E748976B}"/>
              </a:ext>
            </a:extLst>
          </p:cNvPr>
          <p:cNvSpPr txBox="1"/>
          <p:nvPr/>
        </p:nvSpPr>
        <p:spPr>
          <a:xfrm>
            <a:off x="7320348" y="1727205"/>
            <a:ext cx="2685030" cy="307777"/>
          </a:xfrm>
          <a:prstGeom prst="rect">
            <a:avLst/>
          </a:prstGeom>
          <a:solidFill>
            <a:schemeClr val="bg1"/>
          </a:solidFill>
        </p:spPr>
        <p:txBody>
          <a:bodyPr wrap="none" rtlCol="0">
            <a:spAutoFit/>
          </a:bodyPr>
          <a:lstStyle/>
          <a:p>
            <a:r>
              <a:rPr lang="en-US" sz="1400" b="1" dirty="0"/>
              <a:t>Top 5 Rules for AGE.VIC = 12 to 14</a:t>
            </a:r>
          </a:p>
        </p:txBody>
      </p:sp>
      <p:sp>
        <p:nvSpPr>
          <p:cNvPr id="10" name="Google Shape;183;p10">
            <a:extLst>
              <a:ext uri="{FF2B5EF4-FFF2-40B4-BE49-F238E27FC236}">
                <a16:creationId xmlns:a16="http://schemas.microsoft.com/office/drawing/2014/main" id="{CE13ACD7-075F-40FE-BEB1-52A6781C90BD}"/>
              </a:ext>
            </a:extLst>
          </p:cNvPr>
          <p:cNvSpPr txBox="1">
            <a:spLocks noGrp="1"/>
          </p:cNvSpPr>
          <p:nvPr>
            <p:ph type="title"/>
          </p:nvPr>
        </p:nvSpPr>
        <p:spPr>
          <a:xfrm>
            <a:off x="8074978" y="136526"/>
            <a:ext cx="3860800" cy="76871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Kidnapping/Abduction</a:t>
            </a:r>
            <a:endParaRPr sz="3200" dirty="0"/>
          </a:p>
        </p:txBody>
      </p:sp>
      <p:sp>
        <p:nvSpPr>
          <p:cNvPr id="11" name="Google Shape;183;p10">
            <a:extLst>
              <a:ext uri="{FF2B5EF4-FFF2-40B4-BE49-F238E27FC236}">
                <a16:creationId xmlns:a16="http://schemas.microsoft.com/office/drawing/2014/main" id="{37E9E6EF-F047-4306-A260-012EDEF7DE46}"/>
              </a:ext>
            </a:extLst>
          </p:cNvPr>
          <p:cNvSpPr txBox="1">
            <a:spLocks/>
          </p:cNvSpPr>
          <p:nvPr/>
        </p:nvSpPr>
        <p:spPr>
          <a:xfrm>
            <a:off x="255917" y="5824328"/>
            <a:ext cx="4799162" cy="89714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407"/>
              </a:lnSpc>
              <a:spcBef>
                <a:spcPts val="0"/>
              </a:spcBef>
              <a:buClr>
                <a:schemeClr val="dk2"/>
              </a:buClr>
              <a:buSzPts val="5400"/>
              <a:buFont typeface="Arial"/>
              <a:buNone/>
            </a:pPr>
            <a:r>
              <a:rPr lang="en-US" sz="4000" dirty="0">
                <a:latin typeface="Arial"/>
                <a:ea typeface="Arial"/>
                <a:cs typeface="Arial"/>
                <a:sym typeface="Arial"/>
              </a:rPr>
              <a:t>Association Rules</a:t>
            </a:r>
            <a:endParaRPr lang="en-US" sz="4000" dirty="0"/>
          </a:p>
        </p:txBody>
      </p:sp>
    </p:spTree>
    <p:extLst>
      <p:ext uri="{BB962C8B-B14F-4D97-AF65-F5344CB8AC3E}">
        <p14:creationId xmlns:p14="http://schemas.microsoft.com/office/powerpoint/2010/main" val="1132387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3" name="Picture 2">
            <a:extLst>
              <a:ext uri="{FF2B5EF4-FFF2-40B4-BE49-F238E27FC236}">
                <a16:creationId xmlns:a16="http://schemas.microsoft.com/office/drawing/2014/main" id="{49A02949-86C4-44DC-9FEA-E855B3245C78}"/>
              </a:ext>
            </a:extLst>
          </p:cNvPr>
          <p:cNvPicPr>
            <a:picLocks noChangeAspect="1"/>
          </p:cNvPicPr>
          <p:nvPr/>
        </p:nvPicPr>
        <p:blipFill rotWithShape="1">
          <a:blip r:embed="rId3"/>
          <a:srcRect l="13221"/>
          <a:stretch/>
        </p:blipFill>
        <p:spPr>
          <a:xfrm>
            <a:off x="10160" y="0"/>
            <a:ext cx="6028108" cy="5193792"/>
          </a:xfrm>
          <a:prstGeom prst="rect">
            <a:avLst/>
          </a:prstGeom>
        </p:spPr>
      </p:pic>
      <p:pic>
        <p:nvPicPr>
          <p:cNvPr id="4" name="Picture 3">
            <a:extLst>
              <a:ext uri="{FF2B5EF4-FFF2-40B4-BE49-F238E27FC236}">
                <a16:creationId xmlns:a16="http://schemas.microsoft.com/office/drawing/2014/main" id="{6B433DFA-0645-44A8-B0E4-9079FEE25DC0}"/>
              </a:ext>
            </a:extLst>
          </p:cNvPr>
          <p:cNvPicPr>
            <a:picLocks noChangeAspect="1"/>
          </p:cNvPicPr>
          <p:nvPr/>
        </p:nvPicPr>
        <p:blipFill>
          <a:blip r:embed="rId4"/>
          <a:stretch>
            <a:fillRect/>
          </a:stretch>
        </p:blipFill>
        <p:spPr>
          <a:xfrm>
            <a:off x="5230244" y="1664208"/>
            <a:ext cx="6946518" cy="5193792"/>
          </a:xfrm>
          <a:prstGeom prst="rect">
            <a:avLst/>
          </a:prstGeom>
        </p:spPr>
      </p:pic>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92</a:t>
            </a:fld>
            <a:endParaRPr lang="en-US" dirty="0"/>
          </a:p>
        </p:txBody>
      </p:sp>
      <p:sp>
        <p:nvSpPr>
          <p:cNvPr id="8" name="TextBox 7">
            <a:extLst>
              <a:ext uri="{FF2B5EF4-FFF2-40B4-BE49-F238E27FC236}">
                <a16:creationId xmlns:a16="http://schemas.microsoft.com/office/drawing/2014/main" id="{AC40BC59-5C44-4836-9E39-E6B046F93535}"/>
              </a:ext>
            </a:extLst>
          </p:cNvPr>
          <p:cNvSpPr txBox="1"/>
          <p:nvPr/>
        </p:nvSpPr>
        <p:spPr>
          <a:xfrm>
            <a:off x="1043691" y="121344"/>
            <a:ext cx="2593659" cy="307777"/>
          </a:xfrm>
          <a:prstGeom prst="rect">
            <a:avLst/>
          </a:prstGeom>
          <a:solidFill>
            <a:schemeClr val="bg1"/>
          </a:solidFill>
        </p:spPr>
        <p:txBody>
          <a:bodyPr wrap="none" rtlCol="0">
            <a:spAutoFit/>
          </a:bodyPr>
          <a:lstStyle/>
          <a:p>
            <a:r>
              <a:rPr lang="en-US" sz="1400" b="1" dirty="0"/>
              <a:t>Top 5 Rules for AGE.VIC = 9 to 11</a:t>
            </a:r>
          </a:p>
        </p:txBody>
      </p:sp>
      <p:sp>
        <p:nvSpPr>
          <p:cNvPr id="9" name="TextBox 8">
            <a:extLst>
              <a:ext uri="{FF2B5EF4-FFF2-40B4-BE49-F238E27FC236}">
                <a16:creationId xmlns:a16="http://schemas.microsoft.com/office/drawing/2014/main" id="{B0BD07E6-B0F5-4AEF-B637-8B11E748976B}"/>
              </a:ext>
            </a:extLst>
          </p:cNvPr>
          <p:cNvSpPr txBox="1"/>
          <p:nvPr/>
        </p:nvSpPr>
        <p:spPr>
          <a:xfrm>
            <a:off x="7320348" y="1727205"/>
            <a:ext cx="2502288" cy="307777"/>
          </a:xfrm>
          <a:prstGeom prst="rect">
            <a:avLst/>
          </a:prstGeom>
          <a:solidFill>
            <a:schemeClr val="bg1"/>
          </a:solidFill>
        </p:spPr>
        <p:txBody>
          <a:bodyPr wrap="none" rtlCol="0">
            <a:spAutoFit/>
          </a:bodyPr>
          <a:lstStyle/>
          <a:p>
            <a:r>
              <a:rPr lang="en-US" sz="1400" b="1" dirty="0"/>
              <a:t>Top 5 Rules for AGE.VIC = 5 to 8</a:t>
            </a:r>
          </a:p>
        </p:txBody>
      </p:sp>
      <p:sp>
        <p:nvSpPr>
          <p:cNvPr id="10" name="Google Shape;183;p10">
            <a:extLst>
              <a:ext uri="{FF2B5EF4-FFF2-40B4-BE49-F238E27FC236}">
                <a16:creationId xmlns:a16="http://schemas.microsoft.com/office/drawing/2014/main" id="{827AB0A1-D212-401A-B495-01BB1386D919}"/>
              </a:ext>
            </a:extLst>
          </p:cNvPr>
          <p:cNvSpPr txBox="1">
            <a:spLocks noGrp="1"/>
          </p:cNvSpPr>
          <p:nvPr>
            <p:ph type="title"/>
          </p:nvPr>
        </p:nvSpPr>
        <p:spPr>
          <a:xfrm>
            <a:off x="8074978" y="136526"/>
            <a:ext cx="3860800" cy="76871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Kidnapping/Abduction</a:t>
            </a:r>
            <a:endParaRPr sz="3200" dirty="0"/>
          </a:p>
        </p:txBody>
      </p:sp>
      <p:sp>
        <p:nvSpPr>
          <p:cNvPr id="11" name="Google Shape;183;p10">
            <a:extLst>
              <a:ext uri="{FF2B5EF4-FFF2-40B4-BE49-F238E27FC236}">
                <a16:creationId xmlns:a16="http://schemas.microsoft.com/office/drawing/2014/main" id="{0E8AE657-1D2D-45D2-BDB8-43A4AA15B97F}"/>
              </a:ext>
            </a:extLst>
          </p:cNvPr>
          <p:cNvSpPr txBox="1">
            <a:spLocks/>
          </p:cNvSpPr>
          <p:nvPr/>
        </p:nvSpPr>
        <p:spPr>
          <a:xfrm>
            <a:off x="255917" y="5824328"/>
            <a:ext cx="4799162" cy="89714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407"/>
              </a:lnSpc>
              <a:spcBef>
                <a:spcPts val="0"/>
              </a:spcBef>
              <a:buClr>
                <a:schemeClr val="dk2"/>
              </a:buClr>
              <a:buSzPts val="5400"/>
              <a:buFont typeface="Arial"/>
              <a:buNone/>
            </a:pPr>
            <a:r>
              <a:rPr lang="en-US" sz="4000" dirty="0">
                <a:latin typeface="Arial"/>
                <a:ea typeface="Arial"/>
                <a:cs typeface="Arial"/>
                <a:sym typeface="Arial"/>
              </a:rPr>
              <a:t>Association Rules</a:t>
            </a:r>
            <a:endParaRPr lang="en-US" sz="4000" dirty="0"/>
          </a:p>
        </p:txBody>
      </p:sp>
    </p:spTree>
    <p:extLst>
      <p:ext uri="{BB962C8B-B14F-4D97-AF65-F5344CB8AC3E}">
        <p14:creationId xmlns:p14="http://schemas.microsoft.com/office/powerpoint/2010/main" val="2422791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5" name="Picture 4">
            <a:extLst>
              <a:ext uri="{FF2B5EF4-FFF2-40B4-BE49-F238E27FC236}">
                <a16:creationId xmlns:a16="http://schemas.microsoft.com/office/drawing/2014/main" id="{0C757AFE-DE5A-4F53-8ADE-47908A9B8909}"/>
              </a:ext>
            </a:extLst>
          </p:cNvPr>
          <p:cNvPicPr>
            <a:picLocks noChangeAspect="1"/>
          </p:cNvPicPr>
          <p:nvPr/>
        </p:nvPicPr>
        <p:blipFill rotWithShape="1">
          <a:blip r:embed="rId3"/>
          <a:srcRect l="9215"/>
          <a:stretch/>
        </p:blipFill>
        <p:spPr>
          <a:xfrm>
            <a:off x="10160" y="0"/>
            <a:ext cx="6306438" cy="5193792"/>
          </a:xfrm>
          <a:prstGeom prst="rect">
            <a:avLst/>
          </a:prstGeom>
        </p:spPr>
      </p:pic>
      <p:pic>
        <p:nvPicPr>
          <p:cNvPr id="6" name="Picture 5">
            <a:extLst>
              <a:ext uri="{FF2B5EF4-FFF2-40B4-BE49-F238E27FC236}">
                <a16:creationId xmlns:a16="http://schemas.microsoft.com/office/drawing/2014/main" id="{B16AD63E-433E-452B-BED0-07A53E44B424}"/>
              </a:ext>
            </a:extLst>
          </p:cNvPr>
          <p:cNvPicPr>
            <a:picLocks noChangeAspect="1"/>
          </p:cNvPicPr>
          <p:nvPr/>
        </p:nvPicPr>
        <p:blipFill>
          <a:blip r:embed="rId4"/>
          <a:stretch>
            <a:fillRect/>
          </a:stretch>
        </p:blipFill>
        <p:spPr>
          <a:xfrm>
            <a:off x="5098233" y="1664208"/>
            <a:ext cx="6946518" cy="5193792"/>
          </a:xfrm>
          <a:prstGeom prst="rect">
            <a:avLst/>
          </a:prstGeom>
        </p:spPr>
      </p:pic>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93</a:t>
            </a:fld>
            <a:endParaRPr lang="en-US" dirty="0"/>
          </a:p>
        </p:txBody>
      </p:sp>
      <p:sp>
        <p:nvSpPr>
          <p:cNvPr id="8" name="TextBox 7">
            <a:extLst>
              <a:ext uri="{FF2B5EF4-FFF2-40B4-BE49-F238E27FC236}">
                <a16:creationId xmlns:a16="http://schemas.microsoft.com/office/drawing/2014/main" id="{AC40BC59-5C44-4836-9E39-E6B046F93535}"/>
              </a:ext>
            </a:extLst>
          </p:cNvPr>
          <p:cNvSpPr txBox="1"/>
          <p:nvPr/>
        </p:nvSpPr>
        <p:spPr>
          <a:xfrm>
            <a:off x="1328171" y="121344"/>
            <a:ext cx="2502288" cy="307777"/>
          </a:xfrm>
          <a:prstGeom prst="rect">
            <a:avLst/>
          </a:prstGeom>
          <a:solidFill>
            <a:schemeClr val="bg1"/>
          </a:solidFill>
        </p:spPr>
        <p:txBody>
          <a:bodyPr wrap="none" rtlCol="0">
            <a:spAutoFit/>
          </a:bodyPr>
          <a:lstStyle/>
          <a:p>
            <a:r>
              <a:rPr lang="en-US" sz="1400" b="1" dirty="0"/>
              <a:t>Top 5 Rules for AGE.VIC = 3 to 4</a:t>
            </a:r>
          </a:p>
        </p:txBody>
      </p:sp>
      <p:sp>
        <p:nvSpPr>
          <p:cNvPr id="9" name="TextBox 8">
            <a:extLst>
              <a:ext uri="{FF2B5EF4-FFF2-40B4-BE49-F238E27FC236}">
                <a16:creationId xmlns:a16="http://schemas.microsoft.com/office/drawing/2014/main" id="{B0BD07E6-B0F5-4AEF-B637-8B11E748976B}"/>
              </a:ext>
            </a:extLst>
          </p:cNvPr>
          <p:cNvSpPr txBox="1"/>
          <p:nvPr/>
        </p:nvSpPr>
        <p:spPr>
          <a:xfrm>
            <a:off x="7320348" y="1727205"/>
            <a:ext cx="2502288" cy="307777"/>
          </a:xfrm>
          <a:prstGeom prst="rect">
            <a:avLst/>
          </a:prstGeom>
          <a:solidFill>
            <a:schemeClr val="bg1"/>
          </a:solidFill>
        </p:spPr>
        <p:txBody>
          <a:bodyPr wrap="none" rtlCol="0">
            <a:spAutoFit/>
          </a:bodyPr>
          <a:lstStyle/>
          <a:p>
            <a:r>
              <a:rPr lang="en-US" sz="1400" b="1" dirty="0"/>
              <a:t>Top 5 Rules for AGE.VIC = 0 to 2</a:t>
            </a:r>
          </a:p>
        </p:txBody>
      </p:sp>
      <p:sp>
        <p:nvSpPr>
          <p:cNvPr id="10" name="Google Shape;183;p10">
            <a:extLst>
              <a:ext uri="{FF2B5EF4-FFF2-40B4-BE49-F238E27FC236}">
                <a16:creationId xmlns:a16="http://schemas.microsoft.com/office/drawing/2014/main" id="{1DF78826-A6D5-42C7-96F6-8AF7CB7ECB2B}"/>
              </a:ext>
            </a:extLst>
          </p:cNvPr>
          <p:cNvSpPr txBox="1">
            <a:spLocks noGrp="1"/>
          </p:cNvSpPr>
          <p:nvPr>
            <p:ph type="title"/>
          </p:nvPr>
        </p:nvSpPr>
        <p:spPr>
          <a:xfrm>
            <a:off x="8074978" y="136526"/>
            <a:ext cx="3860800" cy="768710"/>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sz="3200" b="1" dirty="0"/>
              <a:t>Kidnapping/Abduction</a:t>
            </a:r>
            <a:endParaRPr sz="3200" dirty="0"/>
          </a:p>
        </p:txBody>
      </p:sp>
      <p:sp>
        <p:nvSpPr>
          <p:cNvPr id="11" name="Google Shape;183;p10">
            <a:extLst>
              <a:ext uri="{FF2B5EF4-FFF2-40B4-BE49-F238E27FC236}">
                <a16:creationId xmlns:a16="http://schemas.microsoft.com/office/drawing/2014/main" id="{1EFA901E-E2CD-4B81-A260-E03758E6DDC3}"/>
              </a:ext>
            </a:extLst>
          </p:cNvPr>
          <p:cNvSpPr txBox="1">
            <a:spLocks/>
          </p:cNvSpPr>
          <p:nvPr/>
        </p:nvSpPr>
        <p:spPr>
          <a:xfrm>
            <a:off x="255917" y="5824328"/>
            <a:ext cx="4799162" cy="897147"/>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7407"/>
              </a:lnSpc>
              <a:spcBef>
                <a:spcPts val="0"/>
              </a:spcBef>
              <a:buClr>
                <a:schemeClr val="dk2"/>
              </a:buClr>
              <a:buSzPts val="5400"/>
              <a:buFont typeface="Arial"/>
              <a:buNone/>
            </a:pPr>
            <a:r>
              <a:rPr lang="en-US" sz="4000" dirty="0">
                <a:latin typeface="Arial"/>
                <a:ea typeface="Arial"/>
                <a:cs typeface="Arial"/>
                <a:sym typeface="Arial"/>
              </a:rPr>
              <a:t>Association Rules</a:t>
            </a:r>
            <a:endParaRPr lang="en-US" sz="4000" dirty="0"/>
          </a:p>
        </p:txBody>
      </p:sp>
    </p:spTree>
    <p:extLst>
      <p:ext uri="{BB962C8B-B14F-4D97-AF65-F5344CB8AC3E}">
        <p14:creationId xmlns:p14="http://schemas.microsoft.com/office/powerpoint/2010/main" val="2725569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94</a:t>
            </a:fld>
            <a:endParaRPr lang="en-US" dirty="0"/>
          </a:p>
        </p:txBody>
      </p:sp>
      <p:pic>
        <p:nvPicPr>
          <p:cNvPr id="5" name="Picture 4">
            <a:extLst>
              <a:ext uri="{FF2B5EF4-FFF2-40B4-BE49-F238E27FC236}">
                <a16:creationId xmlns:a16="http://schemas.microsoft.com/office/drawing/2014/main" id="{6D35BE5C-074E-4FB2-B79E-054C7CBC5982}"/>
              </a:ext>
            </a:extLst>
          </p:cNvPr>
          <p:cNvPicPr>
            <a:picLocks noChangeAspect="1"/>
          </p:cNvPicPr>
          <p:nvPr/>
        </p:nvPicPr>
        <p:blipFill>
          <a:blip r:embed="rId3"/>
          <a:stretch>
            <a:fillRect/>
          </a:stretch>
        </p:blipFill>
        <p:spPr>
          <a:xfrm>
            <a:off x="201926" y="0"/>
            <a:ext cx="11788147" cy="6858000"/>
          </a:xfrm>
          <a:prstGeom prst="rect">
            <a:avLst/>
          </a:prstGeom>
        </p:spPr>
      </p:pic>
      <p:sp>
        <p:nvSpPr>
          <p:cNvPr id="4" name="Slide Number Placeholder 1">
            <a:extLst>
              <a:ext uri="{FF2B5EF4-FFF2-40B4-BE49-F238E27FC236}">
                <a16:creationId xmlns:a16="http://schemas.microsoft.com/office/drawing/2014/main" id="{34E9B96B-9BDC-4930-B45A-3C11250FF781}"/>
              </a:ext>
            </a:extLst>
          </p:cNvPr>
          <p:cNvSpPr txBox="1">
            <a:spLocks/>
          </p:cNvSpPr>
          <p:nvPr/>
        </p:nvSpPr>
        <p:spPr>
          <a:xfrm>
            <a:off x="10924674" y="6356350"/>
            <a:ext cx="429125"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00000000-1234-1234-1234-123412341234}" type="slidenum">
              <a:rPr lang="en-US" smtClean="0">
                <a:solidFill>
                  <a:schemeClr val="bg1">
                    <a:lumMod val="50000"/>
                  </a:schemeClr>
                </a:solidFill>
              </a:rPr>
              <a:pPr>
                <a:spcAft>
                  <a:spcPts val="600"/>
                </a:spcAft>
              </a:pPr>
              <a:t>94</a:t>
            </a:fld>
            <a:endParaRPr lang="en-US" dirty="0">
              <a:solidFill>
                <a:schemeClr val="bg1">
                  <a:lumMod val="50000"/>
                </a:schemeClr>
              </a:solidFill>
            </a:endParaRPr>
          </a:p>
        </p:txBody>
      </p:sp>
    </p:spTree>
    <p:extLst>
      <p:ext uri="{BB962C8B-B14F-4D97-AF65-F5344CB8AC3E}">
        <p14:creationId xmlns:p14="http://schemas.microsoft.com/office/powerpoint/2010/main" val="501768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90052" y="6356350"/>
            <a:ext cx="363747" cy="365125"/>
          </a:xfrm>
        </p:spPr>
        <p:txBody>
          <a:bodyPr/>
          <a:lstStyle/>
          <a:p>
            <a:pPr marL="0" lvl="0" indent="0" algn="l" rtl="0">
              <a:spcBef>
                <a:spcPts val="0"/>
              </a:spcBef>
              <a:spcAft>
                <a:spcPts val="0"/>
              </a:spcAft>
              <a:buNone/>
            </a:pPr>
            <a:fld id="{00000000-1234-1234-1234-123412341234}" type="slidenum">
              <a:rPr lang="en-US" smtClean="0"/>
              <a:t>95</a:t>
            </a:fld>
            <a:endParaRPr lang="en-US" dirty="0"/>
          </a:p>
        </p:txBody>
      </p:sp>
      <p:pic>
        <p:nvPicPr>
          <p:cNvPr id="3" name="Picture 2">
            <a:extLst>
              <a:ext uri="{FF2B5EF4-FFF2-40B4-BE49-F238E27FC236}">
                <a16:creationId xmlns:a16="http://schemas.microsoft.com/office/drawing/2014/main" id="{819D2156-EC62-41B0-987C-EE589522298F}"/>
              </a:ext>
            </a:extLst>
          </p:cNvPr>
          <p:cNvPicPr>
            <a:picLocks noChangeAspect="1"/>
          </p:cNvPicPr>
          <p:nvPr/>
        </p:nvPicPr>
        <p:blipFill>
          <a:blip r:embed="rId3"/>
          <a:stretch>
            <a:fillRect/>
          </a:stretch>
        </p:blipFill>
        <p:spPr>
          <a:xfrm>
            <a:off x="201926" y="0"/>
            <a:ext cx="11788147" cy="6858000"/>
          </a:xfrm>
          <a:prstGeom prst="rect">
            <a:avLst/>
          </a:prstGeom>
        </p:spPr>
      </p:pic>
      <p:sp>
        <p:nvSpPr>
          <p:cNvPr id="4" name="Slide Number Placeholder 1">
            <a:extLst>
              <a:ext uri="{FF2B5EF4-FFF2-40B4-BE49-F238E27FC236}">
                <a16:creationId xmlns:a16="http://schemas.microsoft.com/office/drawing/2014/main" id="{98735C97-574B-4522-BE8D-DEBAFA01EE95}"/>
              </a:ext>
            </a:extLst>
          </p:cNvPr>
          <p:cNvSpPr txBox="1">
            <a:spLocks/>
          </p:cNvSpPr>
          <p:nvPr/>
        </p:nvSpPr>
        <p:spPr>
          <a:xfrm>
            <a:off x="10924674" y="6356350"/>
            <a:ext cx="429125"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00000000-1234-1234-1234-123412341234}" type="slidenum">
              <a:rPr lang="en-US" smtClean="0">
                <a:solidFill>
                  <a:schemeClr val="bg1">
                    <a:lumMod val="50000"/>
                  </a:schemeClr>
                </a:solidFill>
              </a:rPr>
              <a:pPr>
                <a:spcAft>
                  <a:spcPts val="600"/>
                </a:spcAft>
              </a:pPr>
              <a:t>95</a:t>
            </a:fld>
            <a:endParaRPr lang="en-US" dirty="0">
              <a:solidFill>
                <a:schemeClr val="bg1">
                  <a:lumMod val="50000"/>
                </a:schemeClr>
              </a:solidFill>
            </a:endParaRPr>
          </a:p>
        </p:txBody>
      </p:sp>
    </p:spTree>
    <p:extLst>
      <p:ext uri="{BB962C8B-B14F-4D97-AF65-F5344CB8AC3E}">
        <p14:creationId xmlns:p14="http://schemas.microsoft.com/office/powerpoint/2010/main" val="33187135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609600" y="1"/>
            <a:ext cx="10972800" cy="1025611"/>
          </a:xfrm>
          <a:prstGeom prst="rect">
            <a:avLst/>
          </a:prstGeom>
          <a:noFill/>
          <a:ln>
            <a:noFill/>
          </a:ln>
        </p:spPr>
        <p:txBody>
          <a:bodyPr spcFirstLastPara="1" wrap="square" lIns="91425" tIns="45700" rIns="91425" bIns="45700" anchor="ctr" anchorCtr="0">
            <a:noAutofit/>
          </a:bodyPr>
          <a:lstStyle/>
          <a:p>
            <a:pPr lvl="0" algn="ctr">
              <a:lnSpc>
                <a:spcPct val="107407"/>
              </a:lnSpc>
              <a:spcBef>
                <a:spcPts val="0"/>
              </a:spcBef>
              <a:buClr>
                <a:schemeClr val="dk2"/>
              </a:buClr>
              <a:buSzPts val="5400"/>
            </a:pPr>
            <a:r>
              <a:rPr lang="en-US" b="1" dirty="0"/>
              <a:t>K-Modes Cluster Analysis</a:t>
            </a:r>
            <a:endParaRPr dirty="0"/>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972800" y="6356350"/>
            <a:ext cx="381000" cy="365125"/>
          </a:xfrm>
        </p:spPr>
        <p:txBody>
          <a:bodyPr/>
          <a:lstStyle/>
          <a:p>
            <a:pPr marL="0" lvl="0" indent="0" algn="l" rtl="0">
              <a:spcBef>
                <a:spcPts val="0"/>
              </a:spcBef>
              <a:spcAft>
                <a:spcPts val="0"/>
              </a:spcAft>
              <a:buNone/>
            </a:pPr>
            <a:fld id="{00000000-1234-1234-1234-123412341234}" type="slidenum">
              <a:rPr lang="en-US" smtClean="0"/>
              <a:t>96</a:t>
            </a:fld>
            <a:endParaRPr lang="en-US" dirty="0"/>
          </a:p>
        </p:txBody>
      </p:sp>
      <p:pic>
        <p:nvPicPr>
          <p:cNvPr id="3" name="Picture 2">
            <a:extLst>
              <a:ext uri="{FF2B5EF4-FFF2-40B4-BE49-F238E27FC236}">
                <a16:creationId xmlns:a16="http://schemas.microsoft.com/office/drawing/2014/main" id="{DFA437BC-B5BC-4789-BB20-65A5C3253AAB}"/>
              </a:ext>
            </a:extLst>
          </p:cNvPr>
          <p:cNvPicPr>
            <a:picLocks noChangeAspect="1"/>
          </p:cNvPicPr>
          <p:nvPr/>
        </p:nvPicPr>
        <p:blipFill rotWithShape="1">
          <a:blip r:embed="rId3"/>
          <a:srcRect t="3362" r="64643" b="43357"/>
          <a:stretch/>
        </p:blipFill>
        <p:spPr>
          <a:xfrm>
            <a:off x="1" y="1107931"/>
            <a:ext cx="12192000" cy="5741443"/>
          </a:xfrm>
          <a:prstGeom prst="rect">
            <a:avLst/>
          </a:prstGeom>
        </p:spPr>
      </p:pic>
    </p:spTree>
    <p:extLst>
      <p:ext uri="{BB962C8B-B14F-4D97-AF65-F5344CB8AC3E}">
        <p14:creationId xmlns:p14="http://schemas.microsoft.com/office/powerpoint/2010/main" val="3109853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AC7F-3917-4F63-9452-B92D4DC2F8DF}"/>
              </a:ext>
            </a:extLst>
          </p:cNvPr>
          <p:cNvSpPr>
            <a:spLocks noGrp="1"/>
          </p:cNvSpPr>
          <p:nvPr>
            <p:ph type="title"/>
          </p:nvPr>
        </p:nvSpPr>
        <p:spPr>
          <a:xfrm>
            <a:off x="203542" y="118156"/>
            <a:ext cx="6063217" cy="759784"/>
          </a:xfrm>
        </p:spPr>
        <p:txBody>
          <a:bodyPr>
            <a:normAutofit fontScale="90000"/>
          </a:bodyPr>
          <a:lstStyle/>
          <a:p>
            <a:r>
              <a:rPr lang="en-US" b="1" dirty="0"/>
              <a:t>Data Balancing with SMOTE</a:t>
            </a:r>
          </a:p>
        </p:txBody>
      </p:sp>
      <p:sp>
        <p:nvSpPr>
          <p:cNvPr id="3" name="Content Placeholder 2">
            <a:extLst>
              <a:ext uri="{FF2B5EF4-FFF2-40B4-BE49-F238E27FC236}">
                <a16:creationId xmlns:a16="http://schemas.microsoft.com/office/drawing/2014/main" id="{2751147A-6F08-4D86-996A-C5FD77A3D0D5}"/>
              </a:ext>
            </a:extLst>
          </p:cNvPr>
          <p:cNvSpPr>
            <a:spLocks noGrp="1"/>
          </p:cNvSpPr>
          <p:nvPr>
            <p:ph idx="1"/>
          </p:nvPr>
        </p:nvSpPr>
        <p:spPr>
          <a:xfrm>
            <a:off x="361440" y="4445969"/>
            <a:ext cx="5734559" cy="2141874"/>
          </a:xfrm>
        </p:spPr>
        <p:txBody>
          <a:bodyPr>
            <a:noAutofit/>
          </a:bodyPr>
          <a:lstStyle/>
          <a:p>
            <a:pPr marL="0" indent="0">
              <a:lnSpc>
                <a:spcPct val="100000"/>
              </a:lnSpc>
              <a:spcBef>
                <a:spcPts val="0"/>
              </a:spcBef>
              <a:buNone/>
            </a:pPr>
            <a:r>
              <a:rPr lang="en-US" altLang="zh-CN" sz="1800" b="1" dirty="0"/>
              <a:t>SMOTE Parameter Setting</a:t>
            </a:r>
            <a:r>
              <a:rPr lang="en-US" altLang="zh-CN" sz="1800" dirty="0"/>
              <a:t>:</a:t>
            </a:r>
          </a:p>
          <a:p>
            <a:pPr>
              <a:lnSpc>
                <a:spcPct val="100000"/>
              </a:lnSpc>
              <a:spcBef>
                <a:spcPts val="0"/>
              </a:spcBef>
            </a:pPr>
            <a:r>
              <a:rPr lang="en-US" altLang="zh-CN" sz="1600" b="1" i="1" dirty="0" err="1"/>
              <a:t>perc.over</a:t>
            </a:r>
            <a:r>
              <a:rPr lang="en-US" altLang="zh-CN" sz="1600" i="1" dirty="0"/>
              <a:t>:  </a:t>
            </a:r>
            <a:r>
              <a:rPr lang="en-US" altLang="zh-CN" sz="1600" dirty="0"/>
              <a:t>Determines how</a:t>
            </a:r>
            <a:r>
              <a:rPr lang="en-US" sz="1600" dirty="0"/>
              <a:t> many extra cases from the minority class are generated.</a:t>
            </a:r>
            <a:endParaRPr lang="en-US" altLang="zh-CN" sz="1600" dirty="0"/>
          </a:p>
          <a:p>
            <a:pPr>
              <a:lnSpc>
                <a:spcPct val="100000"/>
              </a:lnSpc>
              <a:spcBef>
                <a:spcPts val="0"/>
              </a:spcBef>
            </a:pPr>
            <a:r>
              <a:rPr lang="en-US" sz="1600" b="1" i="1" dirty="0" err="1"/>
              <a:t>perc.under</a:t>
            </a:r>
            <a:r>
              <a:rPr lang="en-US" sz="1600" i="1" dirty="0"/>
              <a:t>:  </a:t>
            </a:r>
            <a:r>
              <a:rPr lang="en-US" sz="1600" dirty="0"/>
              <a:t>Determines how many extra cases from the majority classes are selected for each case generated from the minority class</a:t>
            </a:r>
          </a:p>
          <a:p>
            <a:pPr>
              <a:lnSpc>
                <a:spcPct val="100000"/>
              </a:lnSpc>
              <a:spcBef>
                <a:spcPts val="0"/>
              </a:spcBef>
              <a:spcAft>
                <a:spcPts val="600"/>
              </a:spcAft>
            </a:pPr>
            <a:r>
              <a:rPr lang="en-US" sz="1600" b="1" i="1" dirty="0"/>
              <a:t>k:  </a:t>
            </a:r>
            <a:r>
              <a:rPr lang="en-US" sz="1600" dirty="0"/>
              <a:t>A number indicating the number of nearest neighbors that are used to generate the new examples of the minority class</a:t>
            </a:r>
          </a:p>
        </p:txBody>
      </p:sp>
      <p:graphicFrame>
        <p:nvGraphicFramePr>
          <p:cNvPr id="4" name="Table 3">
            <a:extLst>
              <a:ext uri="{FF2B5EF4-FFF2-40B4-BE49-F238E27FC236}">
                <a16:creationId xmlns:a16="http://schemas.microsoft.com/office/drawing/2014/main" id="{0934D60E-1ADA-4404-B57A-B1B125F7E698}"/>
              </a:ext>
            </a:extLst>
          </p:cNvPr>
          <p:cNvGraphicFramePr>
            <a:graphicFrameLocks noGrp="1"/>
          </p:cNvGraphicFramePr>
          <p:nvPr/>
        </p:nvGraphicFramePr>
        <p:xfrm>
          <a:off x="7340741" y="5445770"/>
          <a:ext cx="3927243" cy="1216296"/>
        </p:xfrm>
        <a:graphic>
          <a:graphicData uri="http://schemas.openxmlformats.org/drawingml/2006/table">
            <a:tbl>
              <a:tblPr firstRow="1" bandRow="1">
                <a:tableStyleId>{5C22544A-7EE6-4342-B048-85BDC9FD1C3A}</a:tableStyleId>
              </a:tblPr>
              <a:tblGrid>
                <a:gridCol w="1390366">
                  <a:extLst>
                    <a:ext uri="{9D8B030D-6E8A-4147-A177-3AD203B41FA5}">
                      <a16:colId xmlns:a16="http://schemas.microsoft.com/office/drawing/2014/main" val="3759148525"/>
                    </a:ext>
                  </a:extLst>
                </a:gridCol>
                <a:gridCol w="2536877">
                  <a:extLst>
                    <a:ext uri="{9D8B030D-6E8A-4147-A177-3AD203B41FA5}">
                      <a16:colId xmlns:a16="http://schemas.microsoft.com/office/drawing/2014/main" val="2411140606"/>
                    </a:ext>
                  </a:extLst>
                </a:gridCol>
              </a:tblGrid>
              <a:tr h="405432">
                <a:tc>
                  <a:txBody>
                    <a:bodyPr/>
                    <a:lstStyle/>
                    <a:p>
                      <a:pPr algn="ctr"/>
                      <a:r>
                        <a:rPr lang="en-US" dirty="0"/>
                        <a:t>Class</a:t>
                      </a:r>
                    </a:p>
                  </a:txBody>
                  <a:tcPr anchor="ctr"/>
                </a:tc>
                <a:tc>
                  <a:txBody>
                    <a:bodyPr/>
                    <a:lstStyle/>
                    <a:p>
                      <a:pPr algn="ctr"/>
                      <a:r>
                        <a:rPr lang="en-US" dirty="0"/>
                        <a:t> New Observation Count</a:t>
                      </a:r>
                    </a:p>
                  </a:txBody>
                  <a:tcPr anchor="ctr"/>
                </a:tc>
                <a:extLst>
                  <a:ext uri="{0D108BD9-81ED-4DB2-BD59-A6C34878D82A}">
                    <a16:rowId xmlns:a16="http://schemas.microsoft.com/office/drawing/2014/main" val="2559548484"/>
                  </a:ext>
                </a:extLst>
              </a:tr>
              <a:tr h="405432">
                <a:tc>
                  <a:txBody>
                    <a:bodyPr/>
                    <a:lstStyle/>
                    <a:p>
                      <a:pPr algn="ctr"/>
                      <a:r>
                        <a:rPr lang="en-US" dirty="0"/>
                        <a:t>Minority</a:t>
                      </a:r>
                    </a:p>
                  </a:txBody>
                  <a:tcPr/>
                </a:tc>
                <a:tc>
                  <a:txBody>
                    <a:bodyPr/>
                    <a:lstStyle/>
                    <a:p>
                      <a:pPr algn="ctr"/>
                      <a:r>
                        <a:rPr lang="zh-CN" altLang="en-US" sz="1800" dirty="0"/>
                        <a:t>（</a:t>
                      </a:r>
                      <a:r>
                        <a:rPr lang="en-US" altLang="zh-CN" sz="1800" dirty="0"/>
                        <a:t>1+xx/100)*n </a:t>
                      </a:r>
                      <a:endParaRPr lang="en-US" dirty="0"/>
                    </a:p>
                  </a:txBody>
                  <a:tcPr/>
                </a:tc>
                <a:extLst>
                  <a:ext uri="{0D108BD9-81ED-4DB2-BD59-A6C34878D82A}">
                    <a16:rowId xmlns:a16="http://schemas.microsoft.com/office/drawing/2014/main" val="606374157"/>
                  </a:ext>
                </a:extLst>
              </a:tr>
              <a:tr h="405432">
                <a:tc>
                  <a:txBody>
                    <a:bodyPr/>
                    <a:lstStyle/>
                    <a:p>
                      <a:pPr algn="ctr"/>
                      <a:r>
                        <a:rPr lang="en-US" dirty="0"/>
                        <a:t>Majority</a:t>
                      </a:r>
                    </a:p>
                  </a:txBody>
                  <a:tcPr/>
                </a:tc>
                <a:tc>
                  <a:txBody>
                    <a:bodyPr/>
                    <a:lstStyle/>
                    <a:p>
                      <a:pPr algn="ctr"/>
                      <a:r>
                        <a:rPr lang="en-US" altLang="zh-CN" sz="1800" dirty="0" err="1"/>
                        <a:t>yy</a:t>
                      </a:r>
                      <a:r>
                        <a:rPr lang="en-US" altLang="zh-CN" sz="1800" dirty="0"/>
                        <a:t>/100 *(xx/100)*n</a:t>
                      </a:r>
                      <a:endParaRPr lang="en-US" dirty="0"/>
                    </a:p>
                  </a:txBody>
                  <a:tcPr/>
                </a:tc>
                <a:extLst>
                  <a:ext uri="{0D108BD9-81ED-4DB2-BD59-A6C34878D82A}">
                    <a16:rowId xmlns:a16="http://schemas.microsoft.com/office/drawing/2014/main" val="3016421017"/>
                  </a:ext>
                </a:extLst>
              </a:tr>
            </a:tbl>
          </a:graphicData>
        </a:graphic>
      </p:graphicFrame>
      <p:sp>
        <p:nvSpPr>
          <p:cNvPr id="6" name="Rectangle 5">
            <a:extLst>
              <a:ext uri="{FF2B5EF4-FFF2-40B4-BE49-F238E27FC236}">
                <a16:creationId xmlns:a16="http://schemas.microsoft.com/office/drawing/2014/main" id="{242C1FC3-D216-444E-983F-20C2A9C156F9}"/>
              </a:ext>
            </a:extLst>
          </p:cNvPr>
          <p:cNvSpPr/>
          <p:nvPr/>
        </p:nvSpPr>
        <p:spPr>
          <a:xfrm>
            <a:off x="11974" y="6551643"/>
            <a:ext cx="2781146" cy="276999"/>
          </a:xfrm>
          <a:prstGeom prst="rect">
            <a:avLst/>
          </a:prstGeom>
        </p:spPr>
        <p:txBody>
          <a:bodyPr wrap="none">
            <a:spAutoFit/>
          </a:bodyPr>
          <a:lstStyle/>
          <a:p>
            <a:r>
              <a:rPr lang="en-US" sz="1200" u="sng" dirty="0">
                <a:solidFill>
                  <a:srgbClr val="2075A3"/>
                </a:solidFill>
                <a:latin typeface="Open Sans"/>
                <a:hlinkClick r:id="rId2"/>
              </a:rPr>
              <a:t>svds.com/learning-imbalanced-classes</a:t>
            </a:r>
            <a:endParaRPr lang="en-US" sz="1200" dirty="0"/>
          </a:p>
        </p:txBody>
      </p:sp>
      <p:grpSp>
        <p:nvGrpSpPr>
          <p:cNvPr id="10" name="Group 9">
            <a:extLst>
              <a:ext uri="{FF2B5EF4-FFF2-40B4-BE49-F238E27FC236}">
                <a16:creationId xmlns:a16="http://schemas.microsoft.com/office/drawing/2014/main" id="{58B2F59F-0DEA-465E-9052-CF1FDC151F87}"/>
              </a:ext>
            </a:extLst>
          </p:cNvPr>
          <p:cNvGrpSpPr/>
          <p:nvPr/>
        </p:nvGrpSpPr>
        <p:grpSpPr>
          <a:xfrm>
            <a:off x="6237132" y="1196900"/>
            <a:ext cx="5832434" cy="3015332"/>
            <a:chOff x="6237132" y="753016"/>
            <a:chExt cx="5832434" cy="3015332"/>
          </a:xfrm>
        </p:grpSpPr>
        <p:pic>
          <p:nvPicPr>
            <p:cNvPr id="5" name="Picture 4" descr="A screenshot of a cell phone&#10;&#10;Description generated with high confidence">
              <a:extLst>
                <a:ext uri="{FF2B5EF4-FFF2-40B4-BE49-F238E27FC236}">
                  <a16:creationId xmlns:a16="http://schemas.microsoft.com/office/drawing/2014/main" id="{59F7CEEA-9E5F-4102-8A33-8F5ED2CF252A}"/>
                </a:ext>
              </a:extLst>
            </p:cNvPr>
            <p:cNvPicPr>
              <a:picLocks noChangeAspect="1"/>
            </p:cNvPicPr>
            <p:nvPr/>
          </p:nvPicPr>
          <p:blipFill rotWithShape="1">
            <a:blip r:embed="rId3">
              <a:extLst>
                <a:ext uri="{28A0092B-C50C-407E-A947-70E740481C1C}">
                  <a14:useLocalDpi xmlns:a14="http://schemas.microsoft.com/office/drawing/2010/main" val="0"/>
                </a:ext>
              </a:extLst>
            </a:blip>
            <a:srcRect l="638" t="72937" r="788" b="-2"/>
            <a:stretch/>
          </p:blipFill>
          <p:spPr>
            <a:xfrm>
              <a:off x="6318240" y="2220869"/>
              <a:ext cx="5751326" cy="1547479"/>
            </a:xfrm>
            <a:prstGeom prst="rect">
              <a:avLst/>
            </a:prstGeom>
            <a:effectLst/>
          </p:spPr>
        </p:pic>
        <p:pic>
          <p:nvPicPr>
            <p:cNvPr id="7" name="Picture 6" descr="A screenshot of a cell phone&#10;&#10;Description generated with high confidence">
              <a:extLst>
                <a:ext uri="{FF2B5EF4-FFF2-40B4-BE49-F238E27FC236}">
                  <a16:creationId xmlns:a16="http://schemas.microsoft.com/office/drawing/2014/main" id="{58187EC6-E587-42D2-9FB9-C54D9766CD5B}"/>
                </a:ext>
              </a:extLst>
            </p:cNvPr>
            <p:cNvPicPr>
              <a:picLocks noChangeAspect="1"/>
            </p:cNvPicPr>
            <p:nvPr/>
          </p:nvPicPr>
          <p:blipFill rotWithShape="1">
            <a:blip r:embed="rId3">
              <a:extLst>
                <a:ext uri="{28A0092B-C50C-407E-A947-70E740481C1C}">
                  <a14:useLocalDpi xmlns:a14="http://schemas.microsoft.com/office/drawing/2010/main" val="0"/>
                </a:ext>
              </a:extLst>
            </a:blip>
            <a:srcRect l="638" t="29510" r="788" b="44819"/>
            <a:stretch/>
          </p:blipFill>
          <p:spPr>
            <a:xfrm>
              <a:off x="6237132" y="753016"/>
              <a:ext cx="5751326" cy="1467853"/>
            </a:xfrm>
            <a:prstGeom prst="rect">
              <a:avLst/>
            </a:prstGeom>
            <a:effectLst/>
          </p:spPr>
        </p:pic>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179A22-14C9-41E4-B833-CDF8E62ACF5C}"/>
                  </a:ext>
                </a:extLst>
              </p:cNvPr>
              <p:cNvSpPr/>
              <p:nvPr/>
            </p:nvSpPr>
            <p:spPr>
              <a:xfrm>
                <a:off x="6539158" y="4474158"/>
                <a:ext cx="5530408" cy="892552"/>
              </a:xfrm>
              <a:prstGeom prst="rect">
                <a:avLst/>
              </a:prstGeom>
            </p:spPr>
            <p:txBody>
              <a:bodyPr wrap="square">
                <a:spAutoFit/>
              </a:bodyPr>
              <a:lstStyle/>
              <a:p>
                <a:pPr>
                  <a:spcAft>
                    <a:spcPts val="600"/>
                  </a:spcAft>
                </a:pPr>
                <a14:m>
                  <m:oMathPara xmlns:m="http://schemas.openxmlformats.org/officeDocument/2006/math">
                    <m:oMathParaPr>
                      <m:jc m:val="centerGroup"/>
                    </m:oMathParaPr>
                    <m:oMath xmlns:m="http://schemas.openxmlformats.org/officeDocument/2006/math">
                      <m:r>
                        <a:rPr lang="en-US" altLang="zh-CN" sz="1400" b="1" i="1" dirty="0" smtClean="0">
                          <a:latin typeface="Cambria Math" panose="02040503050406030204" pitchFamily="18" charset="0"/>
                        </a:rPr>
                        <m:t>𝒙𝒙</m:t>
                      </m:r>
                      <m:r>
                        <a:rPr lang="en-US" altLang="zh-CN" sz="1400" b="1" i="1" dirty="0" smtClean="0">
                          <a:latin typeface="Cambria Math" panose="02040503050406030204" pitchFamily="18" charset="0"/>
                        </a:rPr>
                        <m:t> = </m:t>
                      </m:r>
                      <m:r>
                        <a:rPr lang="en-US" altLang="zh-CN" sz="1400" b="1" i="1" dirty="0" err="1">
                          <a:latin typeface="Cambria Math" panose="02040503050406030204" pitchFamily="18" charset="0"/>
                        </a:rPr>
                        <m:t>𝒑𝒆𝒓𝒄</m:t>
                      </m:r>
                      <m:r>
                        <a:rPr lang="en-US" altLang="zh-CN" sz="1400" b="1" i="1" dirty="0" err="1">
                          <a:latin typeface="Cambria Math" panose="02040503050406030204" pitchFamily="18" charset="0"/>
                        </a:rPr>
                        <m:t>.</m:t>
                      </m:r>
                      <m:r>
                        <a:rPr lang="en-US" altLang="zh-CN" sz="1400" b="1" i="1" dirty="0" err="1">
                          <a:latin typeface="Cambria Math" panose="02040503050406030204" pitchFamily="18" charset="0"/>
                        </a:rPr>
                        <m:t>𝒐𝒗𝒆𝒓</m:t>
                      </m:r>
                    </m:oMath>
                  </m:oMathPara>
                </a14:m>
                <a:endParaRPr lang="en-US" altLang="zh-CN" sz="1400" b="1" dirty="0"/>
              </a:p>
              <a:p>
                <a:pPr>
                  <a:spcAft>
                    <a:spcPts val="600"/>
                  </a:spcAft>
                </a:pPr>
                <a14:m>
                  <m:oMathPara xmlns:m="http://schemas.openxmlformats.org/officeDocument/2006/math">
                    <m:oMathParaPr>
                      <m:jc m:val="centerGroup"/>
                    </m:oMathParaPr>
                    <m:oMath xmlns:m="http://schemas.openxmlformats.org/officeDocument/2006/math">
                      <m:r>
                        <a:rPr lang="en-US" altLang="zh-CN" sz="1400" b="1" i="1" dirty="0" smtClean="0">
                          <a:latin typeface="Cambria Math" panose="02040503050406030204" pitchFamily="18" charset="0"/>
                        </a:rPr>
                        <m:t>𝒚𝒚</m:t>
                      </m:r>
                      <m:r>
                        <a:rPr lang="en-US" altLang="zh-CN" sz="1400" b="1" i="1" dirty="0">
                          <a:latin typeface="Cambria Math" panose="02040503050406030204" pitchFamily="18" charset="0"/>
                        </a:rPr>
                        <m:t> = </m:t>
                      </m:r>
                      <m:r>
                        <a:rPr lang="en-US" altLang="zh-CN" sz="1400" b="1" i="1" dirty="0" err="1">
                          <a:latin typeface="Cambria Math" panose="02040503050406030204" pitchFamily="18" charset="0"/>
                        </a:rPr>
                        <m:t>𝒑𝒆𝒓𝒄</m:t>
                      </m:r>
                      <m:r>
                        <a:rPr lang="en-US" altLang="zh-CN" sz="1400" b="1" i="1" dirty="0" err="1">
                          <a:latin typeface="Cambria Math" panose="02040503050406030204" pitchFamily="18" charset="0"/>
                        </a:rPr>
                        <m:t>.</m:t>
                      </m:r>
                      <m:r>
                        <a:rPr lang="en-US" altLang="zh-CN" sz="1400" b="1" i="1" dirty="0" err="1">
                          <a:latin typeface="Cambria Math" panose="02040503050406030204" pitchFamily="18" charset="0"/>
                        </a:rPr>
                        <m:t>𝒖𝒏𝒅𝒆𝒓</m:t>
                      </m:r>
                      <m:r>
                        <a:rPr lang="en-US" altLang="zh-CN" sz="1400" b="1" i="1" dirty="0">
                          <a:latin typeface="Cambria Math" panose="02040503050406030204" pitchFamily="18" charset="0"/>
                        </a:rPr>
                        <m:t>   </m:t>
                      </m:r>
                    </m:oMath>
                  </m:oMathPara>
                </a14:m>
                <a:endParaRPr lang="en-US" altLang="zh-CN" sz="1400" b="1" dirty="0"/>
              </a:p>
              <a:p>
                <a:pPr/>
                <a14:m>
                  <m:oMathPara xmlns:m="http://schemas.openxmlformats.org/officeDocument/2006/math">
                    <m:oMathParaPr>
                      <m:jc m:val="centerGroup"/>
                    </m:oMathParaPr>
                    <m:oMath xmlns:m="http://schemas.openxmlformats.org/officeDocument/2006/math">
                      <m:r>
                        <a:rPr lang="en-US" altLang="zh-CN" sz="1400" b="1" i="1" dirty="0" smtClean="0">
                          <a:latin typeface="Cambria Math" panose="02040503050406030204" pitchFamily="18" charset="0"/>
                        </a:rPr>
                        <m:t>𝒏</m:t>
                      </m:r>
                      <m:r>
                        <a:rPr lang="en-US" altLang="zh-CN" sz="1400" b="1" i="1" dirty="0" smtClean="0">
                          <a:latin typeface="Cambria Math" panose="02040503050406030204" pitchFamily="18" charset="0"/>
                        </a:rPr>
                        <m:t>=</m:t>
                      </m:r>
                      <m:r>
                        <a:rPr lang="en-US" altLang="zh-CN" sz="1400" b="1" i="1" dirty="0" smtClean="0">
                          <a:latin typeface="Cambria Math" panose="02040503050406030204" pitchFamily="18" charset="0"/>
                        </a:rPr>
                        <m:t>𝒐𝒓𝒊𝒈𝒊𝒏𝒂𝒍</m:t>
                      </m:r>
                      <m:r>
                        <a:rPr lang="en-US" altLang="zh-CN" sz="1400" b="1" i="1" dirty="0" smtClean="0">
                          <a:latin typeface="Cambria Math" panose="02040503050406030204" pitchFamily="18" charset="0"/>
                        </a:rPr>
                        <m:t> </m:t>
                      </m:r>
                      <m:r>
                        <a:rPr lang="en-US" altLang="zh-CN" sz="1400" b="1" i="1" dirty="0" smtClean="0">
                          <a:latin typeface="Cambria Math" panose="02040503050406030204" pitchFamily="18" charset="0"/>
                        </a:rPr>
                        <m:t>𝒏𝒖𝒎𝒃𝒆𝒓</m:t>
                      </m:r>
                      <m:r>
                        <a:rPr lang="en-US" altLang="zh-CN" sz="1400" b="1" i="1" dirty="0" smtClean="0">
                          <a:latin typeface="Cambria Math" panose="02040503050406030204" pitchFamily="18" charset="0"/>
                        </a:rPr>
                        <m:t> </m:t>
                      </m:r>
                      <m:r>
                        <a:rPr lang="en-US" altLang="zh-CN" sz="1400" b="1" i="1" dirty="0" smtClean="0">
                          <a:latin typeface="Cambria Math" panose="02040503050406030204" pitchFamily="18" charset="0"/>
                        </a:rPr>
                        <m:t>𝒊𝒏</m:t>
                      </m:r>
                      <m:r>
                        <a:rPr lang="en-US" altLang="zh-CN" sz="1400" b="1" i="1" dirty="0" smtClean="0">
                          <a:latin typeface="Cambria Math" panose="02040503050406030204" pitchFamily="18" charset="0"/>
                        </a:rPr>
                        <m:t> </m:t>
                      </m:r>
                      <m:r>
                        <a:rPr lang="en-US" altLang="zh-CN" sz="1400" b="1" i="1" dirty="0" smtClean="0">
                          <a:latin typeface="Cambria Math" panose="02040503050406030204" pitchFamily="18" charset="0"/>
                        </a:rPr>
                        <m:t>𝒕𝒉𝒆</m:t>
                      </m:r>
                      <m:r>
                        <a:rPr lang="en-US" altLang="zh-CN" sz="1400" b="1" i="1" dirty="0" smtClean="0">
                          <a:latin typeface="Cambria Math" panose="02040503050406030204" pitchFamily="18" charset="0"/>
                        </a:rPr>
                        <m:t> </m:t>
                      </m:r>
                      <m:r>
                        <a:rPr lang="en-US" altLang="zh-CN" sz="1400" b="1" i="1" dirty="0" smtClean="0">
                          <a:latin typeface="Cambria Math" panose="02040503050406030204" pitchFamily="18" charset="0"/>
                        </a:rPr>
                        <m:t>𝒎𝒊𝒏𝒐𝒓𝒊𝒕𝒚</m:t>
                      </m:r>
                      <m:r>
                        <a:rPr lang="en-US" altLang="zh-CN" sz="1400" b="1" i="1" dirty="0" smtClean="0">
                          <a:latin typeface="Cambria Math" panose="02040503050406030204" pitchFamily="18" charset="0"/>
                        </a:rPr>
                        <m:t> </m:t>
                      </m:r>
                      <m:r>
                        <a:rPr lang="en-US" altLang="zh-CN" sz="1400" b="1" i="1" dirty="0" smtClean="0">
                          <a:latin typeface="Cambria Math" panose="02040503050406030204" pitchFamily="18" charset="0"/>
                        </a:rPr>
                        <m:t>𝒄𝒍𝒂𝒔𝒔</m:t>
                      </m:r>
                    </m:oMath>
                  </m:oMathPara>
                </a14:m>
                <a:endParaRPr lang="en-US" altLang="zh-CN" sz="1400" b="1" dirty="0"/>
              </a:p>
            </p:txBody>
          </p:sp>
        </mc:Choice>
        <mc:Fallback xmlns="">
          <p:sp>
            <p:nvSpPr>
              <p:cNvPr id="8" name="Rectangle 7">
                <a:extLst>
                  <a:ext uri="{FF2B5EF4-FFF2-40B4-BE49-F238E27FC236}">
                    <a16:creationId xmlns:a16="http://schemas.microsoft.com/office/drawing/2014/main" id="{F6179A22-14C9-41E4-B833-CDF8E62ACF5C}"/>
                  </a:ext>
                </a:extLst>
              </p:cNvPr>
              <p:cNvSpPr>
                <a:spLocks noRot="1" noChangeAspect="1" noMove="1" noResize="1" noEditPoints="1" noAdjustHandles="1" noChangeArrowheads="1" noChangeShapeType="1" noTextEdit="1"/>
              </p:cNvSpPr>
              <p:nvPr/>
            </p:nvSpPr>
            <p:spPr>
              <a:xfrm>
                <a:off x="6539158" y="4474158"/>
                <a:ext cx="5530408" cy="892552"/>
              </a:xfrm>
              <a:prstGeom prst="rect">
                <a:avLst/>
              </a:prstGeom>
              <a:blipFill>
                <a:blip r:embed="rId4"/>
                <a:stretch>
                  <a:fillRect b="-2055"/>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40F99C76-3609-4830-8B10-75539AC9B17D}"/>
              </a:ext>
            </a:extLst>
          </p:cNvPr>
          <p:cNvSpPr/>
          <p:nvPr/>
        </p:nvSpPr>
        <p:spPr>
          <a:xfrm>
            <a:off x="6237132" y="4474158"/>
            <a:ext cx="745958" cy="225856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236A733B-DFF5-48D0-AF68-1277241EB807}"/>
              </a:ext>
            </a:extLst>
          </p:cNvPr>
          <p:cNvSpPr txBox="1">
            <a:spLocks/>
          </p:cNvSpPr>
          <p:nvPr/>
        </p:nvSpPr>
        <p:spPr>
          <a:xfrm>
            <a:off x="361441" y="1010150"/>
            <a:ext cx="5593428" cy="2141874"/>
          </a:xfrm>
          <a:prstGeom prst="rect">
            <a:avLst/>
          </a:prstGeom>
          <a:solidFill>
            <a:schemeClr val="accent3">
              <a:lumMod val="20000"/>
              <a:lumOff val="80000"/>
            </a:schemeClr>
          </a:solidFill>
          <a:ln w="28575">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Several ways to balance the training set: </a:t>
            </a:r>
          </a:p>
          <a:p>
            <a:pPr marL="285750" indent="-285750">
              <a:lnSpc>
                <a:spcPct val="100000"/>
              </a:lnSpc>
              <a:spcBef>
                <a:spcPts val="600"/>
              </a:spcBef>
            </a:pPr>
            <a:r>
              <a:rPr lang="en-US" sz="1600" dirty="0"/>
              <a:t>Oversample the minority class by replicating observations</a:t>
            </a:r>
          </a:p>
          <a:p>
            <a:pPr lvl="1">
              <a:lnSpc>
                <a:spcPct val="100000"/>
              </a:lnSpc>
              <a:spcBef>
                <a:spcPts val="0"/>
              </a:spcBef>
              <a:buFont typeface="Courier New" panose="02070309020205020404" pitchFamily="49" charset="0"/>
              <a:buChar char="o"/>
            </a:pPr>
            <a:r>
              <a:rPr lang="en-US" sz="1600" dirty="0"/>
              <a:t>Artificially lowers variance</a:t>
            </a:r>
          </a:p>
          <a:p>
            <a:pPr marL="285750" indent="-285750">
              <a:lnSpc>
                <a:spcPct val="100000"/>
              </a:lnSpc>
            </a:pPr>
            <a:r>
              <a:rPr lang="en-US" sz="1600" dirty="0" err="1"/>
              <a:t>Undersample</a:t>
            </a:r>
            <a:r>
              <a:rPr lang="en-US" sz="1600" dirty="0"/>
              <a:t> the majority class</a:t>
            </a:r>
          </a:p>
          <a:p>
            <a:pPr lvl="1">
              <a:lnSpc>
                <a:spcPct val="100000"/>
              </a:lnSpc>
              <a:spcBef>
                <a:spcPts val="0"/>
              </a:spcBef>
              <a:buFont typeface="Courier New" panose="02070309020205020404" pitchFamily="49" charset="0"/>
              <a:buChar char="o"/>
            </a:pPr>
            <a:r>
              <a:rPr lang="en-US" sz="1600" dirty="0"/>
              <a:t>Information lost from throwing away data</a:t>
            </a:r>
          </a:p>
          <a:p>
            <a:pPr marL="285750" indent="-285750">
              <a:lnSpc>
                <a:spcPct val="100000"/>
              </a:lnSpc>
              <a:spcAft>
                <a:spcPts val="1800"/>
              </a:spcAft>
            </a:pPr>
            <a:r>
              <a:rPr lang="en-US" sz="1600" dirty="0"/>
              <a:t>Synthesize new minority classes </a:t>
            </a:r>
            <a:r>
              <a:rPr lang="en-US" sz="1400" dirty="0">
                <a:latin typeface="Arial" panose="020B0604020202020204" pitchFamily="34" charset="0"/>
                <a:cs typeface="Arial" panose="020B0604020202020204" pitchFamily="34" charset="0"/>
              </a:rPr>
              <a:t>by interpolating between existing ones</a:t>
            </a:r>
          </a:p>
        </p:txBody>
      </p:sp>
      <p:sp>
        <p:nvSpPr>
          <p:cNvPr id="12" name="Content Placeholder 2">
            <a:extLst>
              <a:ext uri="{FF2B5EF4-FFF2-40B4-BE49-F238E27FC236}">
                <a16:creationId xmlns:a16="http://schemas.microsoft.com/office/drawing/2014/main" id="{E78B561D-29EF-4F93-AAC0-40C098A605A1}"/>
              </a:ext>
            </a:extLst>
          </p:cNvPr>
          <p:cNvSpPr txBox="1">
            <a:spLocks/>
          </p:cNvSpPr>
          <p:nvPr/>
        </p:nvSpPr>
        <p:spPr>
          <a:xfrm>
            <a:off x="361439" y="3429000"/>
            <a:ext cx="5734559" cy="10554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Font typeface="Arial" panose="020B0604020202020204" pitchFamily="34" charset="0"/>
              <a:buNone/>
            </a:pPr>
            <a:r>
              <a:rPr lang="en-US" sz="1800" b="1" dirty="0"/>
              <a:t>Synthetic Minority Oversampling Technique </a:t>
            </a:r>
            <a:r>
              <a:rPr lang="en-US" sz="1800" dirty="0"/>
              <a:t>(</a:t>
            </a:r>
            <a:r>
              <a:rPr lang="en-US" sz="1800" b="1" dirty="0"/>
              <a:t>SMOTE</a:t>
            </a:r>
            <a:r>
              <a:rPr lang="en-US" sz="1800" dirty="0"/>
              <a:t>): Creates artificial data based on feature space based on similarities from minority samples</a:t>
            </a:r>
            <a:endParaRPr lang="en-US" altLang="zh-CN" sz="1800" dirty="0"/>
          </a:p>
        </p:txBody>
      </p:sp>
    </p:spTree>
    <p:extLst>
      <p:ext uri="{BB962C8B-B14F-4D97-AF65-F5344CB8AC3E}">
        <p14:creationId xmlns:p14="http://schemas.microsoft.com/office/powerpoint/2010/main" val="3566272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A2E9E0-CCEA-4382-BC8B-CF82490C4FC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Logistic Regression with Elastic Net</a:t>
            </a:r>
          </a:p>
        </p:txBody>
      </p:sp>
      <p:sp>
        <p:nvSpPr>
          <p:cNvPr id="10" name="Content Placeholder 9">
            <a:extLst>
              <a:ext uri="{FF2B5EF4-FFF2-40B4-BE49-F238E27FC236}">
                <a16:creationId xmlns:a16="http://schemas.microsoft.com/office/drawing/2014/main" id="{CFD33C31-6CA1-4E7E-B4A8-2020B9EFE89C}"/>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dirty="0">
                <a:solidFill>
                  <a:srgbClr val="FFFF00"/>
                </a:solidFill>
              </a:rPr>
              <a:t>Variable Importance Across Models</a:t>
            </a:r>
          </a:p>
        </p:txBody>
      </p:sp>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22907F4-025F-4424-ACA1-DA0BDA912633}"/>
              </a:ext>
            </a:extLst>
          </p:cNvPr>
          <p:cNvSpPr/>
          <p:nvPr/>
        </p:nvSpPr>
        <p:spPr>
          <a:xfrm>
            <a:off x="5693134" y="2512612"/>
            <a:ext cx="907556" cy="3932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A9936BA-B848-4116-AB55-5571DA595CF0}"/>
              </a:ext>
            </a:extLst>
          </p:cNvPr>
          <p:cNvPicPr>
            <a:picLocks noChangeAspect="1"/>
          </p:cNvPicPr>
          <p:nvPr/>
        </p:nvPicPr>
        <p:blipFill>
          <a:blip r:embed="rId2"/>
          <a:stretch>
            <a:fillRect/>
          </a:stretch>
        </p:blipFill>
        <p:spPr>
          <a:xfrm>
            <a:off x="0" y="2839062"/>
            <a:ext cx="12192000" cy="3435396"/>
          </a:xfrm>
          <a:prstGeom prst="rect">
            <a:avLst/>
          </a:prstGeom>
        </p:spPr>
      </p:pic>
      <p:sp>
        <p:nvSpPr>
          <p:cNvPr id="9" name="Slide Number Placeholder 1">
            <a:extLst>
              <a:ext uri="{FF2B5EF4-FFF2-40B4-BE49-F238E27FC236}">
                <a16:creationId xmlns:a16="http://schemas.microsoft.com/office/drawing/2014/main" id="{A5E4665A-596B-40BB-BF6B-BB5B9724616C}"/>
              </a:ext>
            </a:extLst>
          </p:cNvPr>
          <p:cNvSpPr>
            <a:spLocks noGrp="1"/>
          </p:cNvSpPr>
          <p:nvPr>
            <p:ph type="sldNum" idx="12"/>
          </p:nvPr>
        </p:nvSpPr>
        <p:spPr>
          <a:xfrm>
            <a:off x="10924674" y="6356350"/>
            <a:ext cx="429125"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solidFill>
                  <a:schemeClr val="bg1">
                    <a:lumMod val="50000"/>
                  </a:schemeClr>
                </a:solidFill>
              </a:rPr>
              <a:pPr lvl="0" indent="0">
                <a:spcBef>
                  <a:spcPts val="0"/>
                </a:spcBef>
                <a:spcAft>
                  <a:spcPts val="600"/>
                </a:spcAft>
                <a:buNone/>
              </a:pPr>
              <a:t>98</a:t>
            </a:fld>
            <a:endParaRPr lang="en-US" dirty="0">
              <a:solidFill>
                <a:schemeClr val="bg1">
                  <a:lumMod val="50000"/>
                </a:schemeClr>
              </a:solidFill>
            </a:endParaRPr>
          </a:p>
        </p:txBody>
      </p:sp>
    </p:spTree>
    <p:extLst>
      <p:ext uri="{BB962C8B-B14F-4D97-AF65-F5344CB8AC3E}">
        <p14:creationId xmlns:p14="http://schemas.microsoft.com/office/powerpoint/2010/main" val="13360992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26" name="Rectangle 12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3" name="Google Shape;183;p10"/>
          <p:cNvSpPr txBox="1">
            <a:spLocks noGrp="1"/>
          </p:cNvSpPr>
          <p:nvPr>
            <p:ph type="title"/>
          </p:nvPr>
        </p:nvSpPr>
        <p:spPr>
          <a:xfrm>
            <a:off x="6094105" y="802955"/>
            <a:ext cx="6026008" cy="1454051"/>
          </a:xfrm>
          <a:prstGeom prst="rect">
            <a:avLst/>
          </a:prstGeom>
        </p:spPr>
        <p:txBody>
          <a:bodyPr spcFirstLastPara="1" lIns="91425" tIns="45700" rIns="91425" bIns="45700" anchorCtr="0">
            <a:normAutofit/>
          </a:bodyPr>
          <a:lstStyle/>
          <a:p>
            <a:pPr lvl="0">
              <a:spcBef>
                <a:spcPts val="0"/>
              </a:spcBef>
              <a:buClr>
                <a:schemeClr val="dk2"/>
              </a:buClr>
              <a:buSzPts val="5400"/>
            </a:pPr>
            <a:r>
              <a:rPr lang="en-US" b="1" dirty="0" err="1">
                <a:solidFill>
                  <a:srgbClr val="000000"/>
                </a:solidFill>
              </a:rPr>
              <a:t>XGBoost</a:t>
            </a:r>
            <a:r>
              <a:rPr lang="en-US" b="1" dirty="0">
                <a:solidFill>
                  <a:srgbClr val="000000"/>
                </a:solidFill>
              </a:rPr>
              <a:t> Model</a:t>
            </a:r>
            <a:endParaRPr lang="en-US" dirty="0">
              <a:solidFill>
                <a:srgbClr val="000000"/>
              </a:solidFill>
            </a:endParaRPr>
          </a:p>
        </p:txBody>
      </p:sp>
      <p:sp>
        <p:nvSpPr>
          <p:cNvPr id="193"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Content Placeholder 2">
            <a:extLst>
              <a:ext uri="{FF2B5EF4-FFF2-40B4-BE49-F238E27FC236}">
                <a16:creationId xmlns:a16="http://schemas.microsoft.com/office/drawing/2014/main" id="{900ED85D-573A-4A82-BF1A-0F67B1982E4E}"/>
              </a:ext>
            </a:extLst>
          </p:cNvPr>
          <p:cNvSpPr>
            <a:spLocks noGrp="1"/>
          </p:cNvSpPr>
          <p:nvPr>
            <p:ph idx="1"/>
          </p:nvPr>
        </p:nvSpPr>
        <p:spPr>
          <a:xfrm>
            <a:off x="6090573" y="1785668"/>
            <a:ext cx="5486075" cy="4752102"/>
          </a:xfrm>
        </p:spPr>
        <p:txBody>
          <a:bodyPr anchor="ctr">
            <a:noAutofit/>
          </a:bodyPr>
          <a:lstStyle/>
          <a:p>
            <a:pPr marL="365760" indent="-365760">
              <a:lnSpc>
                <a:spcPct val="110000"/>
              </a:lnSpc>
              <a:spcBef>
                <a:spcPts val="0"/>
              </a:spcBef>
              <a:spcAft>
                <a:spcPts val="1200"/>
              </a:spcAft>
            </a:pPr>
            <a:r>
              <a:rPr lang="en-US" sz="2000" dirty="0"/>
              <a:t>Build successive trees that learn from the previous one</a:t>
            </a:r>
          </a:p>
          <a:p>
            <a:pPr marL="365760" indent="-365760">
              <a:lnSpc>
                <a:spcPct val="110000"/>
              </a:lnSpc>
              <a:spcBef>
                <a:spcPts val="0"/>
              </a:spcBef>
              <a:spcAft>
                <a:spcPts val="1200"/>
              </a:spcAft>
            </a:pPr>
            <a:r>
              <a:rPr lang="en-US" sz="2000" dirty="0"/>
              <a:t>Missing data interpreted as containing information, rather than missing at random</a:t>
            </a:r>
          </a:p>
          <a:p>
            <a:pPr marL="365760" indent="-365760">
              <a:lnSpc>
                <a:spcPct val="110000"/>
              </a:lnSpc>
              <a:spcBef>
                <a:spcPts val="0"/>
              </a:spcBef>
            </a:pPr>
            <a:r>
              <a:rPr lang="en-US" sz="2000" dirty="0"/>
              <a:t>Trains on residuals from previous iteration, rather than  dependent variables</a:t>
            </a:r>
          </a:p>
          <a:p>
            <a:pPr lvl="1">
              <a:lnSpc>
                <a:spcPct val="110000"/>
              </a:lnSpc>
              <a:spcBef>
                <a:spcPts val="0"/>
              </a:spcBef>
              <a:spcAft>
                <a:spcPts val="1200"/>
              </a:spcAft>
              <a:buFont typeface="Courier New" panose="02070309020205020404" pitchFamily="49" charset="0"/>
              <a:buChar char="o"/>
            </a:pPr>
            <a:r>
              <a:rPr lang="en-US" sz="1800" dirty="0">
                <a:sym typeface="Wingdings" panose="05000000000000000000" pitchFamily="2" charset="2"/>
              </a:rPr>
              <a:t>L</a:t>
            </a:r>
            <a:r>
              <a:rPr lang="en-US" sz="1800" dirty="0"/>
              <a:t>earns from incorrectly classified data</a:t>
            </a:r>
          </a:p>
          <a:p>
            <a:pPr marL="365760" indent="-365760">
              <a:lnSpc>
                <a:spcPct val="110000"/>
              </a:lnSpc>
              <a:spcBef>
                <a:spcPts val="0"/>
              </a:spcBef>
              <a:spcAft>
                <a:spcPts val="1200"/>
              </a:spcAft>
            </a:pPr>
            <a:r>
              <a:rPr lang="en-US" sz="2000" dirty="0"/>
              <a:t>Shallow trees prevent overfitting</a:t>
            </a:r>
          </a:p>
          <a:p>
            <a:pPr marL="365760" indent="-365760">
              <a:lnSpc>
                <a:spcPct val="110000"/>
              </a:lnSpc>
              <a:spcBef>
                <a:spcPts val="0"/>
              </a:spcBef>
              <a:spcAft>
                <a:spcPts val="1200"/>
              </a:spcAft>
            </a:pPr>
            <a:r>
              <a:rPr lang="en-US" sz="2000" dirty="0"/>
              <a:t>Many tuning parameters</a:t>
            </a:r>
          </a:p>
        </p:txBody>
      </p:sp>
      <p:sp>
        <p:nvSpPr>
          <p:cNvPr id="2" name="Slide Number Placeholder 1">
            <a:extLst>
              <a:ext uri="{FF2B5EF4-FFF2-40B4-BE49-F238E27FC236}">
                <a16:creationId xmlns:a16="http://schemas.microsoft.com/office/drawing/2014/main" id="{F20FAE3E-F9B8-44AC-856A-17E0F7478681}"/>
              </a:ext>
            </a:extLst>
          </p:cNvPr>
          <p:cNvSpPr>
            <a:spLocks noGrp="1"/>
          </p:cNvSpPr>
          <p:nvPr>
            <p:ph type="sldNum" idx="12"/>
          </p:nvPr>
        </p:nvSpPr>
        <p:spPr>
          <a:xfrm>
            <a:off x="10825930" y="6223702"/>
            <a:ext cx="570728" cy="314067"/>
          </a:xfrm>
          <a:prstGeom prst="ellipse">
            <a:avLst/>
          </a:prstGeom>
        </p:spPr>
        <p:txBody>
          <a:bodyPr>
            <a:normAutofit/>
          </a:bodyPr>
          <a:lstStyle/>
          <a:p>
            <a:pPr marL="0" lvl="0" indent="0" rtl="0">
              <a:lnSpc>
                <a:spcPct val="90000"/>
              </a:lnSpc>
              <a:spcBef>
                <a:spcPts val="0"/>
              </a:spcBef>
              <a:spcAft>
                <a:spcPts val="600"/>
              </a:spcAft>
              <a:buNone/>
            </a:pPr>
            <a:fld id="{00000000-1234-1234-1234-123412341234}" type="slidenum">
              <a:rPr lang="en-US" sz="900">
                <a:solidFill>
                  <a:srgbClr val="898989"/>
                </a:solidFill>
              </a:rPr>
              <a:pPr marL="0" lvl="0" indent="0" rtl="0">
                <a:lnSpc>
                  <a:spcPct val="90000"/>
                </a:lnSpc>
                <a:spcBef>
                  <a:spcPts val="0"/>
                </a:spcBef>
                <a:spcAft>
                  <a:spcPts val="600"/>
                </a:spcAft>
                <a:buNone/>
              </a:pPr>
              <a:t>99</a:t>
            </a:fld>
            <a:endParaRPr lang="en-US" sz="900">
              <a:solidFill>
                <a:srgbClr val="898989"/>
              </a:solidFill>
            </a:endParaRPr>
          </a:p>
        </p:txBody>
      </p:sp>
      <p:pic>
        <p:nvPicPr>
          <p:cNvPr id="3" name="Picture 2">
            <a:extLst>
              <a:ext uri="{FF2B5EF4-FFF2-40B4-BE49-F238E27FC236}">
                <a16:creationId xmlns:a16="http://schemas.microsoft.com/office/drawing/2014/main" id="{1913AF35-5A81-4898-B810-E5A554214CB9}"/>
              </a:ext>
            </a:extLst>
          </p:cNvPr>
          <p:cNvPicPr>
            <a:picLocks noChangeAspect="1"/>
          </p:cNvPicPr>
          <p:nvPr/>
        </p:nvPicPr>
        <p:blipFill rotWithShape="1">
          <a:blip r:embed="rId4"/>
          <a:srcRect t="13134" r="10453" b="6188"/>
          <a:stretch/>
        </p:blipFill>
        <p:spPr>
          <a:xfrm>
            <a:off x="780678" y="2085751"/>
            <a:ext cx="3078295" cy="2686498"/>
          </a:xfrm>
          <a:prstGeom prst="rect">
            <a:avLst/>
          </a:prstGeom>
        </p:spPr>
      </p:pic>
    </p:spTree>
    <p:extLst>
      <p:ext uri="{BB962C8B-B14F-4D97-AF65-F5344CB8AC3E}">
        <p14:creationId xmlns:p14="http://schemas.microsoft.com/office/powerpoint/2010/main" val="1138168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trospectVTI">
  <a:themeElements>
    <a:clrScheme name="">
      <a:dk1>
        <a:srgbClr val="000000"/>
      </a:dk1>
      <a:lt1>
        <a:srgbClr val="FFFFFF"/>
      </a:lt1>
      <a:dk2>
        <a:srgbClr val="243D41"/>
      </a:dk2>
      <a:lt2>
        <a:srgbClr val="E6E8EB"/>
      </a:lt2>
      <a:accent1>
        <a:srgbClr val="C3644D"/>
      </a:accent1>
      <a:accent2>
        <a:srgbClr val="B1833B"/>
      </a:accent2>
      <a:accent3>
        <a:srgbClr val="A3A541"/>
      </a:accent3>
      <a:accent4>
        <a:srgbClr val="3BB1AB"/>
      </a:accent4>
      <a:accent5>
        <a:srgbClr val="4D98C3"/>
      </a:accent5>
      <a:accent6>
        <a:srgbClr val="4A62B7"/>
      </a:accent6>
      <a:hlink>
        <a:srgbClr val="5883C7"/>
      </a:hlink>
      <a:folHlink>
        <a:srgbClr val="84848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4.xml><?xml version="1.0" encoding="utf-8"?>
<a:theme xmlns:a="http://schemas.openxmlformats.org/drawingml/2006/main" name="1_RetrospectVTI">
  <a:themeElements>
    <a:clrScheme name="">
      <a:dk1>
        <a:srgbClr val="000000"/>
      </a:dk1>
      <a:lt1>
        <a:srgbClr val="FFFFFF"/>
      </a:lt1>
      <a:dk2>
        <a:srgbClr val="242A41"/>
      </a:dk2>
      <a:lt2>
        <a:srgbClr val="E5E8E2"/>
      </a:lt2>
      <a:accent1>
        <a:srgbClr val="7D29E7"/>
      </a:accent1>
      <a:accent2>
        <a:srgbClr val="4440DC"/>
      </a:accent2>
      <a:accent3>
        <a:srgbClr val="2973E7"/>
      </a:accent3>
      <a:accent4>
        <a:srgbClr val="17B0D5"/>
      </a:accent4>
      <a:accent5>
        <a:srgbClr val="21B997"/>
      </a:accent5>
      <a:accent6>
        <a:srgbClr val="14BC51"/>
      </a:accent6>
      <a:hlink>
        <a:srgbClr val="30928C"/>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TotalTime>
  <Words>5309</Words>
  <Application>Microsoft Office PowerPoint</Application>
  <PresentationFormat>Widescreen</PresentationFormat>
  <Paragraphs>898</Paragraphs>
  <Slides>113</Slides>
  <Notes>48</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2</vt:i4>
      </vt:variant>
      <vt:variant>
        <vt:lpstr>Slide Titles</vt:lpstr>
      </vt:variant>
      <vt:variant>
        <vt:i4>113</vt:i4>
      </vt:variant>
    </vt:vector>
  </HeadingPairs>
  <TitlesOfParts>
    <vt:vector size="131" baseType="lpstr">
      <vt:lpstr>Arial</vt:lpstr>
      <vt:lpstr>Arial Narrow</vt:lpstr>
      <vt:lpstr>Calibri</vt:lpstr>
      <vt:lpstr>Calibri Light</vt:lpstr>
      <vt:lpstr>Cambria Math</vt:lpstr>
      <vt:lpstr>Century Gothic</vt:lpstr>
      <vt:lpstr>Courier New</vt:lpstr>
      <vt:lpstr>Monotype Sorts</vt:lpstr>
      <vt:lpstr>Open Sans</vt:lpstr>
      <vt:lpstr>Palatino Linotype</vt:lpstr>
      <vt:lpstr>Times New Roman</vt:lpstr>
      <vt:lpstr>Wingdings</vt:lpstr>
      <vt:lpstr>Office Theme</vt:lpstr>
      <vt:lpstr>1_Office Theme</vt:lpstr>
      <vt:lpstr>RetrospectVTI</vt:lpstr>
      <vt:lpstr>1_RetrospectVTI</vt:lpstr>
      <vt:lpstr>Equation</vt:lpstr>
      <vt:lpstr>Document</vt:lpstr>
      <vt:lpstr>crime</vt:lpstr>
      <vt:lpstr>Team KD-CAC Organization </vt:lpstr>
      <vt:lpstr>Problem Definition and Project Plan</vt:lpstr>
      <vt:lpstr>Problem Objective</vt:lpstr>
      <vt:lpstr>Research Questions</vt:lpstr>
      <vt:lpstr>Scope</vt:lpstr>
      <vt:lpstr>Data Acquisition and Preparation</vt:lpstr>
      <vt:lpstr>System for Collecting Crime Data</vt:lpstr>
      <vt:lpstr>Socio-Economic Dataset</vt:lpstr>
      <vt:lpstr>NIBRS Dataset Construction</vt:lpstr>
      <vt:lpstr>NIBRS Predictor Overview</vt:lpstr>
      <vt:lpstr>Target Variable Labeling</vt:lpstr>
      <vt:lpstr>Target Variables</vt:lpstr>
      <vt:lpstr>Data Balancing with SMOTE</vt:lpstr>
      <vt:lpstr>Analytics and Visualization</vt:lpstr>
      <vt:lpstr>PowerPoint Presentation</vt:lpstr>
      <vt:lpstr>Counties Participating in NIBRS</vt:lpstr>
      <vt:lpstr>Poverty Rate vs Crime Rate</vt:lpstr>
      <vt:lpstr>PowerPoint Presentation</vt:lpstr>
      <vt:lpstr>Model Development</vt:lpstr>
      <vt:lpstr>Model Development Process</vt:lpstr>
      <vt:lpstr>Agglomerative Hierarchical Clustering</vt:lpstr>
      <vt:lpstr>PowerPoint Presentation</vt:lpstr>
      <vt:lpstr>Assault</vt:lpstr>
      <vt:lpstr>Assault</vt:lpstr>
      <vt:lpstr>Logistic Regression with Elastic Net</vt:lpstr>
      <vt:lpstr>Variable Influence Comparison Across Models</vt:lpstr>
      <vt:lpstr>Bayesian Network</vt:lpstr>
      <vt:lpstr>PowerPoint Presentation</vt:lpstr>
      <vt:lpstr>Bayesian Network Modeling Framework – IBM Watson SPSS Modeler</vt:lpstr>
      <vt:lpstr>BAYESIAN NETWORK – NETWORK GRAPH WITHOUT NODES</vt:lpstr>
      <vt:lpstr>KIDNAPPING/ABDUCTION NETWORK GRAPH</vt:lpstr>
      <vt:lpstr>Sex Offense –  Victims Age Node</vt:lpstr>
      <vt:lpstr>Kidnapping/Abduction – Location Category Node</vt:lpstr>
      <vt:lpstr>Bayesian Network Models Performance</vt:lpstr>
      <vt:lpstr>PowerPoint Presentation</vt:lpstr>
      <vt:lpstr>PowerPoint Presentation</vt:lpstr>
      <vt:lpstr>PowerPoint Presentation</vt:lpstr>
      <vt:lpstr>XGBoost</vt:lpstr>
      <vt:lpstr>XGBoost Tuning </vt:lpstr>
      <vt:lpstr>XGBoost Models Result Summary</vt:lpstr>
      <vt:lpstr>Kidnapping/Abduction</vt:lpstr>
      <vt:lpstr>Simple Dependent Plots </vt:lpstr>
      <vt:lpstr>Sex Offense  vs.   Assault</vt:lpstr>
      <vt:lpstr>Sex Offense: Observation 144</vt:lpstr>
      <vt:lpstr>Homicide: Observation 144</vt:lpstr>
      <vt:lpstr>Assault: Observation 144</vt:lpstr>
      <vt:lpstr>Kidnapping: Observation 144</vt:lpstr>
      <vt:lpstr>Summary of Findings</vt:lpstr>
      <vt:lpstr>Summary of Findings</vt:lpstr>
      <vt:lpstr>Future Work Recommendations</vt:lpstr>
      <vt:lpstr>Q &amp; A</vt:lpstr>
      <vt:lpstr>Backup</vt:lpstr>
      <vt:lpstr>References</vt:lpstr>
      <vt:lpstr>References</vt:lpstr>
      <vt:lpstr>References</vt:lpstr>
      <vt:lpstr>Lexicon</vt:lpstr>
      <vt:lpstr>DAEN 690</vt:lpstr>
      <vt:lpstr>Agile Parallel Sprint Plan</vt:lpstr>
      <vt:lpstr>Complexity</vt:lpstr>
      <vt:lpstr>Risks and Planned Mitigations</vt:lpstr>
      <vt:lpstr>Assumptions</vt:lpstr>
      <vt:lpstr>Data sources</vt:lpstr>
      <vt:lpstr>NIBRS Project Data Set Construction</vt:lpstr>
      <vt:lpstr>NIBRS Dataset Conditioning</vt:lpstr>
      <vt:lpstr>Final Base Dataset for NIBRS</vt:lpstr>
      <vt:lpstr>Data Assessment</vt:lpstr>
      <vt:lpstr>Overall Quality</vt:lpstr>
      <vt:lpstr>Correlation Chart – Categorical Variables</vt:lpstr>
      <vt:lpstr>Continuous vs. Categorical Variable Correlations</vt:lpstr>
      <vt:lpstr>Correlation Chart – Continuous Variables</vt:lpstr>
      <vt:lpstr>Victim’s Age Distribution</vt:lpstr>
      <vt:lpstr>County Population</vt:lpstr>
      <vt:lpstr>PowerPoint Presentation</vt:lpstr>
      <vt:lpstr>PowerPoint Presentation</vt:lpstr>
      <vt:lpstr>PowerPoint Presentation</vt:lpstr>
      <vt:lpstr>PowerPoint Presentation</vt:lpstr>
      <vt:lpstr>PowerPoint Presentation</vt:lpstr>
      <vt:lpstr>PowerPoint Presentation</vt:lpstr>
      <vt:lpstr>Kidnapping/Abduction</vt:lpstr>
      <vt:lpstr>Kidnapping/Abduction</vt:lpstr>
      <vt:lpstr>Homicide</vt:lpstr>
      <vt:lpstr>Homicide</vt:lpstr>
      <vt:lpstr>Sex Offense</vt:lpstr>
      <vt:lpstr>Sex Offense</vt:lpstr>
      <vt:lpstr>Association Rule Learning</vt:lpstr>
      <vt:lpstr>Association Rule Learning</vt:lpstr>
      <vt:lpstr>Association Rule Learning</vt:lpstr>
      <vt:lpstr>Association Rule Learning</vt:lpstr>
      <vt:lpstr>Association Rule Learning</vt:lpstr>
      <vt:lpstr>Kidnapping/Abduction</vt:lpstr>
      <vt:lpstr>Kidnapping/Abduction</vt:lpstr>
      <vt:lpstr>Kidnapping/Abduction</vt:lpstr>
      <vt:lpstr>PowerPoint Presentation</vt:lpstr>
      <vt:lpstr>PowerPoint Presentation</vt:lpstr>
      <vt:lpstr>K-Modes Cluster Analysis</vt:lpstr>
      <vt:lpstr>Data Balancing with SMOTE</vt:lpstr>
      <vt:lpstr>Logistic Regression with Elastic Net</vt:lpstr>
      <vt:lpstr>XGBoost Model</vt:lpstr>
      <vt:lpstr>Homicide vs Kidnapping</vt:lpstr>
      <vt:lpstr>Network Graph for Target Assault</vt:lpstr>
      <vt:lpstr>PowerPoint Presentation</vt:lpstr>
      <vt:lpstr>Random Forest Model</vt:lpstr>
      <vt:lpstr>Random Forest</vt:lpstr>
      <vt:lpstr>Random Forest Result </vt:lpstr>
      <vt:lpstr>Roc and AUC value </vt:lpstr>
      <vt:lpstr>Random Forest Variable Importance</vt:lpstr>
      <vt:lpstr>ROC and Lift Chart</vt:lpstr>
      <vt:lpstr>Partial Dependence Plot</vt:lpstr>
      <vt:lpstr>Random Forest Rules</vt:lpstr>
      <vt:lpstr>Neural Network</vt:lpstr>
      <vt:lpstr>PowerPoint Presentation</vt:lpstr>
      <vt:lpstr>IBM SPSS Factor Analysis on Location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Discovery for Crimes Against Children</dc:title>
  <dc:creator>Waliyat B Olayiwola</dc:creator>
  <cp:lastModifiedBy>Robert Grillo</cp:lastModifiedBy>
  <cp:revision>44</cp:revision>
  <dcterms:created xsi:type="dcterms:W3CDTF">2019-08-03T13:43:59Z</dcterms:created>
  <dcterms:modified xsi:type="dcterms:W3CDTF">2019-08-05T03:39:58Z</dcterms:modified>
</cp:coreProperties>
</file>